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7" r:id="rId3"/>
    <p:sldId id="279" r:id="rId4"/>
    <p:sldId id="259" r:id="rId5"/>
    <p:sldId id="260" r:id="rId6"/>
    <p:sldId id="261" r:id="rId7"/>
    <p:sldId id="276" r:id="rId8"/>
    <p:sldId id="265" r:id="rId9"/>
    <p:sldId id="262" r:id="rId10"/>
    <p:sldId id="264" r:id="rId11"/>
    <p:sldId id="266" r:id="rId12"/>
    <p:sldId id="267" r:id="rId13"/>
    <p:sldId id="268" r:id="rId14"/>
    <p:sldId id="269" r:id="rId15"/>
    <p:sldId id="270" r:id="rId16"/>
    <p:sldId id="271" r:id="rId17"/>
    <p:sldId id="272" r:id="rId18"/>
    <p:sldId id="273" r:id="rId19"/>
    <p:sldId id="274" r:id="rId20"/>
    <p:sldId id="277" r:id="rId21"/>
    <p:sldId id="278" r:id="rId2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 Morral" initials="ZM" lastIdx="2" clrIdx="0">
    <p:extLst>
      <p:ext uri="{19B8F6BF-5375-455C-9EA6-DF929625EA0E}">
        <p15:presenceInfo xmlns:p15="http://schemas.microsoft.com/office/powerpoint/2012/main" userId="S-1-5-21-2994701960-2488188159-647954271-11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5250" autoAdjust="0"/>
  </p:normalViewPr>
  <p:slideViewPr>
    <p:cSldViewPr snapToGrid="0">
      <p:cViewPr varScale="1">
        <p:scale>
          <a:sx n="82" d="100"/>
          <a:sy n="82" d="100"/>
        </p:scale>
        <p:origin x="490" y="58"/>
      </p:cViewPr>
      <p:guideLst/>
    </p:cSldViewPr>
  </p:slideViewPr>
  <p:outlineViewPr>
    <p:cViewPr>
      <p:scale>
        <a:sx n="33" d="100"/>
        <a:sy n="33" d="100"/>
      </p:scale>
      <p:origin x="0" y="-276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158"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7380EB-BA20-4995-B435-176315B4DC01}"/>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B443C7C-2156-47B8-9840-E5BFB10C2E8C}"/>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66DBBB9F-2F76-4135-8D38-F60713C6E1B7}" type="datetimeFigureOut">
              <a:rPr lang="en-US" smtClean="0"/>
              <a:t>7/5/2022</a:t>
            </a:fld>
            <a:endParaRPr lang="en-US"/>
          </a:p>
        </p:txBody>
      </p:sp>
      <p:sp>
        <p:nvSpPr>
          <p:cNvPr id="4" name="Footer Placeholder 3">
            <a:extLst>
              <a:ext uri="{FF2B5EF4-FFF2-40B4-BE49-F238E27FC236}">
                <a16:creationId xmlns:a16="http://schemas.microsoft.com/office/drawing/2014/main" id="{CBF471A2-021B-4BD3-B5D6-8CDFFA77F268}"/>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B6010D-A27E-4D26-935C-9AB1BA42CB90}"/>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8143A994-9A14-4A82-BD0B-5908587F1ECD}" type="slidenum">
              <a:rPr lang="en-US" smtClean="0"/>
              <a:t>‹#›</a:t>
            </a:fld>
            <a:endParaRPr lang="en-US"/>
          </a:p>
        </p:txBody>
      </p:sp>
    </p:spTree>
    <p:extLst>
      <p:ext uri="{BB962C8B-B14F-4D97-AF65-F5344CB8AC3E}">
        <p14:creationId xmlns:p14="http://schemas.microsoft.com/office/powerpoint/2010/main" val="2426241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1A71D9C-18A0-489F-95AE-DE18B10C88EE}" type="datetimeFigureOut">
              <a:rPr lang="en-US" smtClean="0"/>
              <a:t>7/5/2022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B97AD50-1A48-4504-94CA-D82187F74924}" type="slidenum">
              <a:rPr lang="en-US" smtClean="0"/>
              <a:t>‹#›</a:t>
            </a:fld>
            <a:endParaRPr lang="en-US"/>
          </a:p>
        </p:txBody>
      </p:sp>
    </p:spTree>
    <p:extLst>
      <p:ext uri="{BB962C8B-B14F-4D97-AF65-F5344CB8AC3E}">
        <p14:creationId xmlns:p14="http://schemas.microsoft.com/office/powerpoint/2010/main" val="3623767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97AD50-1A48-4504-94CA-D82187F74924}" type="slidenum">
              <a:rPr lang="en-US" smtClean="0"/>
              <a:t>6</a:t>
            </a:fld>
            <a:endParaRPr lang="en-US"/>
          </a:p>
        </p:txBody>
      </p:sp>
    </p:spTree>
    <p:extLst>
      <p:ext uri="{BB962C8B-B14F-4D97-AF65-F5344CB8AC3E}">
        <p14:creationId xmlns:p14="http://schemas.microsoft.com/office/powerpoint/2010/main" val="130226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4E377E-411D-4B4E-B93A-6E3193204CCD}" type="datetime1">
              <a:rPr lang="en-US" smtClean="0"/>
              <a:t>7/5/2022</a:t>
            </a:fld>
            <a:endParaRPr lang="en-US"/>
          </a:p>
        </p:txBody>
      </p:sp>
      <p:sp>
        <p:nvSpPr>
          <p:cNvPr id="5" name="Footer Placeholder 4"/>
          <p:cNvSpPr>
            <a:spLocks noGrp="1"/>
          </p:cNvSpPr>
          <p:nvPr>
            <p:ph type="ftr" sz="quarter" idx="11"/>
          </p:nvPr>
        </p:nvSpPr>
        <p:spPr/>
        <p:txBody>
          <a:bodyPr/>
          <a:lstStyle/>
          <a:p>
            <a:r>
              <a:rPr lang="en-US"/>
              <a:t>WWW.KIMMELCLEANERS.COM</a:t>
            </a:r>
          </a:p>
        </p:txBody>
      </p:sp>
      <p:sp>
        <p:nvSpPr>
          <p:cNvPr id="6" name="Slide Number Placeholder 5"/>
          <p:cNvSpPr>
            <a:spLocks noGrp="1"/>
          </p:cNvSpPr>
          <p:nvPr>
            <p:ph type="sldNum" sz="quarter" idx="12"/>
          </p:nvPr>
        </p:nvSpPr>
        <p:spPr/>
        <p:txBody>
          <a:bodyPr/>
          <a:lstStyle/>
          <a:p>
            <a:fld id="{6EA3DA57-2CBF-4D56-BDE5-C6992B18C01C}" type="slidenum">
              <a:rPr lang="en-US" smtClean="0"/>
              <a:t>‹#›</a:t>
            </a:fld>
            <a:endParaRPr lang="en-US"/>
          </a:p>
        </p:txBody>
      </p:sp>
    </p:spTree>
    <p:extLst>
      <p:ext uri="{BB962C8B-B14F-4D97-AF65-F5344CB8AC3E}">
        <p14:creationId xmlns:p14="http://schemas.microsoft.com/office/powerpoint/2010/main" val="314928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79713E-3AB3-41AE-8DC2-CB2B83537CEA}" type="datetime1">
              <a:rPr lang="en-US" smtClean="0"/>
              <a:t>7/5/2022</a:t>
            </a:fld>
            <a:endParaRPr lang="en-US"/>
          </a:p>
        </p:txBody>
      </p:sp>
      <p:sp>
        <p:nvSpPr>
          <p:cNvPr id="5" name="Footer Placeholder 4"/>
          <p:cNvSpPr>
            <a:spLocks noGrp="1"/>
          </p:cNvSpPr>
          <p:nvPr>
            <p:ph type="ftr" sz="quarter" idx="11"/>
          </p:nvPr>
        </p:nvSpPr>
        <p:spPr/>
        <p:txBody>
          <a:bodyPr/>
          <a:lstStyle/>
          <a:p>
            <a:r>
              <a:rPr lang="en-US"/>
              <a:t>WWW.KIMMELCLEANERS.COM</a:t>
            </a:r>
          </a:p>
        </p:txBody>
      </p:sp>
      <p:sp>
        <p:nvSpPr>
          <p:cNvPr id="6" name="Slide Number Placeholder 5"/>
          <p:cNvSpPr>
            <a:spLocks noGrp="1"/>
          </p:cNvSpPr>
          <p:nvPr>
            <p:ph type="sldNum" sz="quarter" idx="12"/>
          </p:nvPr>
        </p:nvSpPr>
        <p:spPr/>
        <p:txBody>
          <a:bodyPr/>
          <a:lstStyle/>
          <a:p>
            <a:fld id="{6EA3DA57-2CBF-4D56-BDE5-C6992B18C01C}" type="slidenum">
              <a:rPr lang="en-US" smtClean="0"/>
              <a:t>‹#›</a:t>
            </a:fld>
            <a:endParaRPr lang="en-US"/>
          </a:p>
        </p:txBody>
      </p:sp>
    </p:spTree>
    <p:extLst>
      <p:ext uri="{BB962C8B-B14F-4D97-AF65-F5344CB8AC3E}">
        <p14:creationId xmlns:p14="http://schemas.microsoft.com/office/powerpoint/2010/main" val="2482718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4AEDEA-A81D-4B24-AE0D-9A88F29D0710}" type="datetime1">
              <a:rPr lang="en-US" smtClean="0"/>
              <a:t>7/5/2022</a:t>
            </a:fld>
            <a:endParaRPr lang="en-US"/>
          </a:p>
        </p:txBody>
      </p:sp>
      <p:sp>
        <p:nvSpPr>
          <p:cNvPr id="5" name="Footer Placeholder 4"/>
          <p:cNvSpPr>
            <a:spLocks noGrp="1"/>
          </p:cNvSpPr>
          <p:nvPr>
            <p:ph type="ftr" sz="quarter" idx="11"/>
          </p:nvPr>
        </p:nvSpPr>
        <p:spPr/>
        <p:txBody>
          <a:bodyPr/>
          <a:lstStyle/>
          <a:p>
            <a:r>
              <a:rPr lang="en-US"/>
              <a:t>WWW.KIMMELCLEANERS.COM</a:t>
            </a:r>
          </a:p>
        </p:txBody>
      </p:sp>
      <p:sp>
        <p:nvSpPr>
          <p:cNvPr id="6" name="Slide Number Placeholder 5"/>
          <p:cNvSpPr>
            <a:spLocks noGrp="1"/>
          </p:cNvSpPr>
          <p:nvPr>
            <p:ph type="sldNum" sz="quarter" idx="12"/>
          </p:nvPr>
        </p:nvSpPr>
        <p:spPr/>
        <p:txBody>
          <a:bodyPr/>
          <a:lstStyle/>
          <a:p>
            <a:fld id="{6EA3DA57-2CBF-4D56-BDE5-C6992B18C01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44759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AFD38A-230B-4DB0-91E3-8BC286C2BEEC}" type="datetime1">
              <a:rPr lang="en-US" smtClean="0"/>
              <a:t>7/5/2022</a:t>
            </a:fld>
            <a:endParaRPr lang="en-US"/>
          </a:p>
        </p:txBody>
      </p:sp>
      <p:sp>
        <p:nvSpPr>
          <p:cNvPr id="5" name="Footer Placeholder 4"/>
          <p:cNvSpPr>
            <a:spLocks noGrp="1"/>
          </p:cNvSpPr>
          <p:nvPr>
            <p:ph type="ftr" sz="quarter" idx="11"/>
          </p:nvPr>
        </p:nvSpPr>
        <p:spPr/>
        <p:txBody>
          <a:bodyPr/>
          <a:lstStyle/>
          <a:p>
            <a:r>
              <a:rPr lang="en-US"/>
              <a:t>WWW.KIMMELCLEANERS.COM</a:t>
            </a:r>
          </a:p>
        </p:txBody>
      </p:sp>
      <p:sp>
        <p:nvSpPr>
          <p:cNvPr id="6" name="Slide Number Placeholder 5"/>
          <p:cNvSpPr>
            <a:spLocks noGrp="1"/>
          </p:cNvSpPr>
          <p:nvPr>
            <p:ph type="sldNum" sz="quarter" idx="12"/>
          </p:nvPr>
        </p:nvSpPr>
        <p:spPr/>
        <p:txBody>
          <a:bodyPr/>
          <a:lstStyle/>
          <a:p>
            <a:fld id="{6EA3DA57-2CBF-4D56-BDE5-C6992B18C01C}" type="slidenum">
              <a:rPr lang="en-US" smtClean="0"/>
              <a:t>‹#›</a:t>
            </a:fld>
            <a:endParaRPr lang="en-US"/>
          </a:p>
        </p:txBody>
      </p:sp>
    </p:spTree>
    <p:extLst>
      <p:ext uri="{BB962C8B-B14F-4D97-AF65-F5344CB8AC3E}">
        <p14:creationId xmlns:p14="http://schemas.microsoft.com/office/powerpoint/2010/main" val="3294247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0FE659-4EAB-437B-89CB-974C7D9F4288}" type="datetime1">
              <a:rPr lang="en-US" smtClean="0"/>
              <a:t>7/5/2022</a:t>
            </a:fld>
            <a:endParaRPr lang="en-US"/>
          </a:p>
        </p:txBody>
      </p:sp>
      <p:sp>
        <p:nvSpPr>
          <p:cNvPr id="5" name="Footer Placeholder 4"/>
          <p:cNvSpPr>
            <a:spLocks noGrp="1"/>
          </p:cNvSpPr>
          <p:nvPr>
            <p:ph type="ftr" sz="quarter" idx="11"/>
          </p:nvPr>
        </p:nvSpPr>
        <p:spPr/>
        <p:txBody>
          <a:bodyPr/>
          <a:lstStyle/>
          <a:p>
            <a:r>
              <a:rPr lang="en-US"/>
              <a:t>WWW.KIMMELCLEANERS.COM</a:t>
            </a:r>
          </a:p>
        </p:txBody>
      </p:sp>
      <p:sp>
        <p:nvSpPr>
          <p:cNvPr id="6" name="Slide Number Placeholder 5"/>
          <p:cNvSpPr>
            <a:spLocks noGrp="1"/>
          </p:cNvSpPr>
          <p:nvPr>
            <p:ph type="sldNum" sz="quarter" idx="12"/>
          </p:nvPr>
        </p:nvSpPr>
        <p:spPr/>
        <p:txBody>
          <a:bodyPr/>
          <a:lstStyle/>
          <a:p>
            <a:fld id="{6EA3DA57-2CBF-4D56-BDE5-C6992B18C01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653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F0EDA-D1E9-4F19-9858-B2B10E573E25}" type="datetime1">
              <a:rPr lang="en-US" smtClean="0"/>
              <a:t>7/5/2022</a:t>
            </a:fld>
            <a:endParaRPr lang="en-US"/>
          </a:p>
        </p:txBody>
      </p:sp>
      <p:sp>
        <p:nvSpPr>
          <p:cNvPr id="5" name="Footer Placeholder 4"/>
          <p:cNvSpPr>
            <a:spLocks noGrp="1"/>
          </p:cNvSpPr>
          <p:nvPr>
            <p:ph type="ftr" sz="quarter" idx="11"/>
          </p:nvPr>
        </p:nvSpPr>
        <p:spPr/>
        <p:txBody>
          <a:bodyPr/>
          <a:lstStyle/>
          <a:p>
            <a:r>
              <a:rPr lang="en-US"/>
              <a:t>WWW.KIMMELCLEANERS.COM</a:t>
            </a:r>
          </a:p>
        </p:txBody>
      </p:sp>
      <p:sp>
        <p:nvSpPr>
          <p:cNvPr id="6" name="Slide Number Placeholder 5"/>
          <p:cNvSpPr>
            <a:spLocks noGrp="1"/>
          </p:cNvSpPr>
          <p:nvPr>
            <p:ph type="sldNum" sz="quarter" idx="12"/>
          </p:nvPr>
        </p:nvSpPr>
        <p:spPr/>
        <p:txBody>
          <a:bodyPr/>
          <a:lstStyle/>
          <a:p>
            <a:fld id="{6EA3DA57-2CBF-4D56-BDE5-C6992B18C01C}" type="slidenum">
              <a:rPr lang="en-US" smtClean="0"/>
              <a:t>‹#›</a:t>
            </a:fld>
            <a:endParaRPr lang="en-US"/>
          </a:p>
        </p:txBody>
      </p:sp>
    </p:spTree>
    <p:extLst>
      <p:ext uri="{BB962C8B-B14F-4D97-AF65-F5344CB8AC3E}">
        <p14:creationId xmlns:p14="http://schemas.microsoft.com/office/powerpoint/2010/main" val="49367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3039FF-55ED-4A96-B81F-64D81BB16CCE}" type="datetime1">
              <a:rPr lang="en-US" smtClean="0"/>
              <a:t>7/5/2022</a:t>
            </a:fld>
            <a:endParaRPr lang="en-US"/>
          </a:p>
        </p:txBody>
      </p:sp>
      <p:sp>
        <p:nvSpPr>
          <p:cNvPr id="5" name="Footer Placeholder 4"/>
          <p:cNvSpPr>
            <a:spLocks noGrp="1"/>
          </p:cNvSpPr>
          <p:nvPr>
            <p:ph type="ftr" sz="quarter" idx="11"/>
          </p:nvPr>
        </p:nvSpPr>
        <p:spPr/>
        <p:txBody>
          <a:bodyPr/>
          <a:lstStyle/>
          <a:p>
            <a:r>
              <a:rPr lang="en-US"/>
              <a:t>WWW.KIMMELCLEANERS.COM</a:t>
            </a:r>
          </a:p>
        </p:txBody>
      </p:sp>
      <p:sp>
        <p:nvSpPr>
          <p:cNvPr id="6" name="Slide Number Placeholder 5"/>
          <p:cNvSpPr>
            <a:spLocks noGrp="1"/>
          </p:cNvSpPr>
          <p:nvPr>
            <p:ph type="sldNum" sz="quarter" idx="12"/>
          </p:nvPr>
        </p:nvSpPr>
        <p:spPr/>
        <p:txBody>
          <a:bodyPr/>
          <a:lstStyle/>
          <a:p>
            <a:fld id="{6EA3DA57-2CBF-4D56-BDE5-C6992B18C01C}" type="slidenum">
              <a:rPr lang="en-US" smtClean="0"/>
              <a:t>‹#›</a:t>
            </a:fld>
            <a:endParaRPr lang="en-US"/>
          </a:p>
        </p:txBody>
      </p:sp>
    </p:spTree>
    <p:extLst>
      <p:ext uri="{BB962C8B-B14F-4D97-AF65-F5344CB8AC3E}">
        <p14:creationId xmlns:p14="http://schemas.microsoft.com/office/powerpoint/2010/main" val="2419783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DFD619-C12E-4877-B162-17CDCF477FED}" type="datetime1">
              <a:rPr lang="en-US" smtClean="0"/>
              <a:t>7/5/2022</a:t>
            </a:fld>
            <a:endParaRPr lang="en-US"/>
          </a:p>
        </p:txBody>
      </p:sp>
      <p:sp>
        <p:nvSpPr>
          <p:cNvPr id="5" name="Footer Placeholder 4"/>
          <p:cNvSpPr>
            <a:spLocks noGrp="1"/>
          </p:cNvSpPr>
          <p:nvPr>
            <p:ph type="ftr" sz="quarter" idx="11"/>
          </p:nvPr>
        </p:nvSpPr>
        <p:spPr/>
        <p:txBody>
          <a:bodyPr/>
          <a:lstStyle/>
          <a:p>
            <a:r>
              <a:rPr lang="en-US"/>
              <a:t>WWW.KIMMELCLEANERS.COM</a:t>
            </a:r>
          </a:p>
        </p:txBody>
      </p:sp>
      <p:sp>
        <p:nvSpPr>
          <p:cNvPr id="6" name="Slide Number Placeholder 5"/>
          <p:cNvSpPr>
            <a:spLocks noGrp="1"/>
          </p:cNvSpPr>
          <p:nvPr>
            <p:ph type="sldNum" sz="quarter" idx="12"/>
          </p:nvPr>
        </p:nvSpPr>
        <p:spPr/>
        <p:txBody>
          <a:bodyPr/>
          <a:lstStyle/>
          <a:p>
            <a:fld id="{6EA3DA57-2CBF-4D56-BDE5-C6992B18C01C}" type="slidenum">
              <a:rPr lang="en-US" smtClean="0"/>
              <a:t>‹#›</a:t>
            </a:fld>
            <a:endParaRPr lang="en-US"/>
          </a:p>
        </p:txBody>
      </p:sp>
    </p:spTree>
    <p:extLst>
      <p:ext uri="{BB962C8B-B14F-4D97-AF65-F5344CB8AC3E}">
        <p14:creationId xmlns:p14="http://schemas.microsoft.com/office/powerpoint/2010/main" val="18765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588528-CC39-46F4-B2F4-B4636106817D}" type="datetime1">
              <a:rPr lang="en-US" smtClean="0"/>
              <a:t>7/5/2022</a:t>
            </a:fld>
            <a:endParaRPr lang="en-US"/>
          </a:p>
        </p:txBody>
      </p:sp>
      <p:sp>
        <p:nvSpPr>
          <p:cNvPr id="5" name="Footer Placeholder 4"/>
          <p:cNvSpPr>
            <a:spLocks noGrp="1"/>
          </p:cNvSpPr>
          <p:nvPr>
            <p:ph type="ftr" sz="quarter" idx="11"/>
          </p:nvPr>
        </p:nvSpPr>
        <p:spPr/>
        <p:txBody>
          <a:bodyPr/>
          <a:lstStyle/>
          <a:p>
            <a:r>
              <a:rPr lang="en-US"/>
              <a:t>WWW.KIMMELCLEANERS.COM</a:t>
            </a:r>
          </a:p>
        </p:txBody>
      </p:sp>
      <p:sp>
        <p:nvSpPr>
          <p:cNvPr id="6" name="Slide Number Placeholder 5"/>
          <p:cNvSpPr>
            <a:spLocks noGrp="1"/>
          </p:cNvSpPr>
          <p:nvPr>
            <p:ph type="sldNum" sz="quarter" idx="12"/>
          </p:nvPr>
        </p:nvSpPr>
        <p:spPr/>
        <p:txBody>
          <a:bodyPr/>
          <a:lstStyle/>
          <a:p>
            <a:fld id="{6EA3DA57-2CBF-4D56-BDE5-C6992B18C01C}" type="slidenum">
              <a:rPr lang="en-US" smtClean="0"/>
              <a:t>‹#›</a:t>
            </a:fld>
            <a:endParaRPr lang="en-US"/>
          </a:p>
        </p:txBody>
      </p:sp>
    </p:spTree>
    <p:extLst>
      <p:ext uri="{BB962C8B-B14F-4D97-AF65-F5344CB8AC3E}">
        <p14:creationId xmlns:p14="http://schemas.microsoft.com/office/powerpoint/2010/main" val="410793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889733-4C65-4DE1-8101-A2E3F600B83F}" type="datetime1">
              <a:rPr lang="en-US" smtClean="0"/>
              <a:t>7/5/2022</a:t>
            </a:fld>
            <a:endParaRPr lang="en-US"/>
          </a:p>
        </p:txBody>
      </p:sp>
      <p:sp>
        <p:nvSpPr>
          <p:cNvPr id="5" name="Footer Placeholder 4"/>
          <p:cNvSpPr>
            <a:spLocks noGrp="1"/>
          </p:cNvSpPr>
          <p:nvPr>
            <p:ph type="ftr" sz="quarter" idx="11"/>
          </p:nvPr>
        </p:nvSpPr>
        <p:spPr/>
        <p:txBody>
          <a:bodyPr/>
          <a:lstStyle/>
          <a:p>
            <a:r>
              <a:rPr lang="en-US"/>
              <a:t>WWW.KIMMELCLEANERS.COM</a:t>
            </a:r>
          </a:p>
        </p:txBody>
      </p:sp>
      <p:sp>
        <p:nvSpPr>
          <p:cNvPr id="6" name="Slide Number Placeholder 5"/>
          <p:cNvSpPr>
            <a:spLocks noGrp="1"/>
          </p:cNvSpPr>
          <p:nvPr>
            <p:ph type="sldNum" sz="quarter" idx="12"/>
          </p:nvPr>
        </p:nvSpPr>
        <p:spPr/>
        <p:txBody>
          <a:bodyPr/>
          <a:lstStyle/>
          <a:p>
            <a:fld id="{6EA3DA57-2CBF-4D56-BDE5-C6992B18C01C}" type="slidenum">
              <a:rPr lang="en-US" smtClean="0"/>
              <a:t>‹#›</a:t>
            </a:fld>
            <a:endParaRPr lang="en-US"/>
          </a:p>
        </p:txBody>
      </p:sp>
    </p:spTree>
    <p:extLst>
      <p:ext uri="{BB962C8B-B14F-4D97-AF65-F5344CB8AC3E}">
        <p14:creationId xmlns:p14="http://schemas.microsoft.com/office/powerpoint/2010/main" val="415465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99FE73-D2CC-4CB4-AEDA-95D3AB351169}" type="datetime1">
              <a:rPr lang="en-US" smtClean="0"/>
              <a:t>7/5/2022</a:t>
            </a:fld>
            <a:endParaRPr lang="en-US"/>
          </a:p>
        </p:txBody>
      </p:sp>
      <p:sp>
        <p:nvSpPr>
          <p:cNvPr id="6" name="Footer Placeholder 5"/>
          <p:cNvSpPr>
            <a:spLocks noGrp="1"/>
          </p:cNvSpPr>
          <p:nvPr>
            <p:ph type="ftr" sz="quarter" idx="11"/>
          </p:nvPr>
        </p:nvSpPr>
        <p:spPr/>
        <p:txBody>
          <a:bodyPr/>
          <a:lstStyle/>
          <a:p>
            <a:r>
              <a:rPr lang="en-US"/>
              <a:t>WWW.KIMMELCLEANERS.COM</a:t>
            </a:r>
          </a:p>
        </p:txBody>
      </p:sp>
      <p:sp>
        <p:nvSpPr>
          <p:cNvPr id="7" name="Slide Number Placeholder 6"/>
          <p:cNvSpPr>
            <a:spLocks noGrp="1"/>
          </p:cNvSpPr>
          <p:nvPr>
            <p:ph type="sldNum" sz="quarter" idx="12"/>
          </p:nvPr>
        </p:nvSpPr>
        <p:spPr/>
        <p:txBody>
          <a:bodyPr/>
          <a:lstStyle/>
          <a:p>
            <a:fld id="{6EA3DA57-2CBF-4D56-BDE5-C6992B18C01C}" type="slidenum">
              <a:rPr lang="en-US" smtClean="0"/>
              <a:t>‹#›</a:t>
            </a:fld>
            <a:endParaRPr lang="en-US"/>
          </a:p>
        </p:txBody>
      </p:sp>
    </p:spTree>
    <p:extLst>
      <p:ext uri="{BB962C8B-B14F-4D97-AF65-F5344CB8AC3E}">
        <p14:creationId xmlns:p14="http://schemas.microsoft.com/office/powerpoint/2010/main" val="2564749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DCABCD-5C25-47B9-82AF-EED7514DE61A}" type="datetime1">
              <a:rPr lang="en-US" smtClean="0"/>
              <a:t>7/5/2022</a:t>
            </a:fld>
            <a:endParaRPr lang="en-US"/>
          </a:p>
        </p:txBody>
      </p:sp>
      <p:sp>
        <p:nvSpPr>
          <p:cNvPr id="8" name="Footer Placeholder 7"/>
          <p:cNvSpPr>
            <a:spLocks noGrp="1"/>
          </p:cNvSpPr>
          <p:nvPr>
            <p:ph type="ftr" sz="quarter" idx="11"/>
          </p:nvPr>
        </p:nvSpPr>
        <p:spPr/>
        <p:txBody>
          <a:bodyPr/>
          <a:lstStyle/>
          <a:p>
            <a:r>
              <a:rPr lang="en-US"/>
              <a:t>WWW.KIMMELCLEANERS.COM</a:t>
            </a:r>
          </a:p>
        </p:txBody>
      </p:sp>
      <p:sp>
        <p:nvSpPr>
          <p:cNvPr id="9" name="Slide Number Placeholder 8"/>
          <p:cNvSpPr>
            <a:spLocks noGrp="1"/>
          </p:cNvSpPr>
          <p:nvPr>
            <p:ph type="sldNum" sz="quarter" idx="12"/>
          </p:nvPr>
        </p:nvSpPr>
        <p:spPr/>
        <p:txBody>
          <a:bodyPr/>
          <a:lstStyle/>
          <a:p>
            <a:fld id="{6EA3DA57-2CBF-4D56-BDE5-C6992B18C01C}" type="slidenum">
              <a:rPr lang="en-US" smtClean="0"/>
              <a:t>‹#›</a:t>
            </a:fld>
            <a:endParaRPr lang="en-US"/>
          </a:p>
        </p:txBody>
      </p:sp>
    </p:spTree>
    <p:extLst>
      <p:ext uri="{BB962C8B-B14F-4D97-AF65-F5344CB8AC3E}">
        <p14:creationId xmlns:p14="http://schemas.microsoft.com/office/powerpoint/2010/main" val="429466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FF8FD9-7FC2-4885-B473-3263650B29E0}" type="datetime1">
              <a:rPr lang="en-US" smtClean="0"/>
              <a:t>7/5/2022</a:t>
            </a:fld>
            <a:endParaRPr lang="en-US"/>
          </a:p>
        </p:txBody>
      </p:sp>
      <p:sp>
        <p:nvSpPr>
          <p:cNvPr id="4" name="Footer Placeholder 3"/>
          <p:cNvSpPr>
            <a:spLocks noGrp="1"/>
          </p:cNvSpPr>
          <p:nvPr>
            <p:ph type="ftr" sz="quarter" idx="11"/>
          </p:nvPr>
        </p:nvSpPr>
        <p:spPr/>
        <p:txBody>
          <a:bodyPr/>
          <a:lstStyle/>
          <a:p>
            <a:r>
              <a:rPr lang="en-US"/>
              <a:t>WWW.KIMMELCLEANERS.COM</a:t>
            </a:r>
          </a:p>
        </p:txBody>
      </p:sp>
      <p:sp>
        <p:nvSpPr>
          <p:cNvPr id="5" name="Slide Number Placeholder 4"/>
          <p:cNvSpPr>
            <a:spLocks noGrp="1"/>
          </p:cNvSpPr>
          <p:nvPr>
            <p:ph type="sldNum" sz="quarter" idx="12"/>
          </p:nvPr>
        </p:nvSpPr>
        <p:spPr/>
        <p:txBody>
          <a:bodyPr/>
          <a:lstStyle/>
          <a:p>
            <a:fld id="{6EA3DA57-2CBF-4D56-BDE5-C6992B18C01C}" type="slidenum">
              <a:rPr lang="en-US" smtClean="0"/>
              <a:t>‹#›</a:t>
            </a:fld>
            <a:endParaRPr lang="en-US"/>
          </a:p>
        </p:txBody>
      </p:sp>
    </p:spTree>
    <p:extLst>
      <p:ext uri="{BB962C8B-B14F-4D97-AF65-F5344CB8AC3E}">
        <p14:creationId xmlns:p14="http://schemas.microsoft.com/office/powerpoint/2010/main" val="71168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A8642D-EB4B-4A81-AB27-D88A8352BE3F}" type="datetime1">
              <a:rPr lang="en-US" smtClean="0"/>
              <a:t>7/5/2022</a:t>
            </a:fld>
            <a:endParaRPr lang="en-US"/>
          </a:p>
        </p:txBody>
      </p:sp>
      <p:sp>
        <p:nvSpPr>
          <p:cNvPr id="3" name="Footer Placeholder 2"/>
          <p:cNvSpPr>
            <a:spLocks noGrp="1"/>
          </p:cNvSpPr>
          <p:nvPr>
            <p:ph type="ftr" sz="quarter" idx="11"/>
          </p:nvPr>
        </p:nvSpPr>
        <p:spPr/>
        <p:txBody>
          <a:bodyPr/>
          <a:lstStyle/>
          <a:p>
            <a:r>
              <a:rPr lang="en-US"/>
              <a:t>WWW.KIMMELCLEANERS.COM</a:t>
            </a:r>
          </a:p>
        </p:txBody>
      </p:sp>
      <p:sp>
        <p:nvSpPr>
          <p:cNvPr id="4" name="Slide Number Placeholder 3"/>
          <p:cNvSpPr>
            <a:spLocks noGrp="1"/>
          </p:cNvSpPr>
          <p:nvPr>
            <p:ph type="sldNum" sz="quarter" idx="12"/>
          </p:nvPr>
        </p:nvSpPr>
        <p:spPr/>
        <p:txBody>
          <a:bodyPr/>
          <a:lstStyle/>
          <a:p>
            <a:fld id="{6EA3DA57-2CBF-4D56-BDE5-C6992B18C01C}" type="slidenum">
              <a:rPr lang="en-US" smtClean="0"/>
              <a:t>‹#›</a:t>
            </a:fld>
            <a:endParaRPr lang="en-US"/>
          </a:p>
        </p:txBody>
      </p:sp>
    </p:spTree>
    <p:extLst>
      <p:ext uri="{BB962C8B-B14F-4D97-AF65-F5344CB8AC3E}">
        <p14:creationId xmlns:p14="http://schemas.microsoft.com/office/powerpoint/2010/main" val="233601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8D7342-8724-408A-9363-4F95A04D855F}" type="datetime1">
              <a:rPr lang="en-US" smtClean="0"/>
              <a:t>7/5/2022</a:t>
            </a:fld>
            <a:endParaRPr lang="en-US"/>
          </a:p>
        </p:txBody>
      </p:sp>
      <p:sp>
        <p:nvSpPr>
          <p:cNvPr id="6" name="Footer Placeholder 5"/>
          <p:cNvSpPr>
            <a:spLocks noGrp="1"/>
          </p:cNvSpPr>
          <p:nvPr>
            <p:ph type="ftr" sz="quarter" idx="11"/>
          </p:nvPr>
        </p:nvSpPr>
        <p:spPr/>
        <p:txBody>
          <a:bodyPr/>
          <a:lstStyle/>
          <a:p>
            <a:r>
              <a:rPr lang="en-US"/>
              <a:t>WWW.KIMMELCLEANERS.COM</a:t>
            </a:r>
          </a:p>
        </p:txBody>
      </p:sp>
      <p:sp>
        <p:nvSpPr>
          <p:cNvPr id="7" name="Slide Number Placeholder 6"/>
          <p:cNvSpPr>
            <a:spLocks noGrp="1"/>
          </p:cNvSpPr>
          <p:nvPr>
            <p:ph type="sldNum" sz="quarter" idx="12"/>
          </p:nvPr>
        </p:nvSpPr>
        <p:spPr/>
        <p:txBody>
          <a:bodyPr/>
          <a:lstStyle/>
          <a:p>
            <a:fld id="{6EA3DA57-2CBF-4D56-BDE5-C6992B18C01C}" type="slidenum">
              <a:rPr lang="en-US" smtClean="0"/>
              <a:t>‹#›</a:t>
            </a:fld>
            <a:endParaRPr lang="en-US"/>
          </a:p>
        </p:txBody>
      </p:sp>
    </p:spTree>
    <p:extLst>
      <p:ext uri="{BB962C8B-B14F-4D97-AF65-F5344CB8AC3E}">
        <p14:creationId xmlns:p14="http://schemas.microsoft.com/office/powerpoint/2010/main" val="125174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9FCF65-11BA-422A-8CE2-908F130A9447}" type="datetime1">
              <a:rPr lang="en-US" smtClean="0"/>
              <a:t>7/5/2022</a:t>
            </a:fld>
            <a:endParaRPr lang="en-US"/>
          </a:p>
        </p:txBody>
      </p:sp>
      <p:sp>
        <p:nvSpPr>
          <p:cNvPr id="6" name="Footer Placeholder 5"/>
          <p:cNvSpPr>
            <a:spLocks noGrp="1"/>
          </p:cNvSpPr>
          <p:nvPr>
            <p:ph type="ftr" sz="quarter" idx="11"/>
          </p:nvPr>
        </p:nvSpPr>
        <p:spPr/>
        <p:txBody>
          <a:bodyPr/>
          <a:lstStyle/>
          <a:p>
            <a:r>
              <a:rPr lang="en-US"/>
              <a:t>WWW.KIMMELCLEANERS.COM</a:t>
            </a:r>
          </a:p>
        </p:txBody>
      </p:sp>
      <p:sp>
        <p:nvSpPr>
          <p:cNvPr id="7" name="Slide Number Placeholder 6"/>
          <p:cNvSpPr>
            <a:spLocks noGrp="1"/>
          </p:cNvSpPr>
          <p:nvPr>
            <p:ph type="sldNum" sz="quarter" idx="12"/>
          </p:nvPr>
        </p:nvSpPr>
        <p:spPr/>
        <p:txBody>
          <a:bodyPr/>
          <a:lstStyle/>
          <a:p>
            <a:fld id="{6EA3DA57-2CBF-4D56-BDE5-C6992B18C01C}" type="slidenum">
              <a:rPr lang="en-US" smtClean="0"/>
              <a:t>‹#›</a:t>
            </a:fld>
            <a:endParaRPr lang="en-US"/>
          </a:p>
        </p:txBody>
      </p:sp>
    </p:spTree>
    <p:extLst>
      <p:ext uri="{BB962C8B-B14F-4D97-AF65-F5344CB8AC3E}">
        <p14:creationId xmlns:p14="http://schemas.microsoft.com/office/powerpoint/2010/main" val="215371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6F61FA-F89C-4A7F-822A-8625617F9AD3}" type="datetime1">
              <a:rPr lang="en-US" smtClean="0"/>
              <a:t>7/5/2022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WWW.KIMMELCLEANERS.COM</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EA3DA57-2CBF-4D56-BDE5-C6992B18C01C}" type="slidenum">
              <a:rPr lang="en-US" smtClean="0"/>
              <a:t>‹#›</a:t>
            </a:fld>
            <a:endParaRPr lang="en-US"/>
          </a:p>
        </p:txBody>
      </p:sp>
    </p:spTree>
    <p:extLst>
      <p:ext uri="{BB962C8B-B14F-4D97-AF65-F5344CB8AC3E}">
        <p14:creationId xmlns:p14="http://schemas.microsoft.com/office/powerpoint/2010/main" val="1871572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1665-8D27-4EF8-8C3A-792DFA66EE6D}"/>
              </a:ext>
            </a:extLst>
          </p:cNvPr>
          <p:cNvSpPr>
            <a:spLocks noGrp="1"/>
          </p:cNvSpPr>
          <p:nvPr>
            <p:ph type="ctrTitle"/>
          </p:nvPr>
        </p:nvSpPr>
        <p:spPr>
          <a:xfrm>
            <a:off x="2212532" y="3429000"/>
            <a:ext cx="7766936" cy="1646302"/>
          </a:xfrm>
        </p:spPr>
        <p:txBody>
          <a:bodyPr/>
          <a:lstStyle/>
          <a:p>
            <a:pPr algn="ctr"/>
            <a:br>
              <a:rPr lang="en-US" dirty="0"/>
            </a:br>
            <a:br>
              <a:rPr lang="en-US" dirty="0"/>
            </a:br>
            <a:r>
              <a:rPr lang="en-US" dirty="0"/>
              <a:t>Mat Safety</a:t>
            </a:r>
          </a:p>
        </p:txBody>
      </p:sp>
      <p:pic>
        <p:nvPicPr>
          <p:cNvPr id="5" name="Picture 4">
            <a:extLst>
              <a:ext uri="{FF2B5EF4-FFF2-40B4-BE49-F238E27FC236}">
                <a16:creationId xmlns:a16="http://schemas.microsoft.com/office/drawing/2014/main" id="{10022F42-F732-4A3D-B7B8-752320872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944" y="477592"/>
            <a:ext cx="5332111" cy="3326237"/>
          </a:xfrm>
          <a:prstGeom prst="rect">
            <a:avLst/>
          </a:prstGeom>
        </p:spPr>
      </p:pic>
      <p:sp>
        <p:nvSpPr>
          <p:cNvPr id="7" name="Subtitle 6">
            <a:extLst>
              <a:ext uri="{FF2B5EF4-FFF2-40B4-BE49-F238E27FC236}">
                <a16:creationId xmlns:a16="http://schemas.microsoft.com/office/drawing/2014/main" id="{8682A075-46D2-47A2-9A24-163837F6A461}"/>
              </a:ext>
            </a:extLst>
          </p:cNvPr>
          <p:cNvSpPr>
            <a:spLocks noGrp="1"/>
          </p:cNvSpPr>
          <p:nvPr>
            <p:ph type="subTitle" idx="1"/>
          </p:nvPr>
        </p:nvSpPr>
        <p:spPr>
          <a:xfrm>
            <a:off x="2212532" y="5564795"/>
            <a:ext cx="7766936" cy="1096899"/>
          </a:xfrm>
        </p:spPr>
        <p:txBody>
          <a:bodyPr/>
          <a:lstStyle/>
          <a:p>
            <a:pPr algn="ctr"/>
            <a:r>
              <a:rPr lang="en-US" dirty="0"/>
              <a:t>With Zach Morral</a:t>
            </a:r>
          </a:p>
        </p:txBody>
      </p:sp>
    </p:spTree>
    <p:extLst>
      <p:ext uri="{BB962C8B-B14F-4D97-AF65-F5344CB8AC3E}">
        <p14:creationId xmlns:p14="http://schemas.microsoft.com/office/powerpoint/2010/main" val="3472389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5EE23-7531-4347-97B9-6A26030B7F3D}"/>
              </a:ext>
            </a:extLst>
          </p:cNvPr>
          <p:cNvSpPr>
            <a:spLocks noGrp="1"/>
          </p:cNvSpPr>
          <p:nvPr>
            <p:ph type="title"/>
          </p:nvPr>
        </p:nvSpPr>
        <p:spPr>
          <a:xfrm>
            <a:off x="1797665" y="552722"/>
            <a:ext cx="8596668" cy="1320800"/>
          </a:xfrm>
        </p:spPr>
        <p:txBody>
          <a:bodyPr/>
          <a:lstStyle/>
          <a:p>
            <a:pPr lvl="0" algn="ctr"/>
            <a:br>
              <a:rPr lang="en-US" dirty="0"/>
            </a:br>
            <a:r>
              <a:rPr lang="en-US" dirty="0"/>
              <a:t>What Does S.P.A.C.E. Stand For? </a:t>
            </a:r>
          </a:p>
        </p:txBody>
      </p:sp>
      <p:sp>
        <p:nvSpPr>
          <p:cNvPr id="9" name="Content Placeholder 8">
            <a:extLst>
              <a:ext uri="{FF2B5EF4-FFF2-40B4-BE49-F238E27FC236}">
                <a16:creationId xmlns:a16="http://schemas.microsoft.com/office/drawing/2014/main" id="{B23477A1-CAF9-4436-AE75-E03B36C8E5FD}"/>
              </a:ext>
            </a:extLst>
          </p:cNvPr>
          <p:cNvSpPr>
            <a:spLocks noGrp="1"/>
          </p:cNvSpPr>
          <p:nvPr>
            <p:ph idx="1"/>
          </p:nvPr>
        </p:nvSpPr>
        <p:spPr>
          <a:xfrm>
            <a:off x="1797666" y="2109789"/>
            <a:ext cx="8596668" cy="3880773"/>
          </a:xfrm>
        </p:spPr>
        <p:txBody>
          <a:bodyPr>
            <a:normAutofit lnSpcReduction="10000"/>
          </a:bodyPr>
          <a:lstStyle/>
          <a:p>
            <a:pPr marL="0" lvl="0" indent="0" defTabSz="914400">
              <a:spcBef>
                <a:spcPct val="20000"/>
              </a:spcBef>
              <a:buClrTx/>
              <a:buSzTx/>
              <a:buNone/>
              <a:defRPr/>
            </a:pPr>
            <a:r>
              <a:rPr lang="en-US" sz="4400" b="1" dirty="0"/>
              <a:t>S  </a:t>
            </a:r>
          </a:p>
          <a:p>
            <a:pPr marL="0" lvl="0" indent="0" defTabSz="914400">
              <a:spcBef>
                <a:spcPct val="20000"/>
              </a:spcBef>
              <a:buClrTx/>
              <a:buSzTx/>
              <a:buNone/>
              <a:defRPr/>
            </a:pPr>
            <a:r>
              <a:rPr lang="en-US" sz="4400" b="1" dirty="0">
                <a:solidFill>
                  <a:schemeClr val="tx1"/>
                </a:solidFill>
              </a:rPr>
              <a:t>P =	Protection</a:t>
            </a:r>
          </a:p>
          <a:p>
            <a:pPr marL="0" lvl="0" indent="0" defTabSz="914400">
              <a:spcBef>
                <a:spcPct val="20000"/>
              </a:spcBef>
              <a:buClrTx/>
              <a:buSzTx/>
              <a:buNone/>
              <a:defRPr/>
            </a:pPr>
            <a:r>
              <a:rPr lang="en-US" sz="4400" b="1" dirty="0"/>
              <a:t>A</a:t>
            </a:r>
          </a:p>
          <a:p>
            <a:pPr marL="0" lvl="0" indent="0" defTabSz="914400">
              <a:spcBef>
                <a:spcPct val="20000"/>
              </a:spcBef>
              <a:buClrTx/>
              <a:buSzTx/>
              <a:buNone/>
              <a:defRPr/>
            </a:pPr>
            <a:r>
              <a:rPr lang="en-US" sz="4400" b="1" dirty="0">
                <a:solidFill>
                  <a:schemeClr val="tx1"/>
                </a:solidFill>
              </a:rPr>
              <a:t>C</a:t>
            </a:r>
          </a:p>
          <a:p>
            <a:pPr marL="0" lvl="0" indent="0" defTabSz="914400">
              <a:spcBef>
                <a:spcPct val="20000"/>
              </a:spcBef>
              <a:buClrTx/>
              <a:buSzTx/>
              <a:buNone/>
              <a:defRPr/>
            </a:pPr>
            <a:r>
              <a:rPr lang="en-US" sz="4400" b="1" dirty="0"/>
              <a:t>E</a:t>
            </a:r>
            <a:endParaRPr lang="en-US" sz="4400" b="1" dirty="0">
              <a:solidFill>
                <a:schemeClr val="tx1"/>
              </a:solidFill>
            </a:endParaRPr>
          </a:p>
          <a:p>
            <a:endParaRPr lang="en-US" dirty="0"/>
          </a:p>
        </p:txBody>
      </p:sp>
      <p:pic>
        <p:nvPicPr>
          <p:cNvPr id="3074" name="Picture 2" descr="Image result for workplace protection images&quot;">
            <a:extLst>
              <a:ext uri="{FF2B5EF4-FFF2-40B4-BE49-F238E27FC236}">
                <a16:creationId xmlns:a16="http://schemas.microsoft.com/office/drawing/2014/main" id="{4866196F-A540-4BA3-B7E4-F3EB16EE5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534" y="2582324"/>
            <a:ext cx="3303599" cy="340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862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A7F0A-11A5-4BD5-91D3-910FFEFA33E5}"/>
              </a:ext>
            </a:extLst>
          </p:cNvPr>
          <p:cNvSpPr>
            <a:spLocks noGrp="1"/>
          </p:cNvSpPr>
          <p:nvPr>
            <p:ph type="title"/>
          </p:nvPr>
        </p:nvSpPr>
        <p:spPr>
          <a:xfrm>
            <a:off x="1797666" y="609600"/>
            <a:ext cx="8596668" cy="1320800"/>
          </a:xfrm>
        </p:spPr>
        <p:txBody>
          <a:bodyPr/>
          <a:lstStyle/>
          <a:p>
            <a:pPr algn="ctr"/>
            <a:r>
              <a:rPr lang="en-US" dirty="0"/>
              <a:t>Protection….Floors</a:t>
            </a:r>
            <a:br>
              <a:rPr lang="en-US" dirty="0"/>
            </a:br>
            <a:r>
              <a:rPr lang="en-US" dirty="0"/>
              <a:t>Facts</a:t>
            </a:r>
          </a:p>
        </p:txBody>
      </p:sp>
      <p:sp>
        <p:nvSpPr>
          <p:cNvPr id="3" name="Content Placeholder 2">
            <a:extLst>
              <a:ext uri="{FF2B5EF4-FFF2-40B4-BE49-F238E27FC236}">
                <a16:creationId xmlns:a16="http://schemas.microsoft.com/office/drawing/2014/main" id="{BFB4BD52-863A-43E1-961D-0DD11CE5EF0D}"/>
              </a:ext>
            </a:extLst>
          </p:cNvPr>
          <p:cNvSpPr>
            <a:spLocks noGrp="1"/>
          </p:cNvSpPr>
          <p:nvPr>
            <p:ph idx="1"/>
          </p:nvPr>
        </p:nvSpPr>
        <p:spPr>
          <a:xfrm>
            <a:off x="1797666" y="1930400"/>
            <a:ext cx="8596668" cy="4692342"/>
          </a:xfrm>
        </p:spPr>
        <p:txBody>
          <a:bodyPr>
            <a:normAutofit/>
          </a:bodyPr>
          <a:lstStyle/>
          <a:p>
            <a:pPr fontAlgn="base"/>
            <a:r>
              <a:rPr lang="en-US" sz="2000" dirty="0"/>
              <a:t>70%–90% of dirt that enters a facility is tracked in on people’s shoes — that’s a </a:t>
            </a:r>
            <a:r>
              <a:rPr lang="en-US" sz="2000" u="sng" dirty="0"/>
              <a:t>quarter pound per day</a:t>
            </a:r>
            <a:r>
              <a:rPr lang="en-US" sz="2000" dirty="0"/>
              <a:t> per 1,000 people!</a:t>
            </a:r>
          </a:p>
          <a:p>
            <a:pPr fontAlgn="base"/>
            <a:r>
              <a:rPr lang="en-US" sz="2000" dirty="0"/>
              <a:t>Without entrance matting and all the tracked-in dirt, 1,500 people can remove 42% of the finish off a floor. This is why the tracked-in soil is the number </a:t>
            </a:r>
            <a:r>
              <a:rPr lang="en-US" sz="2000" u="sng" dirty="0"/>
              <a:t>one</a:t>
            </a:r>
            <a:r>
              <a:rPr lang="en-US" sz="2000" dirty="0"/>
              <a:t> cause of building maintenance costs.</a:t>
            </a:r>
          </a:p>
          <a:p>
            <a:pPr fontAlgn="base"/>
            <a:r>
              <a:rPr lang="en-US" sz="2000" dirty="0"/>
              <a:t>Reducing the dirt is critical to the bottom line.</a:t>
            </a:r>
          </a:p>
          <a:p>
            <a:pPr fontAlgn="base"/>
            <a:r>
              <a:rPr lang="en-US" sz="2000" dirty="0"/>
              <a:t>Commercial floor mats reduce tracked-in dirt by 80% — that’s a savings of $500–$900 in maintenance costs for every pound of dirt stopped. </a:t>
            </a:r>
          </a:p>
          <a:p>
            <a:pPr fontAlgn="base"/>
            <a:r>
              <a:rPr lang="en-US" sz="2000" dirty="0"/>
              <a:t>A strategically placed and professionally maintained floor care program can also help reduce these slip/fall costs.</a:t>
            </a:r>
          </a:p>
        </p:txBody>
      </p:sp>
    </p:spTree>
    <p:extLst>
      <p:ext uri="{BB962C8B-B14F-4D97-AF65-F5344CB8AC3E}">
        <p14:creationId xmlns:p14="http://schemas.microsoft.com/office/powerpoint/2010/main" val="3136268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8">
            <a:extLst>
              <a:ext uri="{FF2B5EF4-FFF2-40B4-BE49-F238E27FC236}">
                <a16:creationId xmlns:a16="http://schemas.microsoft.com/office/drawing/2014/main" id="{43CFD8DC-2D95-456C-B261-849E53B9A1AE}"/>
              </a:ext>
            </a:extLst>
          </p:cNvPr>
          <p:cNvSpPr>
            <a:spLocks noGrp="1"/>
          </p:cNvSpPr>
          <p:nvPr>
            <p:ph idx="1"/>
          </p:nvPr>
        </p:nvSpPr>
        <p:spPr>
          <a:xfrm>
            <a:off x="1797844" y="2062934"/>
            <a:ext cx="8596312" cy="3881437"/>
          </a:xfrm>
        </p:spPr>
        <p:txBody>
          <a:bodyPr>
            <a:normAutofit lnSpcReduction="10000"/>
          </a:bodyPr>
          <a:lstStyle/>
          <a:p>
            <a:pPr marL="0" lvl="0" indent="0" defTabSz="914400">
              <a:spcBef>
                <a:spcPct val="20000"/>
              </a:spcBef>
              <a:buClrTx/>
              <a:buSzTx/>
              <a:buNone/>
              <a:defRPr/>
            </a:pPr>
            <a:r>
              <a:rPr lang="en-US" sz="4400" b="1" dirty="0"/>
              <a:t>S  </a:t>
            </a:r>
          </a:p>
          <a:p>
            <a:pPr marL="0" lvl="0" indent="0" defTabSz="914400">
              <a:spcBef>
                <a:spcPct val="20000"/>
              </a:spcBef>
              <a:buClrTx/>
              <a:buSzTx/>
              <a:buNone/>
              <a:defRPr/>
            </a:pPr>
            <a:r>
              <a:rPr lang="en-US" sz="4400" b="1" dirty="0">
                <a:solidFill>
                  <a:schemeClr val="tx1"/>
                </a:solidFill>
              </a:rPr>
              <a:t>P	</a:t>
            </a:r>
          </a:p>
          <a:p>
            <a:pPr marL="0" lvl="0" indent="0" defTabSz="914400">
              <a:spcBef>
                <a:spcPct val="20000"/>
              </a:spcBef>
              <a:buClrTx/>
              <a:buSzTx/>
              <a:buNone/>
              <a:defRPr/>
            </a:pPr>
            <a:r>
              <a:rPr lang="en-US" sz="4400" b="1" dirty="0"/>
              <a:t>A =	Appearance</a:t>
            </a:r>
          </a:p>
          <a:p>
            <a:pPr marL="0" lvl="0" indent="0" defTabSz="914400">
              <a:spcBef>
                <a:spcPct val="20000"/>
              </a:spcBef>
              <a:buClrTx/>
              <a:buSzTx/>
              <a:buNone/>
              <a:defRPr/>
            </a:pPr>
            <a:r>
              <a:rPr lang="en-US" sz="4400" b="1" dirty="0">
                <a:solidFill>
                  <a:schemeClr val="tx1"/>
                </a:solidFill>
              </a:rPr>
              <a:t>C</a:t>
            </a:r>
          </a:p>
          <a:p>
            <a:pPr marL="0" lvl="0" indent="0" defTabSz="914400">
              <a:spcBef>
                <a:spcPct val="20000"/>
              </a:spcBef>
              <a:buClrTx/>
              <a:buSzTx/>
              <a:buNone/>
              <a:defRPr/>
            </a:pPr>
            <a:r>
              <a:rPr lang="en-US" sz="4400" b="1" dirty="0"/>
              <a:t>E</a:t>
            </a:r>
            <a:endParaRPr lang="en-US" sz="4400" b="1" dirty="0">
              <a:solidFill>
                <a:schemeClr val="tx1"/>
              </a:solidFill>
            </a:endParaRPr>
          </a:p>
          <a:p>
            <a:endParaRPr lang="en-US" dirty="0"/>
          </a:p>
        </p:txBody>
      </p:sp>
      <p:sp>
        <p:nvSpPr>
          <p:cNvPr id="5" name="Title 1">
            <a:extLst>
              <a:ext uri="{FF2B5EF4-FFF2-40B4-BE49-F238E27FC236}">
                <a16:creationId xmlns:a16="http://schemas.microsoft.com/office/drawing/2014/main" id="{AB8780D7-C433-40BA-BD19-F6AB6624A01D}"/>
              </a:ext>
            </a:extLst>
          </p:cNvPr>
          <p:cNvSpPr>
            <a:spLocks noGrp="1"/>
          </p:cNvSpPr>
          <p:nvPr>
            <p:ph type="title"/>
          </p:nvPr>
        </p:nvSpPr>
        <p:spPr>
          <a:xfrm>
            <a:off x="1797844" y="591845"/>
            <a:ext cx="8596312" cy="1320800"/>
          </a:xfrm>
        </p:spPr>
        <p:txBody>
          <a:bodyPr/>
          <a:lstStyle/>
          <a:p>
            <a:pPr lvl="0" algn="ctr"/>
            <a:br>
              <a:rPr lang="en-US" dirty="0"/>
            </a:br>
            <a:r>
              <a:rPr lang="en-US" dirty="0"/>
              <a:t>What Does S.P.A.C.E. Stand For? </a:t>
            </a:r>
          </a:p>
        </p:txBody>
      </p:sp>
      <p:pic>
        <p:nvPicPr>
          <p:cNvPr id="5124" name="Picture 4" descr="Image result for appearance images&quot;">
            <a:extLst>
              <a:ext uri="{FF2B5EF4-FFF2-40B4-BE49-F238E27FC236}">
                <a16:creationId xmlns:a16="http://schemas.microsoft.com/office/drawing/2014/main" id="{61D6079D-7389-41B2-87F1-4B82574DF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8477" y="2833401"/>
            <a:ext cx="3953523" cy="234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6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A249-C9E1-497D-B837-4E324069C673}"/>
              </a:ext>
            </a:extLst>
          </p:cNvPr>
          <p:cNvSpPr>
            <a:spLocks noGrp="1"/>
          </p:cNvSpPr>
          <p:nvPr>
            <p:ph type="title"/>
          </p:nvPr>
        </p:nvSpPr>
        <p:spPr>
          <a:xfrm>
            <a:off x="1797666" y="707254"/>
            <a:ext cx="8596668" cy="1320800"/>
          </a:xfrm>
        </p:spPr>
        <p:txBody>
          <a:bodyPr/>
          <a:lstStyle/>
          <a:p>
            <a:pPr algn="ctr"/>
            <a:r>
              <a:rPr lang="en-US" dirty="0"/>
              <a:t>Appearance</a:t>
            </a:r>
          </a:p>
        </p:txBody>
      </p:sp>
      <p:sp>
        <p:nvSpPr>
          <p:cNvPr id="3" name="Content Placeholder 2">
            <a:extLst>
              <a:ext uri="{FF2B5EF4-FFF2-40B4-BE49-F238E27FC236}">
                <a16:creationId xmlns:a16="http://schemas.microsoft.com/office/drawing/2014/main" id="{AD895FFD-CF7F-41D9-92A5-B2032D2072F4}"/>
              </a:ext>
            </a:extLst>
          </p:cNvPr>
          <p:cNvSpPr>
            <a:spLocks noGrp="1"/>
          </p:cNvSpPr>
          <p:nvPr>
            <p:ph idx="1"/>
          </p:nvPr>
        </p:nvSpPr>
        <p:spPr>
          <a:xfrm>
            <a:off x="1797666" y="1488613"/>
            <a:ext cx="8596668" cy="3252063"/>
          </a:xfrm>
        </p:spPr>
        <p:txBody>
          <a:bodyPr>
            <a:normAutofit/>
          </a:bodyPr>
          <a:lstStyle/>
          <a:p>
            <a:pPr marL="0" indent="0">
              <a:buNone/>
              <a:defRPr/>
            </a:pPr>
            <a:r>
              <a:rPr lang="en-US" b="1" dirty="0">
                <a:latin typeface="Open Sans" pitchFamily="34" charset="0"/>
                <a:ea typeface="Open Sans" pitchFamily="34" charset="0"/>
                <a:cs typeface="Open Sans" pitchFamily="34" charset="0"/>
              </a:rPr>
              <a:t>Logo mats are the perfect way to help expand your brand.  They are ideal for your main entrance way.  Logo proofs are no cost to your company.  A one time fee of $75.00 for an art charge. </a:t>
            </a:r>
          </a:p>
          <a:p>
            <a:pPr marL="0" indent="0">
              <a:buNone/>
              <a:defRPr/>
            </a:pPr>
            <a:endParaRPr lang="en-US" b="1" dirty="0">
              <a:latin typeface="Open Sans" pitchFamily="34" charset="0"/>
              <a:ea typeface="Open Sans" pitchFamily="34" charset="0"/>
              <a:cs typeface="Open Sans" pitchFamily="34" charset="0"/>
            </a:endParaRPr>
          </a:p>
          <a:p>
            <a:pPr marL="114300" indent="0">
              <a:defRPr/>
            </a:pPr>
            <a:r>
              <a:rPr lang="en-US" b="1" dirty="0">
                <a:latin typeface="Open Sans" pitchFamily="34" charset="0"/>
                <a:ea typeface="Open Sans" pitchFamily="34" charset="0"/>
                <a:cs typeface="Open Sans" pitchFamily="34" charset="0"/>
              </a:rPr>
              <a:t> Logo proofs are generally returned to you in less than 4 hours</a:t>
            </a:r>
          </a:p>
          <a:p>
            <a:pPr marL="114300" indent="0">
              <a:defRPr/>
            </a:pPr>
            <a:r>
              <a:rPr lang="en-US" b="1" dirty="0">
                <a:latin typeface="Open Sans" pitchFamily="34" charset="0"/>
                <a:ea typeface="Open Sans" pitchFamily="34" charset="0"/>
                <a:cs typeface="Open Sans" pitchFamily="34" charset="0"/>
              </a:rPr>
              <a:t> Mats are manufactured and shipped in 1-2 days</a:t>
            </a:r>
          </a:p>
          <a:p>
            <a:pPr marL="114300" indent="0">
              <a:defRPr/>
            </a:pPr>
            <a:r>
              <a:rPr lang="en-US" b="1" dirty="0">
                <a:latin typeface="Open Sans" pitchFamily="34" charset="0"/>
                <a:ea typeface="Open Sans" pitchFamily="34" charset="0"/>
                <a:cs typeface="Open Sans" pitchFamily="34" charset="0"/>
              </a:rPr>
              <a:t> No backorders</a:t>
            </a:r>
          </a:p>
          <a:p>
            <a:pPr marL="114300" indent="0">
              <a:defRPr/>
            </a:pPr>
            <a:r>
              <a:rPr lang="en-US" b="1" dirty="0">
                <a:latin typeface="Open Sans" pitchFamily="34" charset="0"/>
                <a:ea typeface="Open Sans" pitchFamily="34" charset="0"/>
                <a:cs typeface="Open Sans" pitchFamily="34" charset="0"/>
              </a:rPr>
              <a:t>All mats are certified by NFSI- National Floor Safety Institute </a:t>
            </a:r>
          </a:p>
          <a:p>
            <a:endParaRPr lang="en-US" dirty="0"/>
          </a:p>
        </p:txBody>
      </p:sp>
      <p:pic>
        <p:nvPicPr>
          <p:cNvPr id="8" name="Picture 7">
            <a:extLst>
              <a:ext uri="{FF2B5EF4-FFF2-40B4-BE49-F238E27FC236}">
                <a16:creationId xmlns:a16="http://schemas.microsoft.com/office/drawing/2014/main" id="{210E7FA2-D7D1-4452-AF31-246C7F2588F4}"/>
              </a:ext>
            </a:extLst>
          </p:cNvPr>
          <p:cNvPicPr/>
          <p:nvPr/>
        </p:nvPicPr>
        <p:blipFill>
          <a:blip r:embed="rId2"/>
          <a:stretch>
            <a:fillRect/>
          </a:stretch>
        </p:blipFill>
        <p:spPr>
          <a:xfrm>
            <a:off x="4335761" y="4740675"/>
            <a:ext cx="3520477" cy="2022475"/>
          </a:xfrm>
          <a:prstGeom prst="rect">
            <a:avLst/>
          </a:prstGeom>
        </p:spPr>
      </p:pic>
      <p:pic>
        <p:nvPicPr>
          <p:cNvPr id="9" name="Picture 8">
            <a:extLst>
              <a:ext uri="{FF2B5EF4-FFF2-40B4-BE49-F238E27FC236}">
                <a16:creationId xmlns:a16="http://schemas.microsoft.com/office/drawing/2014/main" id="{8D32C4FF-FC8D-4E93-BC9B-F8E07DA7F80F}"/>
              </a:ext>
            </a:extLst>
          </p:cNvPr>
          <p:cNvPicPr/>
          <p:nvPr/>
        </p:nvPicPr>
        <p:blipFill>
          <a:blip r:embed="rId3"/>
          <a:stretch>
            <a:fillRect/>
          </a:stretch>
        </p:blipFill>
        <p:spPr>
          <a:xfrm>
            <a:off x="8253564" y="4740675"/>
            <a:ext cx="3344174" cy="2022475"/>
          </a:xfrm>
          <a:prstGeom prst="rect">
            <a:avLst/>
          </a:prstGeom>
        </p:spPr>
      </p:pic>
      <p:pic>
        <p:nvPicPr>
          <p:cNvPr id="10" name="Picture 9">
            <a:extLst>
              <a:ext uri="{FF2B5EF4-FFF2-40B4-BE49-F238E27FC236}">
                <a16:creationId xmlns:a16="http://schemas.microsoft.com/office/drawing/2014/main" id="{124E4272-4C3A-4FBC-A8B5-70148A585D82}"/>
              </a:ext>
            </a:extLst>
          </p:cNvPr>
          <p:cNvPicPr/>
          <p:nvPr/>
        </p:nvPicPr>
        <p:blipFill>
          <a:blip r:embed="rId4"/>
          <a:stretch>
            <a:fillRect/>
          </a:stretch>
        </p:blipFill>
        <p:spPr>
          <a:xfrm>
            <a:off x="441153" y="4740675"/>
            <a:ext cx="3520477" cy="2022475"/>
          </a:xfrm>
          <a:prstGeom prst="rect">
            <a:avLst/>
          </a:prstGeom>
        </p:spPr>
      </p:pic>
    </p:spTree>
    <p:extLst>
      <p:ext uri="{BB962C8B-B14F-4D97-AF65-F5344CB8AC3E}">
        <p14:creationId xmlns:p14="http://schemas.microsoft.com/office/powerpoint/2010/main" val="1363622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AD5A6-A185-4A00-94ED-BB85B4FAF961}"/>
              </a:ext>
            </a:extLst>
          </p:cNvPr>
          <p:cNvSpPr>
            <a:spLocks noGrp="1"/>
          </p:cNvSpPr>
          <p:nvPr>
            <p:ph type="title"/>
          </p:nvPr>
        </p:nvSpPr>
        <p:spPr>
          <a:xfrm>
            <a:off x="1797666" y="618478"/>
            <a:ext cx="8596668" cy="1320800"/>
          </a:xfrm>
        </p:spPr>
        <p:txBody>
          <a:bodyPr/>
          <a:lstStyle/>
          <a:p>
            <a:pPr algn="ctr"/>
            <a:br>
              <a:rPr lang="en-US" dirty="0"/>
            </a:br>
            <a:r>
              <a:rPr lang="en-US" dirty="0"/>
              <a:t>What Does S.P.A.C.E. Stand For? </a:t>
            </a:r>
          </a:p>
        </p:txBody>
      </p:sp>
      <p:sp>
        <p:nvSpPr>
          <p:cNvPr id="3" name="Content Placeholder 2">
            <a:extLst>
              <a:ext uri="{FF2B5EF4-FFF2-40B4-BE49-F238E27FC236}">
                <a16:creationId xmlns:a16="http://schemas.microsoft.com/office/drawing/2014/main" id="{DEC75E4A-CE10-46F7-83A9-9468526A6E43}"/>
              </a:ext>
            </a:extLst>
          </p:cNvPr>
          <p:cNvSpPr>
            <a:spLocks noGrp="1"/>
          </p:cNvSpPr>
          <p:nvPr>
            <p:ph idx="1"/>
          </p:nvPr>
        </p:nvSpPr>
        <p:spPr>
          <a:xfrm>
            <a:off x="1797666" y="2151711"/>
            <a:ext cx="8596668" cy="3880773"/>
          </a:xfrm>
        </p:spPr>
        <p:txBody>
          <a:bodyPr>
            <a:normAutofit fontScale="92500" lnSpcReduction="10000"/>
          </a:bodyPr>
          <a:lstStyle/>
          <a:p>
            <a:pPr marL="0" lvl="0" indent="0" defTabSz="914400">
              <a:spcBef>
                <a:spcPct val="20000"/>
              </a:spcBef>
              <a:buClrTx/>
              <a:buSzTx/>
              <a:buNone/>
              <a:defRPr/>
            </a:pPr>
            <a:r>
              <a:rPr lang="en-US" sz="4800" b="1" dirty="0"/>
              <a:t>S  </a:t>
            </a:r>
          </a:p>
          <a:p>
            <a:pPr marL="0" lvl="0" indent="0" defTabSz="914400">
              <a:spcBef>
                <a:spcPct val="20000"/>
              </a:spcBef>
              <a:buClrTx/>
              <a:buSzTx/>
              <a:buNone/>
              <a:defRPr/>
            </a:pPr>
            <a:r>
              <a:rPr lang="en-US" sz="4800" b="1" dirty="0">
                <a:solidFill>
                  <a:schemeClr val="tx1"/>
                </a:solidFill>
              </a:rPr>
              <a:t>P	</a:t>
            </a:r>
          </a:p>
          <a:p>
            <a:pPr marL="0" lvl="0" indent="0" defTabSz="914400">
              <a:spcBef>
                <a:spcPct val="20000"/>
              </a:spcBef>
              <a:buClrTx/>
              <a:buSzTx/>
              <a:buNone/>
              <a:defRPr/>
            </a:pPr>
            <a:r>
              <a:rPr lang="en-US" sz="4800" b="1" dirty="0"/>
              <a:t>A	</a:t>
            </a:r>
          </a:p>
          <a:p>
            <a:pPr marL="0" lvl="0" indent="0" defTabSz="914400">
              <a:spcBef>
                <a:spcPct val="20000"/>
              </a:spcBef>
              <a:buClrTx/>
              <a:buSzTx/>
              <a:buNone/>
              <a:defRPr/>
            </a:pPr>
            <a:r>
              <a:rPr lang="en-US" sz="4800" b="1" dirty="0">
                <a:solidFill>
                  <a:schemeClr val="tx1"/>
                </a:solidFill>
              </a:rPr>
              <a:t>C =	Cost Savings</a:t>
            </a:r>
          </a:p>
          <a:p>
            <a:pPr marL="0" lvl="0" indent="0" defTabSz="914400">
              <a:spcBef>
                <a:spcPct val="20000"/>
              </a:spcBef>
              <a:buClrTx/>
              <a:buSzTx/>
              <a:buNone/>
              <a:defRPr/>
            </a:pPr>
            <a:r>
              <a:rPr lang="en-US" sz="4800" b="1" dirty="0"/>
              <a:t>E</a:t>
            </a:r>
            <a:endParaRPr lang="en-US" sz="4800" b="1" dirty="0">
              <a:solidFill>
                <a:schemeClr val="tx1"/>
              </a:solidFill>
            </a:endParaRPr>
          </a:p>
        </p:txBody>
      </p:sp>
      <p:pic>
        <p:nvPicPr>
          <p:cNvPr id="4" name="Picture 4" descr="Image result for cost saving images&quot;">
            <a:extLst>
              <a:ext uri="{FF2B5EF4-FFF2-40B4-BE49-F238E27FC236}">
                <a16:creationId xmlns:a16="http://schemas.microsoft.com/office/drawing/2014/main" id="{340B770C-1DAF-4091-9C8C-9BC142C4F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373" y="2875044"/>
            <a:ext cx="2533400" cy="243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078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79D18-C6BF-415E-B55F-E187035012C7}"/>
              </a:ext>
            </a:extLst>
          </p:cNvPr>
          <p:cNvSpPr>
            <a:spLocks noGrp="1"/>
          </p:cNvSpPr>
          <p:nvPr>
            <p:ph type="title"/>
          </p:nvPr>
        </p:nvSpPr>
        <p:spPr>
          <a:xfrm>
            <a:off x="1797666" y="609600"/>
            <a:ext cx="8596668" cy="1320800"/>
          </a:xfrm>
        </p:spPr>
        <p:txBody>
          <a:bodyPr/>
          <a:lstStyle/>
          <a:p>
            <a:pPr algn="ctr"/>
            <a:r>
              <a:rPr lang="en-US" dirty="0"/>
              <a:t>Cost Savings</a:t>
            </a:r>
          </a:p>
        </p:txBody>
      </p:sp>
      <p:sp>
        <p:nvSpPr>
          <p:cNvPr id="3" name="Content Placeholder 2">
            <a:extLst>
              <a:ext uri="{FF2B5EF4-FFF2-40B4-BE49-F238E27FC236}">
                <a16:creationId xmlns:a16="http://schemas.microsoft.com/office/drawing/2014/main" id="{616B8165-7DF4-466C-86A0-64E219201D59}"/>
              </a:ext>
            </a:extLst>
          </p:cNvPr>
          <p:cNvSpPr>
            <a:spLocks noGrp="1"/>
          </p:cNvSpPr>
          <p:nvPr>
            <p:ph idx="1"/>
          </p:nvPr>
        </p:nvSpPr>
        <p:spPr>
          <a:xfrm>
            <a:off x="1892038" y="1574663"/>
            <a:ext cx="8407924" cy="4257965"/>
          </a:xfrm>
        </p:spPr>
        <p:txBody>
          <a:bodyPr>
            <a:normAutofit fontScale="92500" lnSpcReduction="20000"/>
          </a:bodyPr>
          <a:lstStyle/>
          <a:p>
            <a:pPr marL="0" indent="0">
              <a:buNone/>
              <a:defRPr/>
            </a:pPr>
            <a:r>
              <a:rPr lang="en-US" sz="2400" b="1" dirty="0">
                <a:latin typeface="Open Sans" pitchFamily="34" charset="0"/>
                <a:ea typeface="Open Sans" pitchFamily="34" charset="0"/>
                <a:cs typeface="Open Sans" pitchFamily="34" charset="0"/>
              </a:rPr>
              <a:t>It is estimated that 90% of building maintenance cost, is labor.  </a:t>
            </a:r>
          </a:p>
          <a:p>
            <a:pPr marL="0" indent="0">
              <a:buNone/>
              <a:defRPr/>
            </a:pPr>
            <a:endParaRPr lang="en-US" sz="2400" b="1" dirty="0">
              <a:latin typeface="Open Sans" pitchFamily="34" charset="0"/>
              <a:ea typeface="Open Sans" pitchFamily="34" charset="0"/>
              <a:cs typeface="Open Sans" pitchFamily="34" charset="0"/>
            </a:endParaRPr>
          </a:p>
          <a:p>
            <a:pPr marL="0" indent="0">
              <a:buNone/>
              <a:defRPr/>
            </a:pPr>
            <a:r>
              <a:rPr lang="en-US" sz="2400" b="1" dirty="0">
                <a:latin typeface="Open Sans" pitchFamily="34" charset="0"/>
                <a:ea typeface="Open Sans" pitchFamily="34" charset="0"/>
                <a:cs typeface="Open Sans" pitchFamily="34" charset="0"/>
              </a:rPr>
              <a:t>Think about the chemicals used to clean and finish flooring. </a:t>
            </a:r>
          </a:p>
          <a:p>
            <a:pPr marL="0" indent="0">
              <a:buNone/>
              <a:defRPr/>
            </a:pPr>
            <a:endParaRPr lang="en-US" sz="2400" b="1" dirty="0">
              <a:latin typeface="Open Sans" pitchFamily="34" charset="0"/>
              <a:ea typeface="Open Sans" pitchFamily="34" charset="0"/>
              <a:cs typeface="Open Sans" pitchFamily="34" charset="0"/>
            </a:endParaRPr>
          </a:p>
          <a:p>
            <a:pPr marL="114300" indent="0">
              <a:defRPr/>
            </a:pPr>
            <a:r>
              <a:rPr lang="en-US" sz="2400" b="1" dirty="0">
                <a:latin typeface="Open Sans" pitchFamily="34" charset="0"/>
                <a:ea typeface="Open Sans" pitchFamily="34" charset="0"/>
                <a:cs typeface="Open Sans" pitchFamily="34" charset="0"/>
              </a:rPr>
              <a:t>The estimated cost of removing a single pound of dirt from a modern building can exceed $600. </a:t>
            </a:r>
          </a:p>
          <a:p>
            <a:pPr marL="114300" indent="0">
              <a:defRPr/>
            </a:pPr>
            <a:r>
              <a:rPr lang="en-US" sz="2400" b="1" dirty="0">
                <a:latin typeface="Open Sans" pitchFamily="34" charset="0"/>
                <a:ea typeface="Open Sans" pitchFamily="34" charset="0"/>
                <a:cs typeface="Open Sans" pitchFamily="34" charset="0"/>
              </a:rPr>
              <a:t>39% of all custodial time is devoted to floor care maintenance</a:t>
            </a:r>
          </a:p>
          <a:p>
            <a:pPr marL="114300" indent="0">
              <a:defRPr/>
            </a:pPr>
            <a:r>
              <a:rPr lang="en-US" sz="2400" b="1" dirty="0">
                <a:latin typeface="Open Sans" pitchFamily="34" charset="0"/>
                <a:ea typeface="Open Sans" pitchFamily="34" charset="0"/>
                <a:cs typeface="Open Sans" pitchFamily="34" charset="0"/>
              </a:rPr>
              <a:t>Less frequent floor cleaning, striping and waxing</a:t>
            </a:r>
          </a:p>
          <a:p>
            <a:pPr marL="114300" indent="0">
              <a:defRPr/>
            </a:pPr>
            <a:r>
              <a:rPr lang="en-US" sz="2400" b="1" dirty="0">
                <a:latin typeface="Open Sans" pitchFamily="34" charset="0"/>
                <a:ea typeface="Open Sans" pitchFamily="34" charset="0"/>
                <a:cs typeface="Open Sans" pitchFamily="34" charset="0"/>
              </a:rPr>
              <a:t> A dollar spent keeping soil out of a building will save $10 in removing soil once it’s inside</a:t>
            </a:r>
          </a:p>
          <a:p>
            <a:endParaRPr lang="en-US" dirty="0"/>
          </a:p>
        </p:txBody>
      </p:sp>
      <p:pic>
        <p:nvPicPr>
          <p:cNvPr id="6150" name="Picture 6" descr="Image result for Custodial images&quot;">
            <a:extLst>
              <a:ext uri="{FF2B5EF4-FFF2-40B4-BE49-F238E27FC236}">
                <a16:creationId xmlns:a16="http://schemas.microsoft.com/office/drawing/2014/main" id="{3E8778B7-3ABF-45D4-9698-E689A761B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892038" cy="168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28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009E-5FE3-4A3E-81F9-AB969AB0D261}"/>
              </a:ext>
            </a:extLst>
          </p:cNvPr>
          <p:cNvSpPr>
            <a:spLocks noGrp="1"/>
          </p:cNvSpPr>
          <p:nvPr>
            <p:ph type="title"/>
          </p:nvPr>
        </p:nvSpPr>
        <p:spPr>
          <a:xfrm>
            <a:off x="1797666" y="627356"/>
            <a:ext cx="8596668" cy="1320800"/>
          </a:xfrm>
        </p:spPr>
        <p:txBody>
          <a:bodyPr/>
          <a:lstStyle/>
          <a:p>
            <a:pPr algn="ctr"/>
            <a:br>
              <a:rPr lang="en-US" dirty="0"/>
            </a:br>
            <a:r>
              <a:rPr lang="en-US" dirty="0"/>
              <a:t>What Does S.P.A.C.E. Stand For? </a:t>
            </a:r>
          </a:p>
        </p:txBody>
      </p:sp>
      <p:sp>
        <p:nvSpPr>
          <p:cNvPr id="3" name="Content Placeholder 2">
            <a:extLst>
              <a:ext uri="{FF2B5EF4-FFF2-40B4-BE49-F238E27FC236}">
                <a16:creationId xmlns:a16="http://schemas.microsoft.com/office/drawing/2014/main" id="{54B41A2E-5AF8-4B2B-B8A1-ECD21FEF77D6}"/>
              </a:ext>
            </a:extLst>
          </p:cNvPr>
          <p:cNvSpPr>
            <a:spLocks noGrp="1"/>
          </p:cNvSpPr>
          <p:nvPr>
            <p:ph idx="1"/>
          </p:nvPr>
        </p:nvSpPr>
        <p:spPr>
          <a:xfrm>
            <a:off x="1797666" y="2187222"/>
            <a:ext cx="8596668" cy="3880773"/>
          </a:xfrm>
        </p:spPr>
        <p:txBody>
          <a:bodyPr>
            <a:normAutofit lnSpcReduction="10000"/>
          </a:bodyPr>
          <a:lstStyle/>
          <a:p>
            <a:pPr marL="0" lvl="0" indent="0" defTabSz="914400">
              <a:spcBef>
                <a:spcPct val="20000"/>
              </a:spcBef>
              <a:buClrTx/>
              <a:buSzTx/>
              <a:buNone/>
              <a:defRPr/>
            </a:pPr>
            <a:r>
              <a:rPr lang="en-US" sz="4400" b="1" dirty="0"/>
              <a:t>S  </a:t>
            </a:r>
          </a:p>
          <a:p>
            <a:pPr marL="0" lvl="0" indent="0" defTabSz="914400">
              <a:spcBef>
                <a:spcPct val="20000"/>
              </a:spcBef>
              <a:buClrTx/>
              <a:buSzTx/>
              <a:buNone/>
              <a:defRPr/>
            </a:pPr>
            <a:r>
              <a:rPr lang="en-US" sz="4400" b="1" dirty="0">
                <a:solidFill>
                  <a:schemeClr val="tx1"/>
                </a:solidFill>
              </a:rPr>
              <a:t>P	</a:t>
            </a:r>
          </a:p>
          <a:p>
            <a:pPr marL="0" lvl="0" indent="0" defTabSz="914400">
              <a:spcBef>
                <a:spcPct val="20000"/>
              </a:spcBef>
              <a:buClrTx/>
              <a:buSzTx/>
              <a:buNone/>
              <a:defRPr/>
            </a:pPr>
            <a:r>
              <a:rPr lang="en-US" sz="4400" b="1" dirty="0"/>
              <a:t>A	</a:t>
            </a:r>
          </a:p>
          <a:p>
            <a:pPr marL="0" lvl="0" indent="0" defTabSz="914400">
              <a:spcBef>
                <a:spcPct val="20000"/>
              </a:spcBef>
              <a:buClrTx/>
              <a:buSzTx/>
              <a:buNone/>
              <a:defRPr/>
            </a:pPr>
            <a:r>
              <a:rPr lang="en-US" sz="4400" b="1" dirty="0">
                <a:solidFill>
                  <a:schemeClr val="tx1"/>
                </a:solidFill>
              </a:rPr>
              <a:t>C	</a:t>
            </a:r>
          </a:p>
          <a:p>
            <a:pPr marL="0" lvl="0" indent="0" defTabSz="914400">
              <a:spcBef>
                <a:spcPct val="20000"/>
              </a:spcBef>
              <a:buClrTx/>
              <a:buSzTx/>
              <a:buNone/>
              <a:defRPr/>
            </a:pPr>
            <a:r>
              <a:rPr lang="en-US" sz="4400" b="1" dirty="0"/>
              <a:t>E =	Ergonomics</a:t>
            </a:r>
            <a:endParaRPr lang="en-US" sz="4400" b="1" dirty="0">
              <a:solidFill>
                <a:schemeClr val="tx1"/>
              </a:solidFill>
            </a:endParaRPr>
          </a:p>
          <a:p>
            <a:endParaRPr lang="en-US" dirty="0"/>
          </a:p>
        </p:txBody>
      </p:sp>
      <p:pic>
        <p:nvPicPr>
          <p:cNvPr id="4" name="Picture 8">
            <a:extLst>
              <a:ext uri="{FF2B5EF4-FFF2-40B4-BE49-F238E27FC236}">
                <a16:creationId xmlns:a16="http://schemas.microsoft.com/office/drawing/2014/main" id="{182E6BA4-BAC4-4EE5-B8C1-042D3E76E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30"/>
            <a:ext cx="2750228" cy="194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021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E13E7-9445-4DE1-A11D-90518DCC32C9}"/>
              </a:ext>
            </a:extLst>
          </p:cNvPr>
          <p:cNvSpPr>
            <a:spLocks noGrp="1"/>
          </p:cNvSpPr>
          <p:nvPr>
            <p:ph type="title"/>
          </p:nvPr>
        </p:nvSpPr>
        <p:spPr>
          <a:xfrm>
            <a:off x="1797666" y="511344"/>
            <a:ext cx="8596668" cy="1320800"/>
          </a:xfrm>
        </p:spPr>
        <p:txBody>
          <a:bodyPr/>
          <a:lstStyle/>
          <a:p>
            <a:pPr algn="ctr"/>
            <a:r>
              <a:rPr lang="en-US" dirty="0"/>
              <a:t>Ergonomics</a:t>
            </a:r>
          </a:p>
        </p:txBody>
      </p:sp>
      <p:sp>
        <p:nvSpPr>
          <p:cNvPr id="3" name="Content Placeholder 2">
            <a:extLst>
              <a:ext uri="{FF2B5EF4-FFF2-40B4-BE49-F238E27FC236}">
                <a16:creationId xmlns:a16="http://schemas.microsoft.com/office/drawing/2014/main" id="{8F112E23-CF55-4534-83B2-A34589026B7E}"/>
              </a:ext>
            </a:extLst>
          </p:cNvPr>
          <p:cNvSpPr>
            <a:spLocks noGrp="1"/>
          </p:cNvSpPr>
          <p:nvPr>
            <p:ph idx="1"/>
          </p:nvPr>
        </p:nvSpPr>
        <p:spPr>
          <a:xfrm>
            <a:off x="1797666" y="1957526"/>
            <a:ext cx="8596668" cy="3880773"/>
          </a:xfrm>
        </p:spPr>
        <p:txBody>
          <a:bodyPr>
            <a:normAutofit fontScale="77500" lnSpcReduction="20000"/>
          </a:bodyPr>
          <a:lstStyle/>
          <a:p>
            <a:pPr marL="0" indent="0">
              <a:buNone/>
              <a:defRPr/>
            </a:pPr>
            <a:r>
              <a:rPr lang="en-US" sz="2400" b="1" dirty="0">
                <a:latin typeface="Open Sans" pitchFamily="34" charset="0"/>
                <a:ea typeface="Open Sans" pitchFamily="34" charset="0"/>
                <a:cs typeface="Open Sans" pitchFamily="34" charset="0"/>
              </a:rPr>
              <a:t>Ergonomics: is the science that deals with designing and arranging items so that people can use them easily and safely.  </a:t>
            </a:r>
          </a:p>
          <a:p>
            <a:pPr marL="0" indent="0">
              <a:buNone/>
              <a:defRPr/>
            </a:pPr>
            <a:endParaRPr lang="en-US" sz="2400" b="1" dirty="0">
              <a:latin typeface="Open Sans" pitchFamily="34" charset="0"/>
              <a:ea typeface="Open Sans" pitchFamily="34" charset="0"/>
              <a:cs typeface="Open Sans" pitchFamily="34" charset="0"/>
            </a:endParaRPr>
          </a:p>
          <a:p>
            <a:pPr marL="0" indent="0">
              <a:buNone/>
              <a:defRPr/>
            </a:pPr>
            <a:r>
              <a:rPr lang="en-US" sz="2400" b="1" dirty="0">
                <a:latin typeface="Open Sans" pitchFamily="34" charset="0"/>
                <a:ea typeface="Open Sans" pitchFamily="34" charset="0"/>
                <a:cs typeface="Open Sans" pitchFamily="34" charset="0"/>
              </a:rPr>
              <a:t>Standing on hard surfaces for extended periods of time leads to fatigue and lost productivity. </a:t>
            </a:r>
          </a:p>
          <a:p>
            <a:pPr marL="0" indent="0">
              <a:buNone/>
              <a:defRPr/>
            </a:pPr>
            <a:endParaRPr lang="en-US" sz="2400" b="1" dirty="0">
              <a:latin typeface="Open Sans" pitchFamily="34" charset="0"/>
              <a:ea typeface="Open Sans" pitchFamily="34" charset="0"/>
              <a:cs typeface="Open Sans" pitchFamily="34" charset="0"/>
            </a:endParaRPr>
          </a:p>
          <a:p>
            <a:pPr marL="114300" indent="0">
              <a:defRPr/>
            </a:pPr>
            <a:r>
              <a:rPr lang="en-US" sz="2400" b="1" dirty="0">
                <a:latin typeface="Open Sans" pitchFamily="34" charset="0"/>
                <a:ea typeface="Open Sans" pitchFamily="34" charset="0"/>
                <a:cs typeface="Open Sans" pitchFamily="34" charset="0"/>
              </a:rPr>
              <a:t>  Back pain is the number 2 reason for missed time at work</a:t>
            </a:r>
          </a:p>
          <a:p>
            <a:pPr marL="114300" indent="0">
              <a:defRPr/>
            </a:pPr>
            <a:r>
              <a:rPr lang="en-US" sz="2400" b="1" dirty="0">
                <a:latin typeface="Open Sans" pitchFamily="34" charset="0"/>
                <a:ea typeface="Open Sans" pitchFamily="34" charset="0"/>
                <a:cs typeface="Open Sans" pitchFamily="34" charset="0"/>
              </a:rPr>
              <a:t>  Productivity drops by 33% for a person standing 8 hours on a concrete floor</a:t>
            </a:r>
            <a:endParaRPr lang="en-US" sz="2400" b="1" dirty="0">
              <a:cs typeface="Arial" pitchFamily="34" charset="0"/>
            </a:endParaRPr>
          </a:p>
          <a:p>
            <a:pPr marL="114300" indent="0">
              <a:defRPr/>
            </a:pPr>
            <a:r>
              <a:rPr lang="en-US" sz="2400" b="1" dirty="0">
                <a:latin typeface="Open Sans" pitchFamily="34" charset="0"/>
                <a:ea typeface="Open Sans" pitchFamily="34" charset="0"/>
                <a:cs typeface="Open Sans" pitchFamily="34" charset="0"/>
              </a:rPr>
              <a:t>  The National Safety Council recommends the use of Anti-Fatigue mats</a:t>
            </a:r>
          </a:p>
          <a:p>
            <a:pPr marL="114300" indent="0">
              <a:defRPr/>
            </a:pPr>
            <a:r>
              <a:rPr lang="en-US" sz="2400" b="1" dirty="0">
                <a:latin typeface="Open Sans" pitchFamily="34" charset="0"/>
                <a:ea typeface="Open Sans" pitchFamily="34" charset="0"/>
                <a:cs typeface="Open Sans" pitchFamily="34" charset="0"/>
              </a:rPr>
              <a:t>  Anti-Fatigue mats can reduce the effects of prolonged standing, reducing absenteeism and increasing productivity. </a:t>
            </a:r>
          </a:p>
          <a:p>
            <a:endParaRPr lang="en-US" dirty="0"/>
          </a:p>
        </p:txBody>
      </p:sp>
      <p:pic>
        <p:nvPicPr>
          <p:cNvPr id="5" name="Picture 4" descr="C:\Users\jrubbelke\AppData\Local\Microsoft\Windows\Temporary Internet Files\Content.IE5\I7NIJ5YQ\third-64.jpg">
            <a:extLst>
              <a:ext uri="{FF2B5EF4-FFF2-40B4-BE49-F238E27FC236}">
                <a16:creationId xmlns:a16="http://schemas.microsoft.com/office/drawing/2014/main" id="{9C924EC6-CCE0-460F-A2F6-4A58DD3A8B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8703" y="72131"/>
            <a:ext cx="2286925" cy="164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Image result for lower back pain images&quot;">
            <a:extLst>
              <a:ext uri="{FF2B5EF4-FFF2-40B4-BE49-F238E27FC236}">
                <a16:creationId xmlns:a16="http://schemas.microsoft.com/office/drawing/2014/main" id="{F4D9CF0F-9D9E-4478-81B1-E72AF57EA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72" y="72131"/>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253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50318-8869-4157-96F2-1235CCA99033}"/>
              </a:ext>
            </a:extLst>
          </p:cNvPr>
          <p:cNvSpPr>
            <a:spLocks noGrp="1"/>
          </p:cNvSpPr>
          <p:nvPr>
            <p:ph type="title"/>
          </p:nvPr>
        </p:nvSpPr>
        <p:spPr>
          <a:xfrm>
            <a:off x="2002890" y="538579"/>
            <a:ext cx="8596668" cy="1320800"/>
          </a:xfrm>
        </p:spPr>
        <p:txBody>
          <a:bodyPr/>
          <a:lstStyle/>
          <a:p>
            <a:pPr algn="ctr"/>
            <a:r>
              <a:rPr lang="en-US" dirty="0"/>
              <a:t>Anti-Fatigue Mats</a:t>
            </a:r>
          </a:p>
        </p:txBody>
      </p:sp>
      <p:sp>
        <p:nvSpPr>
          <p:cNvPr id="5" name="TextBox 4">
            <a:extLst>
              <a:ext uri="{FF2B5EF4-FFF2-40B4-BE49-F238E27FC236}">
                <a16:creationId xmlns:a16="http://schemas.microsoft.com/office/drawing/2014/main" id="{64A38962-AB7F-488E-8F58-5B5415DC74E5}"/>
              </a:ext>
            </a:extLst>
          </p:cNvPr>
          <p:cNvSpPr txBox="1"/>
          <p:nvPr/>
        </p:nvSpPr>
        <p:spPr>
          <a:xfrm>
            <a:off x="2831283" y="4287985"/>
            <a:ext cx="3033532" cy="2308324"/>
          </a:xfrm>
          <a:prstGeom prst="rect">
            <a:avLst/>
          </a:prstGeom>
          <a:noFill/>
        </p:spPr>
        <p:txBody>
          <a:bodyPr wrap="square" rtlCol="0">
            <a:spAutoFit/>
          </a:bodyPr>
          <a:lstStyle/>
          <a:p>
            <a:pPr algn="ctr"/>
            <a:r>
              <a:rPr lang="en-US" dirty="0"/>
              <a:t>Comfort Flow Mat</a:t>
            </a:r>
          </a:p>
          <a:p>
            <a:endParaRPr lang="en-US" dirty="0"/>
          </a:p>
          <a:p>
            <a:pPr algn="ctr"/>
            <a:r>
              <a:rPr lang="en-US" dirty="0"/>
              <a:t>Comfort Flow is a flow-through mat with excellent anti-fatigue properties designed for wet areas where grease, oil, and chemicals may be present.</a:t>
            </a:r>
          </a:p>
        </p:txBody>
      </p:sp>
      <p:pic>
        <p:nvPicPr>
          <p:cNvPr id="9218" name="Picture 2">
            <a:extLst>
              <a:ext uri="{FF2B5EF4-FFF2-40B4-BE49-F238E27FC236}">
                <a16:creationId xmlns:a16="http://schemas.microsoft.com/office/drawing/2014/main" id="{55166F48-CED1-4B2C-A614-DA774AE16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02628"/>
            <a:ext cx="3443981" cy="24423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92810D7-1E29-40F4-9E70-DEED1E66A332}"/>
              </a:ext>
            </a:extLst>
          </p:cNvPr>
          <p:cNvSpPr txBox="1"/>
          <p:nvPr/>
        </p:nvSpPr>
        <p:spPr>
          <a:xfrm>
            <a:off x="6327187" y="4287985"/>
            <a:ext cx="3033532" cy="2308324"/>
          </a:xfrm>
          <a:prstGeom prst="rect">
            <a:avLst/>
          </a:prstGeom>
          <a:noFill/>
        </p:spPr>
        <p:txBody>
          <a:bodyPr wrap="square" rtlCol="0">
            <a:spAutoFit/>
          </a:bodyPr>
          <a:lstStyle/>
          <a:p>
            <a:pPr algn="ctr"/>
            <a:r>
              <a:rPr lang="en-US" dirty="0"/>
              <a:t>Happy Feet Mat</a:t>
            </a:r>
          </a:p>
          <a:p>
            <a:endParaRPr lang="en-US" dirty="0"/>
          </a:p>
          <a:p>
            <a:pPr algn="ctr"/>
            <a:r>
              <a:rPr lang="en-US" dirty="0"/>
              <a:t>Heavy-duty anti-fatigue mat that features a dense foam cushion encapsulated in nitrile rubber, making it suitable for both wet and dry environments.</a:t>
            </a:r>
          </a:p>
        </p:txBody>
      </p:sp>
      <p:pic>
        <p:nvPicPr>
          <p:cNvPr id="9220" name="Picture 4">
            <a:extLst>
              <a:ext uri="{FF2B5EF4-FFF2-40B4-BE49-F238E27FC236}">
                <a16:creationId xmlns:a16="http://schemas.microsoft.com/office/drawing/2014/main" id="{655B310A-0901-4F16-8D85-3004C35F442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52019" y="1702628"/>
            <a:ext cx="3443980" cy="244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532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9898A-3AB0-48BC-B2B3-A6FB5D9CF318}"/>
              </a:ext>
            </a:extLst>
          </p:cNvPr>
          <p:cNvSpPr>
            <a:spLocks noGrp="1"/>
          </p:cNvSpPr>
          <p:nvPr>
            <p:ph type="title"/>
          </p:nvPr>
        </p:nvSpPr>
        <p:spPr>
          <a:xfrm>
            <a:off x="1797666" y="689499"/>
            <a:ext cx="8596668" cy="1320800"/>
          </a:xfrm>
        </p:spPr>
        <p:txBody>
          <a:bodyPr/>
          <a:lstStyle/>
          <a:p>
            <a:pPr algn="ctr"/>
            <a:r>
              <a:rPr lang="en-US" dirty="0"/>
              <a:t>Restroom Mats</a:t>
            </a:r>
          </a:p>
        </p:txBody>
      </p:sp>
      <p:sp>
        <p:nvSpPr>
          <p:cNvPr id="3" name="Content Placeholder 2">
            <a:extLst>
              <a:ext uri="{FF2B5EF4-FFF2-40B4-BE49-F238E27FC236}">
                <a16:creationId xmlns:a16="http://schemas.microsoft.com/office/drawing/2014/main" id="{6FAC9140-A024-4000-88BE-60AADFD9C725}"/>
              </a:ext>
            </a:extLst>
          </p:cNvPr>
          <p:cNvSpPr>
            <a:spLocks noGrp="1"/>
          </p:cNvSpPr>
          <p:nvPr>
            <p:ph idx="1"/>
          </p:nvPr>
        </p:nvSpPr>
        <p:spPr>
          <a:xfrm>
            <a:off x="1797665" y="2205607"/>
            <a:ext cx="8596668" cy="3880773"/>
          </a:xfrm>
        </p:spPr>
        <p:txBody>
          <a:bodyPr/>
          <a:lstStyle/>
          <a:p>
            <a:pPr marL="0" indent="0" algn="ctr">
              <a:buNone/>
            </a:pPr>
            <a:r>
              <a:rPr lang="en-US" b="1" dirty="0" err="1"/>
              <a:t>CleanShield</a:t>
            </a:r>
            <a:r>
              <a:rPr lang="en-US" b="1" dirty="0"/>
              <a:t> Urinal Mat</a:t>
            </a:r>
          </a:p>
          <a:p>
            <a:r>
              <a:rPr lang="en-US" dirty="0"/>
              <a:t>Premium restroom mats designed to help prevent odors, as well as, protect floors and grout from uric acid damage.</a:t>
            </a:r>
          </a:p>
          <a:p>
            <a:r>
              <a:rPr lang="en-US" dirty="0"/>
              <a:t>Disposable anti-microbial urinal mats</a:t>
            </a:r>
          </a:p>
          <a:p>
            <a:r>
              <a:rPr lang="en-US" dirty="0"/>
              <a:t>Designed for 30-day usage; easy-to-read </a:t>
            </a:r>
            <a:r>
              <a:rPr lang="en-US" dirty="0" err="1"/>
              <a:t>TimeStrip</a:t>
            </a:r>
            <a:r>
              <a:rPr lang="en-US" dirty="0"/>
              <a:t> indicates when it's time to replace the mat (step on/push to initially activate)</a:t>
            </a:r>
          </a:p>
          <a:p>
            <a:r>
              <a:rPr lang="en-US" dirty="0"/>
              <a:t>Dries Quickly - Surface dissipates moisture quickly for fast drying time</a:t>
            </a:r>
          </a:p>
          <a:p>
            <a:r>
              <a:rPr lang="en-US" dirty="0"/>
              <a:t>Hassle Free - Mats can be left in place during daily floor cleaning; floor scrubbers, mops, and brooms will pass right over them without causing damage</a:t>
            </a:r>
          </a:p>
          <a:p>
            <a:r>
              <a:rPr lang="en-US" dirty="0"/>
              <a:t>Safe</a:t>
            </a:r>
            <a:r>
              <a:rPr lang="en-US" b="1" dirty="0"/>
              <a:t> </a:t>
            </a:r>
            <a:r>
              <a:rPr lang="en-US" dirty="0"/>
              <a:t>- Certified high-traction by the National Floor Safety Institute (NFSI)</a:t>
            </a:r>
          </a:p>
          <a:p>
            <a:endParaRPr lang="en-US" b="1" dirty="0"/>
          </a:p>
          <a:p>
            <a:pPr marL="0" indent="0">
              <a:buNone/>
            </a:pPr>
            <a:endParaRPr lang="en-US" dirty="0"/>
          </a:p>
        </p:txBody>
      </p:sp>
      <p:pic>
        <p:nvPicPr>
          <p:cNvPr id="11266" name="Picture 2">
            <a:extLst>
              <a:ext uri="{FF2B5EF4-FFF2-40B4-BE49-F238E27FC236}">
                <a16:creationId xmlns:a16="http://schemas.microsoft.com/office/drawing/2014/main" id="{B0651C08-E97F-4CDF-99B1-D65479A38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9414" y="0"/>
            <a:ext cx="3462583" cy="243733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33E974F9-4374-49CE-AA05-F3A19B0EB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62583" cy="243733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7DAD3971-EAFE-4BFC-831E-EF5A6140C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2579" y="5193437"/>
            <a:ext cx="2219418" cy="166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92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40EA-EAEB-41E1-BE84-2A4A24EB3BEE}"/>
              </a:ext>
            </a:extLst>
          </p:cNvPr>
          <p:cNvSpPr>
            <a:spLocks noGrp="1"/>
          </p:cNvSpPr>
          <p:nvPr>
            <p:ph type="title"/>
          </p:nvPr>
        </p:nvSpPr>
        <p:spPr>
          <a:xfrm>
            <a:off x="1797666" y="685800"/>
            <a:ext cx="8596668" cy="1320800"/>
          </a:xfrm>
        </p:spPr>
        <p:txBody>
          <a:bodyPr/>
          <a:lstStyle/>
          <a:p>
            <a:pPr algn="ctr"/>
            <a:r>
              <a:rPr lang="en-US" b="1" dirty="0"/>
              <a:t>Overview</a:t>
            </a:r>
            <a:br>
              <a:rPr lang="en-US" b="1" dirty="0"/>
            </a:br>
            <a:endParaRPr lang="en-US" dirty="0"/>
          </a:p>
        </p:txBody>
      </p:sp>
      <p:sp>
        <p:nvSpPr>
          <p:cNvPr id="3" name="Content Placeholder 2">
            <a:extLst>
              <a:ext uri="{FF2B5EF4-FFF2-40B4-BE49-F238E27FC236}">
                <a16:creationId xmlns:a16="http://schemas.microsoft.com/office/drawing/2014/main" id="{506E8BDB-0EEE-40B9-84B6-425049574832}"/>
              </a:ext>
            </a:extLst>
          </p:cNvPr>
          <p:cNvSpPr>
            <a:spLocks noGrp="1"/>
          </p:cNvSpPr>
          <p:nvPr>
            <p:ph idx="1"/>
          </p:nvPr>
        </p:nvSpPr>
        <p:spPr>
          <a:xfrm>
            <a:off x="1797666" y="1488613"/>
            <a:ext cx="8596668" cy="4468304"/>
          </a:xfrm>
        </p:spPr>
        <p:txBody>
          <a:bodyPr>
            <a:normAutofit lnSpcReduction="10000"/>
          </a:bodyPr>
          <a:lstStyle/>
          <a:p>
            <a:r>
              <a:rPr lang="en-US" sz="3200" dirty="0"/>
              <a:t>Provide you with accurate information regarding mat safety at your place of business. </a:t>
            </a:r>
          </a:p>
          <a:p>
            <a:r>
              <a:rPr lang="en-US" sz="3200" dirty="0"/>
              <a:t>Help to understand the importance of mat safety. </a:t>
            </a:r>
          </a:p>
          <a:p>
            <a:r>
              <a:rPr lang="en-US" sz="3200" dirty="0"/>
              <a:t>Realizing the risks that come without having mats</a:t>
            </a:r>
          </a:p>
          <a:p>
            <a:r>
              <a:rPr lang="en-US" sz="3200" dirty="0"/>
              <a:t>Show you what options are out there for your company.</a:t>
            </a:r>
          </a:p>
        </p:txBody>
      </p:sp>
    </p:spTree>
    <p:extLst>
      <p:ext uri="{BB962C8B-B14F-4D97-AF65-F5344CB8AC3E}">
        <p14:creationId xmlns:p14="http://schemas.microsoft.com/office/powerpoint/2010/main" val="2776144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DC77-25E4-4DCA-8AA1-9F39F500B63B}"/>
              </a:ext>
            </a:extLst>
          </p:cNvPr>
          <p:cNvSpPr>
            <a:spLocks noGrp="1"/>
          </p:cNvSpPr>
          <p:nvPr>
            <p:ph type="title"/>
          </p:nvPr>
        </p:nvSpPr>
        <p:spPr>
          <a:xfrm>
            <a:off x="3283611" y="422809"/>
            <a:ext cx="5510478" cy="571159"/>
          </a:xfrm>
        </p:spPr>
        <p:txBody>
          <a:bodyPr>
            <a:noAutofit/>
          </a:bodyPr>
          <a:lstStyle/>
          <a:p>
            <a:pPr algn="ctr"/>
            <a:r>
              <a:rPr lang="en-US" sz="3000" dirty="0"/>
              <a:t>Questions about the mats or Kimmels?</a:t>
            </a:r>
          </a:p>
        </p:txBody>
      </p:sp>
      <p:pic>
        <p:nvPicPr>
          <p:cNvPr id="2050" name="Picture 2">
            <a:extLst>
              <a:ext uri="{FF2B5EF4-FFF2-40B4-BE49-F238E27FC236}">
                <a16:creationId xmlns:a16="http://schemas.microsoft.com/office/drawing/2014/main" id="{2F3BFB00-AB12-4D83-BCB3-EFCCF75379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509207"/>
            <a:ext cx="2791088" cy="20752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C6346A-A0B8-448C-9D8D-0D28486E243A}"/>
              </a:ext>
            </a:extLst>
          </p:cNvPr>
          <p:cNvSpPr txBox="1"/>
          <p:nvPr/>
        </p:nvSpPr>
        <p:spPr>
          <a:xfrm>
            <a:off x="640159" y="2870200"/>
            <a:ext cx="2791088" cy="369332"/>
          </a:xfrm>
          <a:prstGeom prst="rect">
            <a:avLst/>
          </a:prstGeom>
          <a:noFill/>
        </p:spPr>
        <p:txBody>
          <a:bodyPr wrap="square" rtlCol="0">
            <a:spAutoFit/>
          </a:bodyPr>
          <a:lstStyle/>
          <a:p>
            <a:pPr algn="ctr"/>
            <a:r>
              <a:rPr lang="en-US" b="1" dirty="0"/>
              <a:t>Entrance Mats</a:t>
            </a:r>
          </a:p>
        </p:txBody>
      </p:sp>
      <p:pic>
        <p:nvPicPr>
          <p:cNvPr id="12" name="Picture 11">
            <a:extLst>
              <a:ext uri="{FF2B5EF4-FFF2-40B4-BE49-F238E27FC236}">
                <a16:creationId xmlns:a16="http://schemas.microsoft.com/office/drawing/2014/main" id="{AF5A1698-6076-45F3-9617-C6F3C5628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3491984"/>
            <a:ext cx="2865438" cy="2552183"/>
          </a:xfrm>
          <a:prstGeom prst="rect">
            <a:avLst/>
          </a:prstGeom>
        </p:spPr>
      </p:pic>
      <p:pic>
        <p:nvPicPr>
          <p:cNvPr id="2056" name="Picture 8">
            <a:extLst>
              <a:ext uri="{FF2B5EF4-FFF2-40B4-BE49-F238E27FC236}">
                <a16:creationId xmlns:a16="http://schemas.microsoft.com/office/drawing/2014/main" id="{20342440-4CB7-49A2-8227-A0340F2A05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9277" y="509207"/>
            <a:ext cx="3076043" cy="207524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DE28E65-BBA4-4EFE-9AEE-BA5F6D3F365A}"/>
              </a:ext>
            </a:extLst>
          </p:cNvPr>
          <p:cNvSpPr txBox="1"/>
          <p:nvPr/>
        </p:nvSpPr>
        <p:spPr>
          <a:xfrm>
            <a:off x="618594" y="6063734"/>
            <a:ext cx="2865438" cy="369332"/>
          </a:xfrm>
          <a:prstGeom prst="rect">
            <a:avLst/>
          </a:prstGeom>
          <a:noFill/>
        </p:spPr>
        <p:txBody>
          <a:bodyPr wrap="square" rtlCol="0">
            <a:spAutoFit/>
          </a:bodyPr>
          <a:lstStyle/>
          <a:p>
            <a:pPr algn="ctr"/>
            <a:r>
              <a:rPr lang="en-US" dirty="0"/>
              <a:t>Logo Mats</a:t>
            </a:r>
          </a:p>
        </p:txBody>
      </p:sp>
      <p:sp>
        <p:nvSpPr>
          <p:cNvPr id="15" name="TextBox 14">
            <a:extLst>
              <a:ext uri="{FF2B5EF4-FFF2-40B4-BE49-F238E27FC236}">
                <a16:creationId xmlns:a16="http://schemas.microsoft.com/office/drawing/2014/main" id="{CC1144C9-39DF-4DE0-9494-99885DFF8502}"/>
              </a:ext>
            </a:extLst>
          </p:cNvPr>
          <p:cNvSpPr txBox="1"/>
          <p:nvPr/>
        </p:nvSpPr>
        <p:spPr>
          <a:xfrm>
            <a:off x="8851239" y="2870200"/>
            <a:ext cx="2737777" cy="369332"/>
          </a:xfrm>
          <a:prstGeom prst="rect">
            <a:avLst/>
          </a:prstGeom>
          <a:noFill/>
        </p:spPr>
        <p:txBody>
          <a:bodyPr wrap="square" rtlCol="0">
            <a:spAutoFit/>
          </a:bodyPr>
          <a:lstStyle/>
          <a:p>
            <a:pPr algn="ctr"/>
            <a:r>
              <a:rPr lang="en-US" dirty="0"/>
              <a:t>Anti-Fatigue Mats</a:t>
            </a:r>
          </a:p>
        </p:txBody>
      </p:sp>
      <p:pic>
        <p:nvPicPr>
          <p:cNvPr id="2058" name="Picture 10">
            <a:extLst>
              <a:ext uri="{FF2B5EF4-FFF2-40B4-BE49-F238E27FC236}">
                <a16:creationId xmlns:a16="http://schemas.microsoft.com/office/drawing/2014/main" id="{A673B4AD-293E-457E-B757-0B1C3A6EFA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9276" y="3511549"/>
            <a:ext cx="3076044" cy="255218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FB56E9A-3477-408A-A5FA-D0F7D4515C2A}"/>
              </a:ext>
            </a:extLst>
          </p:cNvPr>
          <p:cNvSpPr txBox="1"/>
          <p:nvPr/>
        </p:nvSpPr>
        <p:spPr>
          <a:xfrm>
            <a:off x="9183420" y="6075401"/>
            <a:ext cx="2501900" cy="369332"/>
          </a:xfrm>
          <a:prstGeom prst="rect">
            <a:avLst/>
          </a:prstGeom>
          <a:noFill/>
        </p:spPr>
        <p:txBody>
          <a:bodyPr wrap="square" rtlCol="0">
            <a:spAutoFit/>
          </a:bodyPr>
          <a:lstStyle/>
          <a:p>
            <a:pPr algn="ctr"/>
            <a:r>
              <a:rPr lang="en-US" dirty="0"/>
              <a:t>Restroom Urinal Mats</a:t>
            </a:r>
          </a:p>
        </p:txBody>
      </p:sp>
      <p:pic>
        <p:nvPicPr>
          <p:cNvPr id="17" name="Picture 16">
            <a:extLst>
              <a:ext uri="{FF2B5EF4-FFF2-40B4-BE49-F238E27FC236}">
                <a16:creationId xmlns:a16="http://schemas.microsoft.com/office/drawing/2014/main" id="{73FA389D-E1B0-4871-B580-A827F6D7C779}"/>
              </a:ext>
            </a:extLst>
          </p:cNvPr>
          <p:cNvPicPr>
            <a:picLocks noChangeAspect="1"/>
          </p:cNvPicPr>
          <p:nvPr/>
        </p:nvPicPr>
        <p:blipFill>
          <a:blip r:embed="rId6"/>
          <a:stretch>
            <a:fillRect/>
          </a:stretch>
        </p:blipFill>
        <p:spPr>
          <a:xfrm>
            <a:off x="4739683" y="1546828"/>
            <a:ext cx="2712634" cy="3241072"/>
          </a:xfrm>
          <a:prstGeom prst="rect">
            <a:avLst/>
          </a:prstGeom>
        </p:spPr>
      </p:pic>
      <p:sp>
        <p:nvSpPr>
          <p:cNvPr id="18" name="TextBox 17">
            <a:extLst>
              <a:ext uri="{FF2B5EF4-FFF2-40B4-BE49-F238E27FC236}">
                <a16:creationId xmlns:a16="http://schemas.microsoft.com/office/drawing/2014/main" id="{43D3506E-5DAC-4ED5-AD09-2D1A8A0DD279}"/>
              </a:ext>
            </a:extLst>
          </p:cNvPr>
          <p:cNvSpPr txBox="1"/>
          <p:nvPr/>
        </p:nvSpPr>
        <p:spPr>
          <a:xfrm>
            <a:off x="4797261" y="4811299"/>
            <a:ext cx="2554020" cy="369332"/>
          </a:xfrm>
          <a:prstGeom prst="rect">
            <a:avLst/>
          </a:prstGeom>
          <a:noFill/>
        </p:spPr>
        <p:txBody>
          <a:bodyPr wrap="square" rtlCol="0">
            <a:spAutoFit/>
          </a:bodyPr>
          <a:lstStyle/>
          <a:p>
            <a:pPr algn="ctr"/>
            <a:r>
              <a:rPr lang="en-US" dirty="0"/>
              <a:t>Safety Message Mats</a:t>
            </a:r>
          </a:p>
        </p:txBody>
      </p:sp>
      <p:pic>
        <p:nvPicPr>
          <p:cNvPr id="2060" name="Picture 12" descr="NFSI">
            <a:extLst>
              <a:ext uri="{FF2B5EF4-FFF2-40B4-BE49-F238E27FC236}">
                <a16:creationId xmlns:a16="http://schemas.microsoft.com/office/drawing/2014/main" id="{ED22BFA4-A313-4318-A564-1A57EDCFAE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9683" y="5392832"/>
            <a:ext cx="2669176" cy="136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607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1665-8D27-4EF8-8C3A-792DFA66EE6D}"/>
              </a:ext>
            </a:extLst>
          </p:cNvPr>
          <p:cNvSpPr>
            <a:spLocks noGrp="1"/>
          </p:cNvSpPr>
          <p:nvPr>
            <p:ph type="ctrTitle"/>
          </p:nvPr>
        </p:nvSpPr>
        <p:spPr>
          <a:xfrm>
            <a:off x="2212532" y="3429000"/>
            <a:ext cx="7766936" cy="1646302"/>
          </a:xfrm>
        </p:spPr>
        <p:txBody>
          <a:bodyPr/>
          <a:lstStyle/>
          <a:p>
            <a:pPr algn="ctr"/>
            <a:br>
              <a:rPr lang="en-US" dirty="0"/>
            </a:br>
            <a:br>
              <a:rPr lang="en-US" dirty="0"/>
            </a:br>
            <a:r>
              <a:rPr lang="en-US" dirty="0"/>
              <a:t>Thank You for Your Time </a:t>
            </a:r>
          </a:p>
        </p:txBody>
      </p:sp>
      <p:pic>
        <p:nvPicPr>
          <p:cNvPr id="5" name="Picture 4">
            <a:extLst>
              <a:ext uri="{FF2B5EF4-FFF2-40B4-BE49-F238E27FC236}">
                <a16:creationId xmlns:a16="http://schemas.microsoft.com/office/drawing/2014/main" id="{10022F42-F732-4A3D-B7B8-752320872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106" y="508414"/>
            <a:ext cx="5429788" cy="3387169"/>
          </a:xfrm>
          <a:prstGeom prst="rect">
            <a:avLst/>
          </a:prstGeom>
        </p:spPr>
      </p:pic>
      <p:sp>
        <p:nvSpPr>
          <p:cNvPr id="7" name="Subtitle 6">
            <a:extLst>
              <a:ext uri="{FF2B5EF4-FFF2-40B4-BE49-F238E27FC236}">
                <a16:creationId xmlns:a16="http://schemas.microsoft.com/office/drawing/2014/main" id="{8682A075-46D2-47A2-9A24-163837F6A461}"/>
              </a:ext>
            </a:extLst>
          </p:cNvPr>
          <p:cNvSpPr>
            <a:spLocks noGrp="1"/>
          </p:cNvSpPr>
          <p:nvPr>
            <p:ph type="subTitle" idx="1"/>
          </p:nvPr>
        </p:nvSpPr>
        <p:spPr>
          <a:xfrm>
            <a:off x="2212532" y="5632461"/>
            <a:ext cx="7766936" cy="1096899"/>
          </a:xfrm>
        </p:spPr>
        <p:txBody>
          <a:bodyPr>
            <a:normAutofit lnSpcReduction="10000"/>
          </a:bodyPr>
          <a:lstStyle/>
          <a:p>
            <a:pPr algn="ctr"/>
            <a:r>
              <a:rPr lang="en-US" dirty="0"/>
              <a:t>Zach Morral</a:t>
            </a:r>
          </a:p>
          <a:p>
            <a:pPr algn="ctr"/>
            <a:r>
              <a:rPr lang="en-US" dirty="0"/>
              <a:t>C: 419.889.4121</a:t>
            </a:r>
          </a:p>
          <a:p>
            <a:pPr algn="ctr"/>
            <a:r>
              <a:rPr lang="en-US" dirty="0"/>
              <a:t>zach.morral@kimmelcleaners.com</a:t>
            </a:r>
          </a:p>
        </p:txBody>
      </p:sp>
    </p:spTree>
    <p:extLst>
      <p:ext uri="{BB962C8B-B14F-4D97-AF65-F5344CB8AC3E}">
        <p14:creationId xmlns:p14="http://schemas.microsoft.com/office/powerpoint/2010/main" val="161744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40EA-EAEB-41E1-BE84-2A4A24EB3BEE}"/>
              </a:ext>
            </a:extLst>
          </p:cNvPr>
          <p:cNvSpPr>
            <a:spLocks noGrp="1"/>
          </p:cNvSpPr>
          <p:nvPr>
            <p:ph type="title"/>
          </p:nvPr>
        </p:nvSpPr>
        <p:spPr>
          <a:xfrm>
            <a:off x="1797666" y="685800"/>
            <a:ext cx="8596668" cy="1320800"/>
          </a:xfrm>
        </p:spPr>
        <p:txBody>
          <a:bodyPr>
            <a:normAutofit fontScale="90000"/>
          </a:bodyPr>
          <a:lstStyle/>
          <a:p>
            <a:pPr algn="ctr"/>
            <a:r>
              <a:rPr lang="en-US" b="1" dirty="0"/>
              <a:t>Why are Commercial Mats </a:t>
            </a:r>
            <a:br>
              <a:rPr lang="en-US" b="1" dirty="0"/>
            </a:br>
            <a:r>
              <a:rPr lang="en-US" b="1" dirty="0"/>
              <a:t>Important?</a:t>
            </a:r>
            <a:br>
              <a:rPr lang="en-US" b="1" dirty="0"/>
            </a:br>
            <a:endParaRPr lang="en-US" dirty="0"/>
          </a:p>
        </p:txBody>
      </p:sp>
      <p:sp>
        <p:nvSpPr>
          <p:cNvPr id="3" name="Content Placeholder 2">
            <a:extLst>
              <a:ext uri="{FF2B5EF4-FFF2-40B4-BE49-F238E27FC236}">
                <a16:creationId xmlns:a16="http://schemas.microsoft.com/office/drawing/2014/main" id="{506E8BDB-0EEE-40B9-84B6-425049574832}"/>
              </a:ext>
            </a:extLst>
          </p:cNvPr>
          <p:cNvSpPr>
            <a:spLocks noGrp="1"/>
          </p:cNvSpPr>
          <p:nvPr>
            <p:ph idx="1"/>
          </p:nvPr>
        </p:nvSpPr>
        <p:spPr>
          <a:xfrm>
            <a:off x="1797666" y="2006600"/>
            <a:ext cx="8596668" cy="4851400"/>
          </a:xfrm>
        </p:spPr>
        <p:txBody>
          <a:bodyPr>
            <a:normAutofit lnSpcReduction="10000"/>
          </a:bodyPr>
          <a:lstStyle/>
          <a:p>
            <a:r>
              <a:rPr lang="en-US" b="1" u="sng" dirty="0"/>
              <a:t>Customer and Employee Safety</a:t>
            </a:r>
            <a:r>
              <a:rPr lang="en-US" dirty="0"/>
              <a:t>: One of the main benefits of installing commercial entrance floor mats is to ensure the safety of all human traffic using the building. </a:t>
            </a:r>
          </a:p>
          <a:p>
            <a:r>
              <a:rPr lang="en-US" b="1" u="sng" dirty="0"/>
              <a:t>Cleanliness</a:t>
            </a:r>
            <a:r>
              <a:rPr lang="en-US" dirty="0"/>
              <a:t>: Floorcare is an important part of managing an office if you want to maintain a clean and safe building. Commercial door mats actively trap dirt and moisture when people walk into a building. This reduces the spread of dirt and water throughout the premises, helping to keep floors safe and clean.</a:t>
            </a:r>
          </a:p>
          <a:p>
            <a:r>
              <a:rPr lang="en-US" b="1" u="sng" dirty="0"/>
              <a:t>Maintain Excellent Floor Condition</a:t>
            </a:r>
            <a:r>
              <a:rPr lang="en-US" dirty="0"/>
              <a:t>:  If the entrance floor mats are not in place, you will have these harsh substances and debris scraping your floors from the soles of the shoes of all human traffic.</a:t>
            </a:r>
          </a:p>
          <a:p>
            <a:r>
              <a:rPr lang="en-US" b="1" u="sng" dirty="0"/>
              <a:t>Identification</a:t>
            </a:r>
            <a:r>
              <a:rPr lang="en-US" dirty="0"/>
              <a:t>: Logo mats are another way to incorporate your branding throughout your building, adding an extra level of professionalism to your entrances. These mats can also be customized with special messages, giving you some ability to get creative in addition to keeping your floors safe and clean.</a:t>
            </a:r>
          </a:p>
        </p:txBody>
      </p:sp>
    </p:spTree>
    <p:extLst>
      <p:ext uri="{BB962C8B-B14F-4D97-AF65-F5344CB8AC3E}">
        <p14:creationId xmlns:p14="http://schemas.microsoft.com/office/powerpoint/2010/main" val="3731960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EFE5-4252-4AD6-8B4F-0184E2AE2DCF}"/>
              </a:ext>
            </a:extLst>
          </p:cNvPr>
          <p:cNvSpPr>
            <a:spLocks noGrp="1"/>
          </p:cNvSpPr>
          <p:nvPr>
            <p:ph type="title"/>
          </p:nvPr>
        </p:nvSpPr>
        <p:spPr>
          <a:xfrm>
            <a:off x="1797666" y="816638"/>
            <a:ext cx="8596668" cy="1320800"/>
          </a:xfrm>
        </p:spPr>
        <p:txBody>
          <a:bodyPr>
            <a:normAutofit fontScale="90000"/>
          </a:bodyPr>
          <a:lstStyle/>
          <a:p>
            <a:pPr algn="ctr"/>
            <a:r>
              <a:rPr lang="en-US" dirty="0"/>
              <a:t>Benefits of Mats </a:t>
            </a:r>
            <a:br>
              <a:rPr lang="en-US" dirty="0"/>
            </a:br>
            <a:r>
              <a:rPr lang="en-US" dirty="0"/>
              <a:t>S.P.A.C.E.</a:t>
            </a:r>
            <a:br>
              <a:rPr lang="en-US" dirty="0"/>
            </a:br>
            <a:endParaRPr lang="en-US" dirty="0"/>
          </a:p>
        </p:txBody>
      </p:sp>
      <p:pic>
        <p:nvPicPr>
          <p:cNvPr id="7" name="Content Placeholder 6">
            <a:extLst>
              <a:ext uri="{FF2B5EF4-FFF2-40B4-BE49-F238E27FC236}">
                <a16:creationId xmlns:a16="http://schemas.microsoft.com/office/drawing/2014/main" id="{C36043B9-B666-4E9A-A4ED-C273CE20BD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7927" y="2159925"/>
            <a:ext cx="6896145" cy="3881437"/>
          </a:xfrm>
        </p:spPr>
      </p:pic>
    </p:spTree>
    <p:extLst>
      <p:ext uri="{BB962C8B-B14F-4D97-AF65-F5344CB8AC3E}">
        <p14:creationId xmlns:p14="http://schemas.microsoft.com/office/powerpoint/2010/main" val="3266290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5EE23-7531-4347-97B9-6A26030B7F3D}"/>
              </a:ext>
            </a:extLst>
          </p:cNvPr>
          <p:cNvSpPr>
            <a:spLocks noGrp="1"/>
          </p:cNvSpPr>
          <p:nvPr>
            <p:ph type="title"/>
          </p:nvPr>
        </p:nvSpPr>
        <p:spPr>
          <a:xfrm>
            <a:off x="1896534" y="596900"/>
            <a:ext cx="8596668" cy="1320800"/>
          </a:xfrm>
        </p:spPr>
        <p:txBody>
          <a:bodyPr/>
          <a:lstStyle/>
          <a:p>
            <a:pPr lvl="0" algn="ctr"/>
            <a:br>
              <a:rPr lang="en-US" dirty="0"/>
            </a:br>
            <a:r>
              <a:rPr lang="en-US" dirty="0"/>
              <a:t>What Does S.P.A.C.E. Stand For? </a:t>
            </a:r>
          </a:p>
        </p:txBody>
      </p:sp>
      <p:sp>
        <p:nvSpPr>
          <p:cNvPr id="9" name="Content Placeholder 8">
            <a:extLst>
              <a:ext uri="{FF2B5EF4-FFF2-40B4-BE49-F238E27FC236}">
                <a16:creationId xmlns:a16="http://schemas.microsoft.com/office/drawing/2014/main" id="{B23477A1-CAF9-4436-AE75-E03B36C8E5FD}"/>
              </a:ext>
            </a:extLst>
          </p:cNvPr>
          <p:cNvSpPr>
            <a:spLocks noGrp="1"/>
          </p:cNvSpPr>
          <p:nvPr>
            <p:ph idx="1"/>
          </p:nvPr>
        </p:nvSpPr>
        <p:spPr>
          <a:xfrm>
            <a:off x="1797666" y="2109789"/>
            <a:ext cx="8596668" cy="3880773"/>
          </a:xfrm>
        </p:spPr>
        <p:txBody>
          <a:bodyPr>
            <a:normAutofit lnSpcReduction="10000"/>
          </a:bodyPr>
          <a:lstStyle/>
          <a:p>
            <a:pPr marL="0" lvl="0" indent="0" defTabSz="914400">
              <a:spcBef>
                <a:spcPct val="20000"/>
              </a:spcBef>
              <a:buClrTx/>
              <a:buSzTx/>
              <a:buNone/>
              <a:defRPr/>
            </a:pPr>
            <a:r>
              <a:rPr lang="en-US" sz="4400" b="1" dirty="0"/>
              <a:t>S = Safety</a:t>
            </a:r>
          </a:p>
          <a:p>
            <a:pPr marL="0" lvl="0" indent="0" defTabSz="914400">
              <a:spcBef>
                <a:spcPct val="20000"/>
              </a:spcBef>
              <a:buClrTx/>
              <a:buSzTx/>
              <a:buNone/>
              <a:defRPr/>
            </a:pPr>
            <a:r>
              <a:rPr lang="en-US" sz="4400" b="1" dirty="0">
                <a:solidFill>
                  <a:schemeClr val="tx1"/>
                </a:solidFill>
              </a:rPr>
              <a:t>P</a:t>
            </a:r>
          </a:p>
          <a:p>
            <a:pPr marL="0" lvl="0" indent="0" defTabSz="914400">
              <a:spcBef>
                <a:spcPct val="20000"/>
              </a:spcBef>
              <a:buClrTx/>
              <a:buSzTx/>
              <a:buNone/>
              <a:defRPr/>
            </a:pPr>
            <a:r>
              <a:rPr lang="en-US" sz="4400" b="1" dirty="0"/>
              <a:t>A</a:t>
            </a:r>
          </a:p>
          <a:p>
            <a:pPr marL="0" lvl="0" indent="0" defTabSz="914400">
              <a:spcBef>
                <a:spcPct val="20000"/>
              </a:spcBef>
              <a:buClrTx/>
              <a:buSzTx/>
              <a:buNone/>
              <a:defRPr/>
            </a:pPr>
            <a:r>
              <a:rPr lang="en-US" sz="4400" b="1" dirty="0">
                <a:solidFill>
                  <a:schemeClr val="tx1"/>
                </a:solidFill>
              </a:rPr>
              <a:t>C</a:t>
            </a:r>
          </a:p>
          <a:p>
            <a:pPr marL="0" lvl="0" indent="0" defTabSz="914400">
              <a:spcBef>
                <a:spcPct val="20000"/>
              </a:spcBef>
              <a:buClrTx/>
              <a:buSzTx/>
              <a:buNone/>
              <a:defRPr/>
            </a:pPr>
            <a:r>
              <a:rPr lang="en-US" sz="4400" b="1" dirty="0"/>
              <a:t>E</a:t>
            </a:r>
            <a:endParaRPr lang="en-US" sz="4400" b="1" dirty="0">
              <a:solidFill>
                <a:schemeClr val="tx1"/>
              </a:solidFill>
            </a:endParaRPr>
          </a:p>
          <a:p>
            <a:endParaRPr lang="en-US" dirty="0"/>
          </a:p>
        </p:txBody>
      </p:sp>
      <p:pic>
        <p:nvPicPr>
          <p:cNvPr id="12" name="Picture 11">
            <a:extLst>
              <a:ext uri="{FF2B5EF4-FFF2-40B4-BE49-F238E27FC236}">
                <a16:creationId xmlns:a16="http://schemas.microsoft.com/office/drawing/2014/main" id="{97830990-6EE4-4B07-8DFB-9FEDA4B42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573" y="2216321"/>
            <a:ext cx="3554761" cy="3527531"/>
          </a:xfrm>
          <a:prstGeom prst="rect">
            <a:avLst/>
          </a:prstGeom>
        </p:spPr>
      </p:pic>
    </p:spTree>
    <p:extLst>
      <p:ext uri="{BB962C8B-B14F-4D97-AF65-F5344CB8AC3E}">
        <p14:creationId xmlns:p14="http://schemas.microsoft.com/office/powerpoint/2010/main" val="366727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0A9F-1BC0-45E8-A566-30E55186FEC4}"/>
              </a:ext>
            </a:extLst>
          </p:cNvPr>
          <p:cNvSpPr>
            <a:spLocks noGrp="1"/>
          </p:cNvSpPr>
          <p:nvPr>
            <p:ph type="title"/>
          </p:nvPr>
        </p:nvSpPr>
        <p:spPr>
          <a:xfrm>
            <a:off x="1797666" y="1046827"/>
            <a:ext cx="8596668" cy="1320800"/>
          </a:xfrm>
        </p:spPr>
        <p:txBody>
          <a:bodyPr/>
          <a:lstStyle/>
          <a:p>
            <a:pPr algn="ctr"/>
            <a:r>
              <a:rPr lang="en-US" dirty="0"/>
              <a:t>SAFETY</a:t>
            </a:r>
          </a:p>
        </p:txBody>
      </p:sp>
      <p:sp>
        <p:nvSpPr>
          <p:cNvPr id="3" name="Content Placeholder 2">
            <a:extLst>
              <a:ext uri="{FF2B5EF4-FFF2-40B4-BE49-F238E27FC236}">
                <a16:creationId xmlns:a16="http://schemas.microsoft.com/office/drawing/2014/main" id="{53D3AB36-BE7F-4E8F-8FD9-54238294A043}"/>
              </a:ext>
            </a:extLst>
          </p:cNvPr>
          <p:cNvSpPr>
            <a:spLocks noGrp="1"/>
          </p:cNvSpPr>
          <p:nvPr>
            <p:ph idx="1"/>
          </p:nvPr>
        </p:nvSpPr>
        <p:spPr>
          <a:xfrm>
            <a:off x="2218134" y="1488613"/>
            <a:ext cx="8596668" cy="4322559"/>
          </a:xfrm>
        </p:spPr>
        <p:txBody>
          <a:bodyPr>
            <a:normAutofit/>
          </a:bodyPr>
          <a:lstStyle/>
          <a:p>
            <a:pPr marL="0" indent="0">
              <a:buNone/>
              <a:defRPr/>
            </a:pPr>
            <a:endParaRPr lang="en-US" b="1" dirty="0">
              <a:latin typeface="Open Sans" pitchFamily="34" charset="0"/>
              <a:ea typeface="Open Sans" pitchFamily="34" charset="0"/>
              <a:cs typeface="Open Sans" pitchFamily="34" charset="0"/>
            </a:endParaRPr>
          </a:p>
          <a:p>
            <a:pPr marL="114300" indent="0">
              <a:defRPr/>
            </a:pPr>
            <a:r>
              <a:rPr lang="en-US" sz="2600" dirty="0">
                <a:latin typeface="Open Sans" pitchFamily="34" charset="0"/>
                <a:ea typeface="Open Sans" pitchFamily="34" charset="0"/>
                <a:cs typeface="Open Sans" pitchFamily="34" charset="0"/>
              </a:rPr>
              <a:t>Mats can reduce the risk of potentially deadly or injurious slips, trips and falls</a:t>
            </a:r>
          </a:p>
          <a:p>
            <a:pPr marL="114300" indent="0">
              <a:defRPr/>
            </a:pPr>
            <a:r>
              <a:rPr lang="en-US" sz="2600" dirty="0">
                <a:latin typeface="Open Sans" pitchFamily="34" charset="0"/>
                <a:ea typeface="Open Sans" pitchFamily="34" charset="0"/>
                <a:cs typeface="Open Sans" pitchFamily="34" charset="0"/>
              </a:rPr>
              <a:t>Matting can also provide drainage and dry work surfaces in wet work environments</a:t>
            </a:r>
          </a:p>
          <a:p>
            <a:pPr marL="114300" indent="0">
              <a:defRPr/>
            </a:pPr>
            <a:r>
              <a:rPr lang="en-US" sz="2600" dirty="0">
                <a:latin typeface="Open Sans" pitchFamily="34" charset="0"/>
                <a:ea typeface="Open Sans" pitchFamily="34" charset="0"/>
                <a:cs typeface="Open Sans" pitchFamily="34" charset="0"/>
              </a:rPr>
              <a:t>Safety Message Mats can help present the message you would like to get across to your employees before they start their shift</a:t>
            </a:r>
          </a:p>
        </p:txBody>
      </p:sp>
      <p:pic>
        <p:nvPicPr>
          <p:cNvPr id="1026" name="Picture 2" descr="Image result for safety message floor mats&quot;">
            <a:extLst>
              <a:ext uri="{FF2B5EF4-FFF2-40B4-BE49-F238E27FC236}">
                <a16:creationId xmlns:a16="http://schemas.microsoft.com/office/drawing/2014/main" id="{056E5881-8E2C-41FE-B6E8-926FF13AC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38917" cy="280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743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3127-E449-47EF-A3AB-A860FE49ADF1}"/>
              </a:ext>
            </a:extLst>
          </p:cNvPr>
          <p:cNvSpPr>
            <a:spLocks noGrp="1"/>
          </p:cNvSpPr>
          <p:nvPr>
            <p:ph type="title"/>
          </p:nvPr>
        </p:nvSpPr>
        <p:spPr>
          <a:xfrm>
            <a:off x="1797666" y="645110"/>
            <a:ext cx="8596668" cy="1320800"/>
          </a:xfrm>
        </p:spPr>
        <p:txBody>
          <a:bodyPr/>
          <a:lstStyle/>
          <a:p>
            <a:pPr algn="ctr"/>
            <a:r>
              <a:rPr lang="en-US" dirty="0"/>
              <a:t>Safety Message Mat Areas</a:t>
            </a:r>
          </a:p>
        </p:txBody>
      </p:sp>
      <p:sp>
        <p:nvSpPr>
          <p:cNvPr id="3" name="Content Placeholder 2">
            <a:extLst>
              <a:ext uri="{FF2B5EF4-FFF2-40B4-BE49-F238E27FC236}">
                <a16:creationId xmlns:a16="http://schemas.microsoft.com/office/drawing/2014/main" id="{6CE1B355-0573-48D7-84C3-1EF06A128166}"/>
              </a:ext>
            </a:extLst>
          </p:cNvPr>
          <p:cNvSpPr>
            <a:spLocks noGrp="1"/>
          </p:cNvSpPr>
          <p:nvPr>
            <p:ph idx="1"/>
          </p:nvPr>
        </p:nvSpPr>
        <p:spPr>
          <a:xfrm>
            <a:off x="1797666" y="2142833"/>
            <a:ext cx="8596668" cy="3880773"/>
          </a:xfrm>
        </p:spPr>
        <p:txBody>
          <a:bodyPr/>
          <a:lstStyle/>
          <a:p>
            <a:pPr marL="114300" indent="0">
              <a:defRPr/>
            </a:pPr>
            <a:r>
              <a:rPr lang="en-US" b="1" dirty="0">
                <a:latin typeface="Open Sans" pitchFamily="34" charset="0"/>
                <a:ea typeface="Open Sans" pitchFamily="34" charset="0"/>
                <a:cs typeface="Open Sans" pitchFamily="34" charset="0"/>
              </a:rPr>
              <a:t>   </a:t>
            </a:r>
            <a:r>
              <a:rPr lang="en-US" sz="2400" b="1" dirty="0">
                <a:ea typeface="Open Sans" pitchFamily="34" charset="0"/>
                <a:cs typeface="Open Sans" pitchFamily="34" charset="0"/>
              </a:rPr>
              <a:t>Time Clocks</a:t>
            </a:r>
          </a:p>
          <a:p>
            <a:pPr marL="114300" indent="0">
              <a:defRPr/>
            </a:pPr>
            <a:r>
              <a:rPr lang="en-US" sz="2400" b="1" dirty="0">
                <a:cs typeface="Arial" pitchFamily="34" charset="0"/>
              </a:rPr>
              <a:t>  Locker Rooms</a:t>
            </a:r>
          </a:p>
          <a:p>
            <a:pPr marL="114300" indent="0">
              <a:defRPr/>
            </a:pPr>
            <a:r>
              <a:rPr lang="en-US" sz="2400" b="1" dirty="0">
                <a:ea typeface="Open Sans" pitchFamily="34" charset="0"/>
                <a:cs typeface="Open Sans" pitchFamily="34" charset="0"/>
              </a:rPr>
              <a:t>  Employee Entrance</a:t>
            </a:r>
          </a:p>
          <a:p>
            <a:pPr marL="114300" indent="0">
              <a:defRPr/>
            </a:pPr>
            <a:r>
              <a:rPr lang="en-US" sz="2400" b="1" dirty="0">
                <a:ea typeface="Open Sans" pitchFamily="34" charset="0"/>
                <a:cs typeface="Open Sans" pitchFamily="34" charset="0"/>
              </a:rPr>
              <a:t>  Drinking Fountains</a:t>
            </a:r>
          </a:p>
          <a:p>
            <a:pPr marL="114300" indent="0">
              <a:defRPr/>
            </a:pPr>
            <a:r>
              <a:rPr lang="en-US" sz="2400" b="1" dirty="0">
                <a:ea typeface="Open Sans" pitchFamily="34" charset="0"/>
                <a:cs typeface="Open Sans" pitchFamily="34" charset="0"/>
              </a:rPr>
              <a:t>  Bulletin Boards</a:t>
            </a:r>
          </a:p>
          <a:p>
            <a:pPr marL="114300" indent="0">
              <a:defRPr/>
            </a:pPr>
            <a:r>
              <a:rPr lang="en-US" sz="2400" b="1" dirty="0">
                <a:ea typeface="Open Sans" pitchFamily="34" charset="0"/>
                <a:cs typeface="Open Sans" pitchFamily="34" charset="0"/>
              </a:rPr>
              <a:t>  Break/Lunch Rooms</a:t>
            </a:r>
          </a:p>
          <a:p>
            <a:pPr marL="114300" indent="0">
              <a:defRPr/>
            </a:pPr>
            <a:r>
              <a:rPr lang="en-US" sz="2400" b="1" dirty="0">
                <a:ea typeface="Open Sans" pitchFamily="34" charset="0"/>
                <a:cs typeface="Open Sans" pitchFamily="34" charset="0"/>
              </a:rPr>
              <a:t>  Vending Machines</a:t>
            </a:r>
          </a:p>
          <a:p>
            <a:endParaRPr lang="en-US" dirty="0"/>
          </a:p>
        </p:txBody>
      </p:sp>
      <p:pic>
        <p:nvPicPr>
          <p:cNvPr id="4" name="Picture 2" descr="https://www.mountville.com/perch/resources/safety3-2.jpg">
            <a:extLst>
              <a:ext uri="{FF2B5EF4-FFF2-40B4-BE49-F238E27FC236}">
                <a16:creationId xmlns:a16="http://schemas.microsoft.com/office/drawing/2014/main" id="{2BB6A50F-52F3-43E5-8F8F-FE291B3BF2FB}"/>
              </a:ext>
            </a:extLst>
          </p:cNvPr>
          <p:cNvPicPr>
            <a:picLocks noChangeAspect="1" noChangeArrowheads="1"/>
          </p:cNvPicPr>
          <p:nvPr/>
        </p:nvPicPr>
        <p:blipFill>
          <a:blip r:embed="rId2" cstate="print"/>
          <a:srcRect/>
          <a:stretch>
            <a:fillRect/>
          </a:stretch>
        </p:blipFill>
        <p:spPr bwMode="auto">
          <a:xfrm>
            <a:off x="8774894" y="1965910"/>
            <a:ext cx="3238879" cy="2152122"/>
          </a:xfrm>
          <a:prstGeom prst="rect">
            <a:avLst/>
          </a:prstGeom>
          <a:noFill/>
        </p:spPr>
      </p:pic>
      <p:pic>
        <p:nvPicPr>
          <p:cNvPr id="5" name="Picture 4" descr="https://www.mountville.com/perch/resources/safety1-4.jpg">
            <a:extLst>
              <a:ext uri="{FF2B5EF4-FFF2-40B4-BE49-F238E27FC236}">
                <a16:creationId xmlns:a16="http://schemas.microsoft.com/office/drawing/2014/main" id="{F09F4E5D-59E9-4834-B9F6-579D6F8CC020}"/>
              </a:ext>
            </a:extLst>
          </p:cNvPr>
          <p:cNvPicPr>
            <a:picLocks noChangeAspect="1" noChangeArrowheads="1"/>
          </p:cNvPicPr>
          <p:nvPr/>
        </p:nvPicPr>
        <p:blipFill>
          <a:blip r:embed="rId3" cstate="print"/>
          <a:srcRect/>
          <a:stretch>
            <a:fillRect/>
          </a:stretch>
        </p:blipFill>
        <p:spPr bwMode="auto">
          <a:xfrm>
            <a:off x="8774894" y="4471878"/>
            <a:ext cx="3282471" cy="2152122"/>
          </a:xfrm>
          <a:prstGeom prst="rect">
            <a:avLst/>
          </a:prstGeom>
          <a:noFill/>
        </p:spPr>
      </p:pic>
    </p:spTree>
    <p:extLst>
      <p:ext uri="{BB962C8B-B14F-4D97-AF65-F5344CB8AC3E}">
        <p14:creationId xmlns:p14="http://schemas.microsoft.com/office/powerpoint/2010/main" val="3742206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C0DC-DC6E-4031-9BB6-0B487D97B10A}"/>
              </a:ext>
            </a:extLst>
          </p:cNvPr>
          <p:cNvSpPr>
            <a:spLocks noGrp="1"/>
          </p:cNvSpPr>
          <p:nvPr>
            <p:ph type="title"/>
          </p:nvPr>
        </p:nvSpPr>
        <p:spPr>
          <a:xfrm>
            <a:off x="1797666" y="152731"/>
            <a:ext cx="8596668" cy="1320800"/>
          </a:xfrm>
        </p:spPr>
        <p:txBody>
          <a:bodyPr/>
          <a:lstStyle/>
          <a:p>
            <a:pPr algn="ctr"/>
            <a:r>
              <a:rPr lang="en-US" dirty="0"/>
              <a:t>National Floor Safety Institute</a:t>
            </a:r>
            <a:br>
              <a:rPr lang="en-US" dirty="0"/>
            </a:br>
            <a:r>
              <a:rPr lang="en-US" dirty="0"/>
              <a:t>Slip and Fall Injury Facts</a:t>
            </a:r>
          </a:p>
        </p:txBody>
      </p:sp>
      <p:sp>
        <p:nvSpPr>
          <p:cNvPr id="3" name="Content Placeholder 2">
            <a:extLst>
              <a:ext uri="{FF2B5EF4-FFF2-40B4-BE49-F238E27FC236}">
                <a16:creationId xmlns:a16="http://schemas.microsoft.com/office/drawing/2014/main" id="{7827CC15-B5BD-47CE-936B-2A0E80E26D6B}"/>
              </a:ext>
            </a:extLst>
          </p:cNvPr>
          <p:cNvSpPr>
            <a:spLocks noGrp="1"/>
          </p:cNvSpPr>
          <p:nvPr>
            <p:ph idx="1"/>
          </p:nvPr>
        </p:nvSpPr>
        <p:spPr>
          <a:xfrm>
            <a:off x="1797666" y="1440033"/>
            <a:ext cx="8596668" cy="4707862"/>
          </a:xfrm>
        </p:spPr>
        <p:txBody>
          <a:bodyPr>
            <a:normAutofit/>
          </a:bodyPr>
          <a:lstStyle/>
          <a:p>
            <a:r>
              <a:rPr lang="en-US" sz="2000" b="1" dirty="0"/>
              <a:t>Slip and fall accidents are the leading cause of worker’s compensation claims</a:t>
            </a:r>
          </a:p>
          <a:p>
            <a:r>
              <a:rPr lang="en-US" sz="2000" b="1" dirty="0"/>
              <a:t>A slip/fall cost per claim is well over $20,000, which is second only to auto accident claims.</a:t>
            </a:r>
          </a:p>
          <a:p>
            <a:r>
              <a:rPr lang="en-US" sz="2000" b="1" dirty="0"/>
              <a:t>Accidents from falls equate to over 8 million hospital emergency visits per year</a:t>
            </a:r>
          </a:p>
          <a:p>
            <a:r>
              <a:rPr lang="en-US" sz="2000" b="1" dirty="0"/>
              <a:t>Compensation &amp; medical costs associated with employee slip/fall accidents is approximately $70 billion annually.</a:t>
            </a:r>
          </a:p>
          <a:p>
            <a:r>
              <a:rPr lang="en-US" sz="2000" b="1" dirty="0"/>
              <a:t>22% of slip/fall incidents resulted in more than 31 days away from work</a:t>
            </a:r>
          </a:p>
          <a:p>
            <a:r>
              <a:rPr lang="en-US" sz="2400" b="1" u="sng" dirty="0"/>
              <a:t>85% of worker’s compensation claims are attributed to employees slipping on slick floors</a:t>
            </a:r>
          </a:p>
        </p:txBody>
      </p:sp>
      <p:sp>
        <p:nvSpPr>
          <p:cNvPr id="5" name="TextBox 4">
            <a:extLst>
              <a:ext uri="{FF2B5EF4-FFF2-40B4-BE49-F238E27FC236}">
                <a16:creationId xmlns:a16="http://schemas.microsoft.com/office/drawing/2014/main" id="{F4452F78-2599-4CEF-99BC-B7A7068D166E}"/>
              </a:ext>
            </a:extLst>
          </p:cNvPr>
          <p:cNvSpPr txBox="1"/>
          <p:nvPr/>
        </p:nvSpPr>
        <p:spPr>
          <a:xfrm>
            <a:off x="3162300" y="6160595"/>
            <a:ext cx="5867400" cy="369332"/>
          </a:xfrm>
          <a:prstGeom prst="rect">
            <a:avLst/>
          </a:prstGeom>
          <a:noFill/>
        </p:spPr>
        <p:txBody>
          <a:bodyPr wrap="square" rtlCol="0">
            <a:spAutoFit/>
          </a:bodyPr>
          <a:lstStyle/>
          <a:p>
            <a:pPr algn="ctr"/>
            <a:r>
              <a:rPr lang="en-US" dirty="0"/>
              <a:t>Not to mention the legal expense!</a:t>
            </a:r>
          </a:p>
        </p:txBody>
      </p:sp>
      <p:pic>
        <p:nvPicPr>
          <p:cNvPr id="7" name="Picture 6">
            <a:extLst>
              <a:ext uri="{FF2B5EF4-FFF2-40B4-BE49-F238E27FC236}">
                <a16:creationId xmlns:a16="http://schemas.microsoft.com/office/drawing/2014/main" id="{16253312-5018-4A65-AB27-565CC3235B66}"/>
              </a:ext>
            </a:extLst>
          </p:cNvPr>
          <p:cNvPicPr>
            <a:picLocks noChangeAspect="1"/>
          </p:cNvPicPr>
          <p:nvPr/>
        </p:nvPicPr>
        <p:blipFill>
          <a:blip r:embed="rId2"/>
          <a:stretch>
            <a:fillRect/>
          </a:stretch>
        </p:blipFill>
        <p:spPr>
          <a:xfrm>
            <a:off x="10394334" y="5985253"/>
            <a:ext cx="1797666" cy="720016"/>
          </a:xfrm>
          <a:prstGeom prst="rect">
            <a:avLst/>
          </a:prstGeom>
        </p:spPr>
      </p:pic>
    </p:spTree>
    <p:extLst>
      <p:ext uri="{BB962C8B-B14F-4D97-AF65-F5344CB8AC3E}">
        <p14:creationId xmlns:p14="http://schemas.microsoft.com/office/powerpoint/2010/main" val="3478379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DC77-25E4-4DCA-8AA1-9F39F500B63B}"/>
              </a:ext>
            </a:extLst>
          </p:cNvPr>
          <p:cNvSpPr>
            <a:spLocks noGrp="1"/>
          </p:cNvSpPr>
          <p:nvPr>
            <p:ph type="title"/>
          </p:nvPr>
        </p:nvSpPr>
        <p:spPr>
          <a:xfrm>
            <a:off x="3340761" y="601361"/>
            <a:ext cx="5510478" cy="571159"/>
          </a:xfrm>
        </p:spPr>
        <p:txBody>
          <a:bodyPr>
            <a:normAutofit fontScale="90000"/>
          </a:bodyPr>
          <a:lstStyle/>
          <a:p>
            <a:pPr algn="ctr"/>
            <a:r>
              <a:rPr lang="en-US" dirty="0"/>
              <a:t>What Mats Are Out There?</a:t>
            </a:r>
          </a:p>
        </p:txBody>
      </p:sp>
      <p:pic>
        <p:nvPicPr>
          <p:cNvPr id="2050" name="Picture 2">
            <a:extLst>
              <a:ext uri="{FF2B5EF4-FFF2-40B4-BE49-F238E27FC236}">
                <a16:creationId xmlns:a16="http://schemas.microsoft.com/office/drawing/2014/main" id="{2F3BFB00-AB12-4D83-BCB3-EFCCF75379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509207"/>
            <a:ext cx="2791088" cy="20752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C6346A-A0B8-448C-9D8D-0D28486E243A}"/>
              </a:ext>
            </a:extLst>
          </p:cNvPr>
          <p:cNvSpPr txBox="1"/>
          <p:nvPr/>
        </p:nvSpPr>
        <p:spPr>
          <a:xfrm>
            <a:off x="677334" y="2731700"/>
            <a:ext cx="2791088" cy="646331"/>
          </a:xfrm>
          <a:prstGeom prst="rect">
            <a:avLst/>
          </a:prstGeom>
          <a:noFill/>
        </p:spPr>
        <p:txBody>
          <a:bodyPr wrap="square" rtlCol="0">
            <a:spAutoFit/>
          </a:bodyPr>
          <a:lstStyle/>
          <a:p>
            <a:pPr algn="ctr"/>
            <a:r>
              <a:rPr lang="en-US" b="1" dirty="0"/>
              <a:t>Entrance Mats &amp; Scrappers</a:t>
            </a:r>
          </a:p>
        </p:txBody>
      </p:sp>
      <p:pic>
        <p:nvPicPr>
          <p:cNvPr id="12" name="Picture 11">
            <a:extLst>
              <a:ext uri="{FF2B5EF4-FFF2-40B4-BE49-F238E27FC236}">
                <a16:creationId xmlns:a16="http://schemas.microsoft.com/office/drawing/2014/main" id="{AF5A1698-6076-45F3-9617-C6F3C5628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3491984"/>
            <a:ext cx="2865438" cy="2552183"/>
          </a:xfrm>
          <a:prstGeom prst="rect">
            <a:avLst/>
          </a:prstGeom>
        </p:spPr>
      </p:pic>
      <p:pic>
        <p:nvPicPr>
          <p:cNvPr id="2056" name="Picture 8">
            <a:extLst>
              <a:ext uri="{FF2B5EF4-FFF2-40B4-BE49-F238E27FC236}">
                <a16:creationId xmlns:a16="http://schemas.microsoft.com/office/drawing/2014/main" id="{20342440-4CB7-49A2-8227-A0340F2A05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9277" y="509207"/>
            <a:ext cx="3076043" cy="207524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DE28E65-BBA4-4EFE-9AEE-BA5F6D3F365A}"/>
              </a:ext>
            </a:extLst>
          </p:cNvPr>
          <p:cNvSpPr txBox="1"/>
          <p:nvPr/>
        </p:nvSpPr>
        <p:spPr>
          <a:xfrm>
            <a:off x="618594" y="6063734"/>
            <a:ext cx="2865438" cy="369332"/>
          </a:xfrm>
          <a:prstGeom prst="rect">
            <a:avLst/>
          </a:prstGeom>
          <a:noFill/>
        </p:spPr>
        <p:txBody>
          <a:bodyPr wrap="square" rtlCol="0">
            <a:spAutoFit/>
          </a:bodyPr>
          <a:lstStyle/>
          <a:p>
            <a:pPr algn="ctr"/>
            <a:r>
              <a:rPr lang="en-US" dirty="0"/>
              <a:t>Logo Mats</a:t>
            </a:r>
          </a:p>
        </p:txBody>
      </p:sp>
      <p:sp>
        <p:nvSpPr>
          <p:cNvPr id="15" name="TextBox 14">
            <a:extLst>
              <a:ext uri="{FF2B5EF4-FFF2-40B4-BE49-F238E27FC236}">
                <a16:creationId xmlns:a16="http://schemas.microsoft.com/office/drawing/2014/main" id="{CC1144C9-39DF-4DE0-9494-99885DFF8502}"/>
              </a:ext>
            </a:extLst>
          </p:cNvPr>
          <p:cNvSpPr txBox="1"/>
          <p:nvPr/>
        </p:nvSpPr>
        <p:spPr>
          <a:xfrm>
            <a:off x="8851239" y="2870200"/>
            <a:ext cx="2737777" cy="369332"/>
          </a:xfrm>
          <a:prstGeom prst="rect">
            <a:avLst/>
          </a:prstGeom>
          <a:noFill/>
        </p:spPr>
        <p:txBody>
          <a:bodyPr wrap="square" rtlCol="0">
            <a:spAutoFit/>
          </a:bodyPr>
          <a:lstStyle/>
          <a:p>
            <a:pPr algn="ctr"/>
            <a:r>
              <a:rPr lang="en-US" dirty="0"/>
              <a:t>Anti-Fatigue Mats</a:t>
            </a:r>
          </a:p>
        </p:txBody>
      </p:sp>
      <p:pic>
        <p:nvPicPr>
          <p:cNvPr id="2058" name="Picture 10">
            <a:extLst>
              <a:ext uri="{FF2B5EF4-FFF2-40B4-BE49-F238E27FC236}">
                <a16:creationId xmlns:a16="http://schemas.microsoft.com/office/drawing/2014/main" id="{A673B4AD-293E-457E-B757-0B1C3A6EFA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9276" y="3511549"/>
            <a:ext cx="3076044" cy="255218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FB56E9A-3477-408A-A5FA-D0F7D4515C2A}"/>
              </a:ext>
            </a:extLst>
          </p:cNvPr>
          <p:cNvSpPr txBox="1"/>
          <p:nvPr/>
        </p:nvSpPr>
        <p:spPr>
          <a:xfrm>
            <a:off x="9183420" y="6075401"/>
            <a:ext cx="2501900" cy="369332"/>
          </a:xfrm>
          <a:prstGeom prst="rect">
            <a:avLst/>
          </a:prstGeom>
          <a:noFill/>
        </p:spPr>
        <p:txBody>
          <a:bodyPr wrap="square" rtlCol="0">
            <a:spAutoFit/>
          </a:bodyPr>
          <a:lstStyle/>
          <a:p>
            <a:pPr algn="ctr"/>
            <a:r>
              <a:rPr lang="en-US" dirty="0"/>
              <a:t>Restroom Urinal Mats</a:t>
            </a:r>
          </a:p>
        </p:txBody>
      </p:sp>
      <p:pic>
        <p:nvPicPr>
          <p:cNvPr id="17" name="Picture 16">
            <a:extLst>
              <a:ext uri="{FF2B5EF4-FFF2-40B4-BE49-F238E27FC236}">
                <a16:creationId xmlns:a16="http://schemas.microsoft.com/office/drawing/2014/main" id="{73FA389D-E1B0-4871-B580-A827F6D7C779}"/>
              </a:ext>
            </a:extLst>
          </p:cNvPr>
          <p:cNvPicPr>
            <a:picLocks noChangeAspect="1"/>
          </p:cNvPicPr>
          <p:nvPr/>
        </p:nvPicPr>
        <p:blipFill>
          <a:blip r:embed="rId6"/>
          <a:stretch>
            <a:fillRect/>
          </a:stretch>
        </p:blipFill>
        <p:spPr>
          <a:xfrm>
            <a:off x="4739683" y="1546828"/>
            <a:ext cx="2712634" cy="3241072"/>
          </a:xfrm>
          <a:prstGeom prst="rect">
            <a:avLst/>
          </a:prstGeom>
        </p:spPr>
      </p:pic>
      <p:sp>
        <p:nvSpPr>
          <p:cNvPr id="18" name="TextBox 17">
            <a:extLst>
              <a:ext uri="{FF2B5EF4-FFF2-40B4-BE49-F238E27FC236}">
                <a16:creationId xmlns:a16="http://schemas.microsoft.com/office/drawing/2014/main" id="{43D3506E-5DAC-4ED5-AD09-2D1A8A0DD279}"/>
              </a:ext>
            </a:extLst>
          </p:cNvPr>
          <p:cNvSpPr txBox="1"/>
          <p:nvPr/>
        </p:nvSpPr>
        <p:spPr>
          <a:xfrm>
            <a:off x="4797261" y="4811299"/>
            <a:ext cx="2554020" cy="369332"/>
          </a:xfrm>
          <a:prstGeom prst="rect">
            <a:avLst/>
          </a:prstGeom>
          <a:noFill/>
        </p:spPr>
        <p:txBody>
          <a:bodyPr wrap="square" rtlCol="0">
            <a:spAutoFit/>
          </a:bodyPr>
          <a:lstStyle/>
          <a:p>
            <a:pPr algn="ctr"/>
            <a:r>
              <a:rPr lang="en-US" dirty="0"/>
              <a:t>Safety Message Mats</a:t>
            </a:r>
          </a:p>
        </p:txBody>
      </p:sp>
      <p:pic>
        <p:nvPicPr>
          <p:cNvPr id="2060" name="Picture 12" descr="NFSI">
            <a:extLst>
              <a:ext uri="{FF2B5EF4-FFF2-40B4-BE49-F238E27FC236}">
                <a16:creationId xmlns:a16="http://schemas.microsoft.com/office/drawing/2014/main" id="{ED22BFA4-A313-4318-A564-1A57EDCFAE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9683" y="5392832"/>
            <a:ext cx="2669176" cy="136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46397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28637</TotalTime>
  <Words>1176</Words>
  <Application>Microsoft Office PowerPoint</Application>
  <PresentationFormat>Widescreen</PresentationFormat>
  <Paragraphs>127</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Open Sans</vt:lpstr>
      <vt:lpstr>Trebuchet MS</vt:lpstr>
      <vt:lpstr>Wingdings 3</vt:lpstr>
      <vt:lpstr>Facet</vt:lpstr>
      <vt:lpstr>  Mat Safety</vt:lpstr>
      <vt:lpstr>Overview </vt:lpstr>
      <vt:lpstr>Why are Commercial Mats  Important? </vt:lpstr>
      <vt:lpstr>Benefits of Mats  S.P.A.C.E. </vt:lpstr>
      <vt:lpstr> What Does S.P.A.C.E. Stand For? </vt:lpstr>
      <vt:lpstr>SAFETY</vt:lpstr>
      <vt:lpstr>Safety Message Mat Areas</vt:lpstr>
      <vt:lpstr>National Floor Safety Institute Slip and Fall Injury Facts</vt:lpstr>
      <vt:lpstr>What Mats Are Out There?</vt:lpstr>
      <vt:lpstr> What Does S.P.A.C.E. Stand For? </vt:lpstr>
      <vt:lpstr>Protection….Floors Facts</vt:lpstr>
      <vt:lpstr> What Does S.P.A.C.E. Stand For? </vt:lpstr>
      <vt:lpstr>Appearance</vt:lpstr>
      <vt:lpstr> What Does S.P.A.C.E. Stand For? </vt:lpstr>
      <vt:lpstr>Cost Savings</vt:lpstr>
      <vt:lpstr> What Does S.P.A.C.E. Stand For? </vt:lpstr>
      <vt:lpstr>Ergonomics</vt:lpstr>
      <vt:lpstr>Anti-Fatigue Mats</vt:lpstr>
      <vt:lpstr>Restroom Mats</vt:lpstr>
      <vt:lpstr>Questions about the mats or Kimmels?</vt:lpstr>
      <vt:lpstr>  Thank You for Your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 Safety Workshop</dc:title>
  <dc:creator>Zach Morral</dc:creator>
  <cp:lastModifiedBy>Dana Yeager</cp:lastModifiedBy>
  <cp:revision>61</cp:revision>
  <cp:lastPrinted>2020-01-15T22:03:41Z</cp:lastPrinted>
  <dcterms:created xsi:type="dcterms:W3CDTF">2019-12-27T20:18:32Z</dcterms:created>
  <dcterms:modified xsi:type="dcterms:W3CDTF">2022-07-05T19:14:40Z</dcterms:modified>
</cp:coreProperties>
</file>