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305" r:id="rId2"/>
    <p:sldId id="298" r:id="rId3"/>
    <p:sldId id="301" r:id="rId4"/>
    <p:sldId id="303" r:id="rId5"/>
    <p:sldId id="299" r:id="rId6"/>
    <p:sldId id="304" r:id="rId7"/>
    <p:sldId id="307" r:id="rId8"/>
    <p:sldId id="339" r:id="rId9"/>
    <p:sldId id="340" r:id="rId10"/>
    <p:sldId id="311" r:id="rId11"/>
    <p:sldId id="312" r:id="rId12"/>
    <p:sldId id="314" r:id="rId13"/>
    <p:sldId id="343" r:id="rId14"/>
    <p:sldId id="318" r:id="rId15"/>
    <p:sldId id="344" r:id="rId16"/>
    <p:sldId id="355" r:id="rId17"/>
    <p:sldId id="350" r:id="rId18"/>
    <p:sldId id="351" r:id="rId19"/>
    <p:sldId id="352" r:id="rId20"/>
    <p:sldId id="353" r:id="rId21"/>
    <p:sldId id="354" r:id="rId22"/>
    <p:sldId id="356" r:id="rId23"/>
    <p:sldId id="365" r:id="rId24"/>
    <p:sldId id="361" r:id="rId25"/>
    <p:sldId id="357" r:id="rId26"/>
    <p:sldId id="358" r:id="rId27"/>
    <p:sldId id="359" r:id="rId28"/>
    <p:sldId id="360" r:id="rId29"/>
    <p:sldId id="362" r:id="rId30"/>
    <p:sldId id="363" r:id="rId31"/>
    <p:sldId id="337" r:id="rId32"/>
    <p:sldId id="364" r:id="rId33"/>
    <p:sldId id="306" r:id="rId3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152"/>
    <a:srgbClr val="4B8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82" autoAdjust="0"/>
  </p:normalViewPr>
  <p:slideViewPr>
    <p:cSldViewPr>
      <p:cViewPr varScale="1">
        <p:scale>
          <a:sx n="59" d="100"/>
          <a:sy n="59" d="100"/>
        </p:scale>
        <p:origin x="2304"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C15FBBE7-F5AC-4D6F-95CD-3E6D2B095E90}" type="datetimeFigureOut">
              <a:rPr lang="en-US" smtClean="0"/>
              <a:pPr/>
              <a:t>12/7/2016</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0C5E9669-2AA6-486C-98A2-DFD3748C363D}" type="slidenum">
              <a:rPr lang="en-US" smtClean="0"/>
              <a:pPr/>
              <a:t>‹#›</a:t>
            </a:fld>
            <a:endParaRPr lang="en-US" dirty="0"/>
          </a:p>
        </p:txBody>
      </p:sp>
    </p:spTree>
    <p:extLst>
      <p:ext uri="{BB962C8B-B14F-4D97-AF65-F5344CB8AC3E}">
        <p14:creationId xmlns:p14="http://schemas.microsoft.com/office/powerpoint/2010/main" val="1362357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FAF7C423-154F-46AF-B88A-420E2AD2D90E}" type="datetimeFigureOut">
              <a:rPr lang="en-US" smtClean="0"/>
              <a:pPr/>
              <a:t>12/7/2016</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0799F3C3-985F-4DE6-AC7E-D6A496DEBE39}" type="slidenum">
              <a:rPr lang="en-US" smtClean="0"/>
              <a:pPr/>
              <a:t>‹#›</a:t>
            </a:fld>
            <a:endParaRPr lang="en-US" dirty="0"/>
          </a:p>
        </p:txBody>
      </p:sp>
    </p:spTree>
    <p:extLst>
      <p:ext uri="{BB962C8B-B14F-4D97-AF65-F5344CB8AC3E}">
        <p14:creationId xmlns:p14="http://schemas.microsoft.com/office/powerpoint/2010/main" val="343207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next.westlaw.com/Link/Document/FullText?findType=Y&amp;serNum=2023599813&amp;pubNum=0000506&amp;originatingDoc=I9d39e2b02d1f11e490d4edf60ce7d742&amp;refType=RP&amp;fi=co_pp_sp_506_285&amp;originationContext=document&amp;transitionType=DocumentItem&amp;contextData=(sc.History*oc.Keycit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99F3C3-985F-4DE6-AC7E-D6A496DEBE39}" type="slidenum">
              <a:rPr lang="en-US" smtClean="0"/>
              <a:pPr/>
              <a:t>2</a:t>
            </a:fld>
            <a:endParaRPr lang="en-US" dirty="0"/>
          </a:p>
        </p:txBody>
      </p:sp>
    </p:spTree>
    <p:extLst>
      <p:ext uri="{BB962C8B-B14F-4D97-AF65-F5344CB8AC3E}">
        <p14:creationId xmlns:p14="http://schemas.microsoft.com/office/powerpoint/2010/main" val="704401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altLang="en-US" sz="1000" dirty="0" smtClean="0"/>
              <a:t>Questions about current or prior lawful drug use are likely to elicit information about a disability and are therefore improper.  EEOC Pre-employment Guidance.</a:t>
            </a:r>
          </a:p>
          <a:p>
            <a:pPr>
              <a:lnSpc>
                <a:spcPct val="80000"/>
              </a:lnSpc>
            </a:pPr>
            <a:endParaRPr lang="en-US" altLang="en-US" sz="1000" b="1" dirty="0" smtClean="0"/>
          </a:p>
          <a:p>
            <a:pPr>
              <a:lnSpc>
                <a:spcPct val="80000"/>
              </a:lnSpc>
            </a:pPr>
            <a:r>
              <a:rPr lang="en-US" altLang="en-US" sz="1000" b="1" dirty="0" smtClean="0"/>
              <a:t>29 CFR 1630.10  Qualification standards, tests, and other selection criteria.</a:t>
            </a:r>
            <a:endParaRPr lang="en-US" altLang="en-US" sz="1000" dirty="0" smtClean="0"/>
          </a:p>
          <a:p>
            <a:pPr>
              <a:lnSpc>
                <a:spcPct val="80000"/>
              </a:lnSpc>
              <a:buFontTx/>
              <a:buAutoNum type="alphaLcParenBoth"/>
            </a:pPr>
            <a:r>
              <a:rPr lang="en-US" altLang="en-US" sz="1000" i="1" dirty="0" smtClean="0"/>
              <a:t>In general.</a:t>
            </a:r>
            <a:r>
              <a:rPr lang="en-US" altLang="en-US" sz="1000" dirty="0" smtClean="0"/>
              <a:t> It is unlawful for a covered entity to use qualification standards, employment tests or other selection criteria that screen out or tend to screen out an individual with a disability or a class of individuals with disabilities, on the basis of disability, unless the standard, test, or other selection criteria, as used by the covered entity, is shown to be job related for the position in question and is consistent with business necessity.</a:t>
            </a:r>
          </a:p>
          <a:p>
            <a:pPr>
              <a:lnSpc>
                <a:spcPct val="80000"/>
              </a:lnSpc>
              <a:buFontTx/>
              <a:buAutoNum type="alphaLcParenBoth"/>
            </a:pPr>
            <a:endParaRPr lang="en-US" altLang="en-US" sz="1000" dirty="0" smtClean="0"/>
          </a:p>
          <a:p>
            <a:pPr>
              <a:lnSpc>
                <a:spcPct val="80000"/>
              </a:lnSpc>
            </a:pPr>
            <a:r>
              <a:rPr lang="en-US" altLang="en-US" sz="1000" b="1" dirty="0" smtClean="0"/>
              <a:t>29 CFR 1630.13  Prohibited medical examinations and inquiries.</a:t>
            </a:r>
            <a:endParaRPr lang="en-US" altLang="en-US" sz="1000" dirty="0" smtClean="0"/>
          </a:p>
          <a:p>
            <a:pPr>
              <a:lnSpc>
                <a:spcPct val="80000"/>
              </a:lnSpc>
            </a:pPr>
            <a:r>
              <a:rPr lang="en-US" altLang="en-US" sz="1000" dirty="0" smtClean="0"/>
              <a:t>(a) </a:t>
            </a:r>
            <a:r>
              <a:rPr lang="en-US" altLang="en-US" sz="1000" i="1" dirty="0" smtClean="0"/>
              <a:t>Pre-employment examination or inquiry.</a:t>
            </a:r>
            <a:r>
              <a:rPr lang="en-US" altLang="en-US" sz="1000" dirty="0" smtClean="0"/>
              <a:t> Except as permitted by § 1630.14, it is unlawful for a covered entity to conduct a medical examination of an applicant or to make inquiries as to whether an applicant is an individual with a disability or as to the nature or severity of such disability.</a:t>
            </a:r>
          </a:p>
          <a:p>
            <a:pPr>
              <a:lnSpc>
                <a:spcPct val="80000"/>
              </a:lnSpc>
            </a:pPr>
            <a:r>
              <a:rPr lang="en-US" altLang="en-US" sz="1000" dirty="0" smtClean="0"/>
              <a:t>(b) </a:t>
            </a:r>
            <a:r>
              <a:rPr lang="en-US" altLang="en-US" sz="1000" i="1" dirty="0" smtClean="0"/>
              <a:t>Examination or inquiry of employees.</a:t>
            </a:r>
            <a:r>
              <a:rPr lang="en-US" altLang="en-US" sz="1000" dirty="0" smtClean="0"/>
              <a:t> Except as permitted by § 1630.14, it is unlawful for a covered entity to require a medical examination of an employee or to make inquiries as to whether an employee is an individual with a disability or as to the nature or severity of such disability.</a:t>
            </a:r>
          </a:p>
          <a:p>
            <a:pPr>
              <a:lnSpc>
                <a:spcPct val="80000"/>
              </a:lnSpc>
            </a:pPr>
            <a:endParaRPr lang="en-US" altLang="en-US" sz="1000" dirty="0" smtClean="0"/>
          </a:p>
          <a:p>
            <a:pPr>
              <a:lnSpc>
                <a:spcPct val="80000"/>
              </a:lnSpc>
            </a:pPr>
            <a:r>
              <a:rPr lang="en-US" altLang="en-US" sz="1000" b="1" dirty="0" smtClean="0"/>
              <a:t>29 CFR 1630.14  Medical examinations and inquiries specifically permitted.</a:t>
            </a:r>
            <a:endParaRPr lang="en-US" altLang="en-US" sz="1000" dirty="0" smtClean="0"/>
          </a:p>
          <a:p>
            <a:pPr>
              <a:lnSpc>
                <a:spcPct val="80000"/>
              </a:lnSpc>
            </a:pPr>
            <a:r>
              <a:rPr lang="en-US" altLang="en-US" sz="1000" dirty="0" smtClean="0"/>
              <a:t>(a) </a:t>
            </a:r>
            <a:r>
              <a:rPr lang="en-US" altLang="en-US" sz="1000" i="1" dirty="0" smtClean="0"/>
              <a:t>Acceptable pre-employment inquiry.</a:t>
            </a:r>
            <a:r>
              <a:rPr lang="en-US" altLang="en-US" sz="1000" dirty="0" smtClean="0"/>
              <a:t> A covered entity may make pre-employment inquiries into the ability of an applicant to perform job-related functions, and/or may ask an applicant to describe or to demonstrate how, with or without reasonable accommodation, the applicant will be able to perform job-related functions.</a:t>
            </a:r>
          </a:p>
          <a:p>
            <a:pPr>
              <a:lnSpc>
                <a:spcPct val="80000"/>
              </a:lnSpc>
            </a:pPr>
            <a:r>
              <a:rPr lang="en-US" altLang="en-US" sz="1000" dirty="0" smtClean="0"/>
              <a:t>(b) </a:t>
            </a:r>
            <a:r>
              <a:rPr lang="en-US" altLang="en-US" sz="1000" i="1" dirty="0" smtClean="0"/>
              <a:t>Employment entrance examination.</a:t>
            </a:r>
            <a:r>
              <a:rPr lang="en-US" altLang="en-US" sz="1000" dirty="0" smtClean="0"/>
              <a:t> A covered entity may require a medical examination (and/or inquiry) after making an offer of employment to a job applicant and before the applicant begins his or her employment duties, and may condition an offer of employment on the results of such examination (and/or inquiry), if all entering employees in the same job category are subjected to such an examination (and/or inquiry) regardless of disability.</a:t>
            </a:r>
          </a:p>
        </p:txBody>
      </p:sp>
      <p:sp>
        <p:nvSpPr>
          <p:cNvPr id="46084" name="Slide Number Placeholder 3"/>
          <p:cNvSpPr>
            <a:spLocks noGrp="1"/>
          </p:cNvSpPr>
          <p:nvPr>
            <p:ph type="sldNum" sz="quarter" idx="5"/>
          </p:nvPr>
        </p:nvSpPr>
        <p:spPr bwMode="auto">
          <a:noFill/>
          <a:ln>
            <a:miter lim="800000"/>
            <a:headEnd/>
            <a:tailEnd/>
          </a:ln>
        </p:spPr>
        <p:txBody>
          <a:bodyPr/>
          <a:lstStyle/>
          <a:p>
            <a:fld id="{99622B6D-EF2F-4CB9-87EE-E14419607DCA}" type="slidenum">
              <a:rPr lang="en-US" altLang="en-US"/>
              <a:pPr/>
              <a:t>16</a:t>
            </a:fld>
            <a:endParaRPr lang="en-US" altLang="en-US"/>
          </a:p>
        </p:txBody>
      </p:sp>
    </p:spTree>
    <p:extLst>
      <p:ext uri="{BB962C8B-B14F-4D97-AF65-F5344CB8AC3E}">
        <p14:creationId xmlns:p14="http://schemas.microsoft.com/office/powerpoint/2010/main" val="212082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extLst/>
        </p:spPr>
        <p:txBody>
          <a:bodyPr wrap="square" numCol="1" anchor="t" anchorCtr="0" compatLnSpc="1">
            <a:prstTxWarp prst="textNoShape">
              <a:avLst/>
            </a:prstTxWarp>
            <a:normAutofit fontScale="92500" lnSpcReduction="20000"/>
          </a:bodyPr>
          <a:lstStyle/>
          <a:p>
            <a:pPr>
              <a:lnSpc>
                <a:spcPct val="80000"/>
              </a:lnSpc>
              <a:defRPr/>
            </a:pPr>
            <a:r>
              <a:rPr lang="en-US" altLang="en-US" sz="1100" dirty="0" smtClean="0"/>
              <a:t>29 CFR 1630.14</a:t>
            </a:r>
          </a:p>
          <a:p>
            <a:pPr>
              <a:lnSpc>
                <a:spcPct val="80000"/>
              </a:lnSpc>
              <a:defRPr/>
            </a:pPr>
            <a:endParaRPr lang="en-US" altLang="en-US" sz="1100" dirty="0" smtClean="0"/>
          </a:p>
          <a:p>
            <a:pPr>
              <a:lnSpc>
                <a:spcPct val="80000"/>
              </a:lnSpc>
              <a:defRPr/>
            </a:pPr>
            <a:r>
              <a:rPr lang="en-US" altLang="en-US" sz="1100" dirty="0" smtClean="0"/>
              <a:t>(b) </a:t>
            </a:r>
            <a:r>
              <a:rPr lang="en-US" altLang="en-US" sz="1100" i="1" dirty="0" smtClean="0"/>
              <a:t>Employment entrance examination.</a:t>
            </a:r>
            <a:r>
              <a:rPr lang="en-US" altLang="en-US" sz="1100" dirty="0" smtClean="0"/>
              <a:t> A covered entity may require a medical examination (and/or inquiry) after making an offer of employment to a job applicant and before the applicant begins his or her employment duties, and may condition an offer of employment on the results of such examination (and/or inquiry), if all entering employees in the same job category are subjected to such an examination (and/or inquiry) regardless of disability.</a:t>
            </a:r>
          </a:p>
          <a:p>
            <a:pPr>
              <a:lnSpc>
                <a:spcPct val="80000"/>
              </a:lnSpc>
              <a:defRPr/>
            </a:pPr>
            <a:r>
              <a:rPr lang="en-US" altLang="en-US" sz="1100" dirty="0" smtClean="0"/>
              <a:t>(1) Information obtained under paragraph (b) of this section regarding the medical condition or history of the applicant shall be collected and maintained on separate forms and in separate medical files and be treated as a confidential medical record, except that:</a:t>
            </a:r>
          </a:p>
          <a:p>
            <a:pPr>
              <a:lnSpc>
                <a:spcPct val="80000"/>
              </a:lnSpc>
              <a:defRPr/>
            </a:pPr>
            <a:r>
              <a:rPr lang="en-US" altLang="en-US" sz="1100" dirty="0" smtClean="0"/>
              <a:t>(</a:t>
            </a:r>
            <a:r>
              <a:rPr lang="en-US" altLang="en-US" sz="1100" dirty="0" err="1" smtClean="0"/>
              <a:t>i</a:t>
            </a:r>
            <a:r>
              <a:rPr lang="en-US" altLang="en-US" sz="1100" dirty="0" smtClean="0"/>
              <a:t>) Supervisors and managers may be informed regarding necessary restrictions on the work or duties of the employee and necessary accommodations;</a:t>
            </a:r>
          </a:p>
          <a:p>
            <a:pPr>
              <a:lnSpc>
                <a:spcPct val="80000"/>
              </a:lnSpc>
              <a:defRPr/>
            </a:pPr>
            <a:r>
              <a:rPr lang="en-US" altLang="en-US" sz="1100" dirty="0" smtClean="0"/>
              <a:t>(ii) First aid and safety personnel may be informed, when appropriate, if the disability might require emergency treatment; and</a:t>
            </a:r>
          </a:p>
          <a:p>
            <a:pPr>
              <a:lnSpc>
                <a:spcPct val="80000"/>
              </a:lnSpc>
              <a:defRPr/>
            </a:pPr>
            <a:r>
              <a:rPr lang="en-US" altLang="en-US" sz="1100" dirty="0" smtClean="0"/>
              <a:t>(iii) Government officials investigating compliance with this part shall be provided relevant information on request.</a:t>
            </a:r>
          </a:p>
          <a:p>
            <a:pPr>
              <a:lnSpc>
                <a:spcPct val="80000"/>
              </a:lnSpc>
              <a:defRPr/>
            </a:pPr>
            <a:r>
              <a:rPr lang="en-US" altLang="en-US" sz="1100" dirty="0" smtClean="0"/>
              <a:t>(2) The results of such examination shall not be used for any purpose inconsistent with this part.</a:t>
            </a:r>
          </a:p>
          <a:p>
            <a:pPr>
              <a:lnSpc>
                <a:spcPct val="80000"/>
              </a:lnSpc>
              <a:defRPr/>
            </a:pPr>
            <a:r>
              <a:rPr lang="en-US" altLang="en-US" sz="1100" dirty="0" smtClean="0"/>
              <a:t>(3) Medical examinations conducted in accordance with this section do not have to be job-related and consistent with business necessity. However, if certain criteria are used to screen out an employee or employees with disabilities as a result of such an examination or inquiry, the exclusionary criteria must be job-related and consistent with business necessity, and performance of the essential job functions cannot be accomplished with reasonable accommodation as required in this part. (See § 1630.15(b) Defenses to charges of discriminatory application of selection criteria.)</a:t>
            </a:r>
          </a:p>
          <a:p>
            <a:pPr>
              <a:lnSpc>
                <a:spcPct val="80000"/>
              </a:lnSpc>
              <a:defRPr/>
            </a:pPr>
            <a:endParaRPr lang="en-US" altLang="en-US" sz="1100" dirty="0" smtClean="0"/>
          </a:p>
          <a:p>
            <a:pPr>
              <a:lnSpc>
                <a:spcPct val="80000"/>
              </a:lnSpc>
              <a:defRPr/>
            </a:pPr>
            <a:endParaRPr lang="en-US" altLang="en-US" sz="1100" dirty="0" smtClean="0"/>
          </a:p>
          <a:p>
            <a:pPr>
              <a:lnSpc>
                <a:spcPct val="80000"/>
              </a:lnSpc>
              <a:defRPr/>
            </a:pPr>
            <a:r>
              <a:rPr lang="en-US" altLang="en-US" sz="1100" dirty="0" smtClean="0"/>
              <a:t>29 CFR Part 1630 Appendix</a:t>
            </a:r>
          </a:p>
          <a:p>
            <a:pPr>
              <a:lnSpc>
                <a:spcPct val="80000"/>
              </a:lnSpc>
              <a:defRPr/>
            </a:pPr>
            <a:endParaRPr lang="en-US" altLang="en-US" sz="1100" dirty="0" smtClean="0"/>
          </a:p>
          <a:p>
            <a:pPr>
              <a:lnSpc>
                <a:spcPct val="80000"/>
              </a:lnSpc>
              <a:defRPr/>
            </a:pPr>
            <a:r>
              <a:rPr lang="en-US" altLang="en-US" sz="1100" dirty="0" smtClean="0"/>
              <a:t>Medical examinations permitted by this section are not required to be job-related and consistent with business necessity. However, if an employer withdraws an offer of employment because the medical examination reveals that the employee does not satisfy certain employment criteria, either the exclusionary criteria must not screen out or tend to screen out an individual with a disability or a class of individuals with disabilities, or they must be job-related and consistent with business necessity. As part of the showing that an exclusionary criteria is job-related and consistent with business necessity, the employer must also demonstrate that there is no reasonable accommodation that will enable the individual with a disability to perform the essential functions of the job. See Conference Report at 59-60; Senate Report at 39; House Labor Report at 73-74; House Judiciary Report at 43.</a:t>
            </a:r>
          </a:p>
          <a:p>
            <a:pPr>
              <a:lnSpc>
                <a:spcPct val="80000"/>
              </a:lnSpc>
              <a:defRPr/>
            </a:pPr>
            <a:r>
              <a:rPr lang="en-US" altLang="en-US" sz="1100" dirty="0" smtClean="0"/>
              <a:t>As an example, suppose an employer makes a conditional offer of employment to an applicant, and it is an essential function of the job that the incumbent be available to work every day for the next three months. An employment entrance examination then reveals that the applicant has a disabling impairment that, according to reasonable medical judgment that relies on the most current medical knowledge, will require treatment that will render the applicant unable to work for a portion of the three month period. Under these circumstances, the employer would be able to withdraw the employment offer without violating this part.</a:t>
            </a:r>
          </a:p>
        </p:txBody>
      </p:sp>
      <p:sp>
        <p:nvSpPr>
          <p:cNvPr id="48132" name="Slide Number Placeholder 3"/>
          <p:cNvSpPr>
            <a:spLocks noGrp="1"/>
          </p:cNvSpPr>
          <p:nvPr>
            <p:ph type="sldNum" sz="quarter" idx="5"/>
          </p:nvPr>
        </p:nvSpPr>
        <p:spPr bwMode="auto">
          <a:noFill/>
          <a:ln>
            <a:miter lim="800000"/>
            <a:headEnd/>
            <a:tailEnd/>
          </a:ln>
        </p:spPr>
        <p:txBody>
          <a:bodyPr/>
          <a:lstStyle/>
          <a:p>
            <a:fld id="{B4E1B95B-FF26-408F-B82D-130807D32FD1}" type="slidenum">
              <a:rPr lang="en-US" altLang="en-US"/>
              <a:pPr/>
              <a:t>17</a:t>
            </a:fld>
            <a:endParaRPr lang="en-US" altLang="en-US"/>
          </a:p>
        </p:txBody>
      </p:sp>
    </p:spTree>
    <p:extLst>
      <p:ext uri="{BB962C8B-B14F-4D97-AF65-F5344CB8AC3E}">
        <p14:creationId xmlns:p14="http://schemas.microsoft.com/office/powerpoint/2010/main" val="141980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lnSpc>
                <a:spcPct val="80000"/>
              </a:lnSpc>
              <a:defRPr/>
            </a:pPr>
            <a:r>
              <a:rPr lang="en-US" altLang="en-US" sz="900" dirty="0" smtClean="0"/>
              <a:t>29 CFR 1630.14</a:t>
            </a:r>
          </a:p>
          <a:p>
            <a:pPr>
              <a:lnSpc>
                <a:spcPct val="80000"/>
              </a:lnSpc>
              <a:defRPr/>
            </a:pPr>
            <a:endParaRPr lang="en-US" altLang="en-US" sz="900" dirty="0" smtClean="0"/>
          </a:p>
          <a:p>
            <a:pPr>
              <a:lnSpc>
                <a:spcPct val="80000"/>
              </a:lnSpc>
              <a:defRPr/>
            </a:pPr>
            <a:r>
              <a:rPr lang="en-US" altLang="en-US" sz="900" dirty="0" smtClean="0"/>
              <a:t>(c) </a:t>
            </a:r>
            <a:r>
              <a:rPr lang="en-US" altLang="en-US" sz="900" i="1" dirty="0" smtClean="0"/>
              <a:t>Examination of employees.</a:t>
            </a:r>
            <a:r>
              <a:rPr lang="en-US" altLang="en-US" sz="900" dirty="0" smtClean="0"/>
              <a:t> A covered entity may require a medical examination (and/or inquiry) of an employee that is job-related and consistent with business necessity. A covered entity may make inquiries into the ability of an employee to perform job-related functions.</a:t>
            </a:r>
          </a:p>
          <a:p>
            <a:pPr>
              <a:lnSpc>
                <a:spcPct val="80000"/>
              </a:lnSpc>
              <a:defRPr/>
            </a:pPr>
            <a:r>
              <a:rPr lang="en-US" altLang="en-US" sz="900" dirty="0" smtClean="0"/>
              <a:t>(1) Information obtained under paragraph (c) of this section regarding the medical condition or history of any employee shall be collected and maintained on separate forms and in separate medical files and be treated as a confidential medical record, except that:</a:t>
            </a:r>
          </a:p>
          <a:p>
            <a:pPr>
              <a:lnSpc>
                <a:spcPct val="80000"/>
              </a:lnSpc>
              <a:defRPr/>
            </a:pPr>
            <a:r>
              <a:rPr lang="en-US" altLang="en-US" sz="900" dirty="0" smtClean="0"/>
              <a:t>(</a:t>
            </a:r>
            <a:r>
              <a:rPr lang="en-US" altLang="en-US" sz="900" dirty="0" err="1" smtClean="0"/>
              <a:t>i</a:t>
            </a:r>
            <a:r>
              <a:rPr lang="en-US" altLang="en-US" sz="900" dirty="0" smtClean="0"/>
              <a:t>) Supervisors and managers may be informed regarding necessary restrictions on the work or duties of the employee and necessary accommodations;</a:t>
            </a:r>
          </a:p>
          <a:p>
            <a:pPr>
              <a:lnSpc>
                <a:spcPct val="80000"/>
              </a:lnSpc>
              <a:defRPr/>
            </a:pPr>
            <a:r>
              <a:rPr lang="en-US" altLang="en-US" sz="900" dirty="0" smtClean="0"/>
              <a:t>(ii) First aid and safety personnel may be informed, when appropriate, if the disability might require emergency treatment; and</a:t>
            </a:r>
          </a:p>
          <a:p>
            <a:pPr>
              <a:lnSpc>
                <a:spcPct val="80000"/>
              </a:lnSpc>
              <a:defRPr/>
            </a:pPr>
            <a:r>
              <a:rPr lang="en-US" altLang="en-US" sz="900" dirty="0" smtClean="0"/>
              <a:t>(iii) Government officials investigating compliance with this part shall be provided relevant information on request.</a:t>
            </a:r>
          </a:p>
          <a:p>
            <a:pPr>
              <a:lnSpc>
                <a:spcPct val="80000"/>
              </a:lnSpc>
              <a:defRPr/>
            </a:pPr>
            <a:r>
              <a:rPr lang="en-US" altLang="en-US" sz="900" dirty="0" smtClean="0"/>
              <a:t>(2) Information obtained under paragraph (c) of this section regarding the medical condition or history of any employee shall not be used for any purpose inconsistent with this part.</a:t>
            </a:r>
          </a:p>
          <a:p>
            <a:pPr>
              <a:lnSpc>
                <a:spcPct val="80000"/>
              </a:lnSpc>
              <a:defRPr/>
            </a:pPr>
            <a:r>
              <a:rPr lang="en-US" altLang="en-US" sz="900" dirty="0" smtClean="0"/>
              <a:t>(d) </a:t>
            </a:r>
            <a:r>
              <a:rPr lang="en-US" altLang="en-US" sz="900" i="1" dirty="0" smtClean="0"/>
              <a:t>Other acceptable examinations and inquiries.</a:t>
            </a:r>
            <a:r>
              <a:rPr lang="en-US" altLang="en-US" sz="900" dirty="0" smtClean="0"/>
              <a:t> A covered entity may conduct voluntary medical examinations and activities, including voluntary medical histories, which are part of an employee health program available to employees at the work site.</a:t>
            </a:r>
          </a:p>
          <a:p>
            <a:pPr>
              <a:lnSpc>
                <a:spcPct val="80000"/>
              </a:lnSpc>
              <a:defRPr/>
            </a:pPr>
            <a:r>
              <a:rPr lang="en-US" altLang="en-US" sz="900" dirty="0" smtClean="0"/>
              <a:t>(1) Information obtained under paragraph (d) of this section regarding the medical condition or history of any employee shall be collected and maintained on separate forms and in separate medical files and be treated as a confidential medical record, except that:</a:t>
            </a:r>
          </a:p>
          <a:p>
            <a:pPr>
              <a:lnSpc>
                <a:spcPct val="80000"/>
              </a:lnSpc>
              <a:defRPr/>
            </a:pPr>
            <a:r>
              <a:rPr lang="en-US" altLang="en-US" sz="900" dirty="0" smtClean="0"/>
              <a:t>(</a:t>
            </a:r>
            <a:r>
              <a:rPr lang="en-US" altLang="en-US" sz="900" dirty="0" err="1" smtClean="0"/>
              <a:t>i</a:t>
            </a:r>
            <a:r>
              <a:rPr lang="en-US" altLang="en-US" sz="900" dirty="0" smtClean="0"/>
              <a:t>) Supervisors and managers may be informed regarding necessary restrictions on the work or duties of the employee and necessary accommodations;</a:t>
            </a:r>
          </a:p>
          <a:p>
            <a:pPr>
              <a:lnSpc>
                <a:spcPct val="80000"/>
              </a:lnSpc>
              <a:defRPr/>
            </a:pPr>
            <a:r>
              <a:rPr lang="en-US" altLang="en-US" sz="900" dirty="0" smtClean="0"/>
              <a:t>(ii) First aid and safety personnel may be informed, when appropriate, if the disability might require emergency treatment; and</a:t>
            </a:r>
          </a:p>
          <a:p>
            <a:pPr>
              <a:lnSpc>
                <a:spcPct val="80000"/>
              </a:lnSpc>
              <a:defRPr/>
            </a:pPr>
            <a:r>
              <a:rPr lang="en-US" altLang="en-US" sz="900" dirty="0" smtClean="0"/>
              <a:t>(iii) Government officials investigating compliance with this part shall be provided relevant information on request.</a:t>
            </a:r>
          </a:p>
          <a:p>
            <a:pPr>
              <a:lnSpc>
                <a:spcPct val="80000"/>
              </a:lnSpc>
              <a:defRPr/>
            </a:pPr>
            <a:r>
              <a:rPr lang="en-US" altLang="en-US" sz="900" dirty="0" smtClean="0"/>
              <a:t>(2) Information obtained under paragraph (d) of this section regarding the medical condition or history of any employee shall not be used for any purpose inconsistent with this part.</a:t>
            </a:r>
          </a:p>
          <a:p>
            <a:pPr>
              <a:lnSpc>
                <a:spcPct val="80000"/>
              </a:lnSpc>
              <a:defRPr/>
            </a:pPr>
            <a:endParaRPr lang="en-US" altLang="en-US" sz="900" dirty="0" smtClean="0"/>
          </a:p>
          <a:p>
            <a:pPr>
              <a:defRPr/>
            </a:pPr>
            <a:r>
              <a:rPr lang="en-US" altLang="en-US" sz="900" dirty="0" smtClean="0"/>
              <a:t>EEOC Guidance on Disability-Related Inquiries and Medical Examinations:</a:t>
            </a:r>
          </a:p>
          <a:p>
            <a:pPr>
              <a:defRPr/>
            </a:pPr>
            <a:endParaRPr lang="en-US" altLang="en-US" sz="900" dirty="0" smtClean="0"/>
          </a:p>
          <a:p>
            <a:pPr>
              <a:defRPr/>
            </a:pPr>
            <a:r>
              <a:rPr lang="en-US" altLang="en-US" sz="900" dirty="0" smtClean="0"/>
              <a:t>The ADA states, in relevant part:</a:t>
            </a:r>
          </a:p>
          <a:p>
            <a:pPr>
              <a:defRPr/>
            </a:pPr>
            <a:r>
              <a:rPr lang="en-US" altLang="en-US" sz="900" dirty="0" smtClean="0"/>
              <a:t>A covered entity</a:t>
            </a:r>
            <a:r>
              <a:rPr lang="en-US" altLang="en-US" sz="900" baseline="30000" dirty="0" smtClean="0"/>
              <a:t>(11)</a:t>
            </a:r>
            <a:r>
              <a:rPr lang="en-US" altLang="en-US" sz="900" dirty="0" smtClean="0"/>
              <a:t> shall not require a medical examination and shall not make inquiries of an employee as to whether such employee is an individual with a disability or as to the nature and severity of the disability, unless such examination or inquiry is shown to be job-related and consistent with business necessity.</a:t>
            </a:r>
            <a:r>
              <a:rPr lang="en-US" altLang="en-US" sz="900" baseline="30000" dirty="0" smtClean="0"/>
              <a:t>(12)</a:t>
            </a:r>
            <a:endParaRPr lang="en-US" altLang="en-US" sz="900" dirty="0" smtClean="0"/>
          </a:p>
          <a:p>
            <a:pPr>
              <a:defRPr/>
            </a:pPr>
            <a:r>
              <a:rPr lang="en-US" altLang="en-US" sz="900" dirty="0" smtClean="0"/>
              <a:t>This statutory language makes clear that the ADA's restrictions on inquiries and examinations apply to all employees, not just those with disabilities. Unlike other provisions of the ADA which are limited to qualified individuals with disabilities,</a:t>
            </a:r>
            <a:r>
              <a:rPr lang="en-US" altLang="en-US" sz="900" baseline="30000" dirty="0" smtClean="0"/>
              <a:t>(13)</a:t>
            </a:r>
            <a:r>
              <a:rPr lang="en-US" altLang="en-US" sz="900" dirty="0" smtClean="0"/>
              <a:t> the use of the term "employee" in this provision reflects Congress's intent to cover a broader class of individuals and to prevent employers from asking questions and conducting medical examinations that serve no legitimate purpose.</a:t>
            </a:r>
            <a:r>
              <a:rPr lang="en-US" altLang="en-US" sz="900" baseline="30000" dirty="0" smtClean="0"/>
              <a:t>(14)</a:t>
            </a:r>
            <a:r>
              <a:rPr lang="en-US" altLang="en-US" sz="900" dirty="0" smtClean="0"/>
              <a:t> Requiring an individual to show that s/he is a person with a disability in order to challenge a disability-related inquiry or medical examination would defeat this purpose.</a:t>
            </a:r>
            <a:r>
              <a:rPr lang="en-US" altLang="en-US" sz="900" baseline="30000" dirty="0" smtClean="0"/>
              <a:t>(15)</a:t>
            </a:r>
            <a:r>
              <a:rPr lang="en-US" altLang="en-US" sz="900" dirty="0" smtClean="0"/>
              <a:t> </a:t>
            </a:r>
            <a:r>
              <a:rPr lang="en-US" altLang="en-US" sz="900" i="1" dirty="0" smtClean="0"/>
              <a:t>Any</a:t>
            </a:r>
            <a:r>
              <a:rPr lang="en-US" altLang="en-US" sz="900" dirty="0" smtClean="0"/>
              <a:t> employee, therefore, has a right to challenge a disability-related inquiry or medical examination that is not job-related and consistent with business necessity.</a:t>
            </a:r>
          </a:p>
          <a:p>
            <a:pPr>
              <a:lnSpc>
                <a:spcPct val="80000"/>
              </a:lnSpc>
              <a:defRPr/>
            </a:pPr>
            <a:endParaRPr lang="en-US" altLang="en-US" sz="900" dirty="0" smtClean="0"/>
          </a:p>
        </p:txBody>
      </p:sp>
      <p:sp>
        <p:nvSpPr>
          <p:cNvPr id="50180" name="Slide Number Placeholder 3"/>
          <p:cNvSpPr>
            <a:spLocks noGrp="1"/>
          </p:cNvSpPr>
          <p:nvPr>
            <p:ph type="sldNum" sz="quarter" idx="5"/>
          </p:nvPr>
        </p:nvSpPr>
        <p:spPr bwMode="auto">
          <a:noFill/>
          <a:ln>
            <a:miter lim="800000"/>
            <a:headEnd/>
            <a:tailEnd/>
          </a:ln>
        </p:spPr>
        <p:txBody>
          <a:bodyPr/>
          <a:lstStyle/>
          <a:p>
            <a:fld id="{C3FAD6B3-35A1-4369-A9C9-8C7002C6CB05}" type="slidenum">
              <a:rPr lang="en-US" altLang="en-US"/>
              <a:pPr/>
              <a:t>18</a:t>
            </a:fld>
            <a:endParaRPr lang="en-US" altLang="en-US"/>
          </a:p>
        </p:txBody>
      </p:sp>
    </p:spTree>
    <p:extLst>
      <p:ext uri="{BB962C8B-B14F-4D97-AF65-F5344CB8AC3E}">
        <p14:creationId xmlns:p14="http://schemas.microsoft.com/office/powerpoint/2010/main" val="304036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EEOC Guidance on Disability-Related Inquiries and Medical Examinations.</a:t>
            </a:r>
          </a:p>
          <a:p>
            <a:endParaRPr lang="en-US" alt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199878E3-7663-4F4D-8C45-5700336CA105}" type="slidenum">
              <a:rPr lang="en-US" altLang="en-US"/>
              <a:pPr/>
              <a:t>19</a:t>
            </a:fld>
            <a:endParaRPr lang="en-US" altLang="en-US"/>
          </a:p>
        </p:txBody>
      </p:sp>
    </p:spTree>
    <p:extLst>
      <p:ext uri="{BB962C8B-B14F-4D97-AF65-F5344CB8AC3E}">
        <p14:creationId xmlns:p14="http://schemas.microsoft.com/office/powerpoint/2010/main" val="210581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EEOC Enforcement Guidance on Medical Examinations.</a:t>
            </a:r>
          </a:p>
          <a:p>
            <a:endParaRPr lang="en-US" altLang="en-US" dirty="0" smtClean="0"/>
          </a:p>
          <a:p>
            <a:r>
              <a:rPr lang="en-US" altLang="en-US" dirty="0" smtClean="0"/>
              <a:t>8. May an employer ask</a:t>
            </a:r>
            <a:r>
              <a:rPr lang="en-US" altLang="en-US" b="1" dirty="0" smtClean="0"/>
              <a:t> all employees what prescription medications</a:t>
            </a:r>
            <a:r>
              <a:rPr lang="en-US" altLang="en-US" dirty="0" smtClean="0"/>
              <a:t> they are taking?</a:t>
            </a:r>
          </a:p>
          <a:p>
            <a:r>
              <a:rPr lang="en-US" altLang="en-US" dirty="0" smtClean="0"/>
              <a:t>Generally, no. Asking all employees about their use of prescription medications is not job-related and consistent with business necessity.</a:t>
            </a:r>
            <a:r>
              <a:rPr lang="en-US" altLang="en-US" baseline="30000" dirty="0" smtClean="0"/>
              <a:t>(51)</a:t>
            </a:r>
            <a:r>
              <a:rPr lang="en-US" altLang="en-US" dirty="0" smtClean="0"/>
              <a:t> In limited circumstances, however, certain employers may be able to demonstrate that it</a:t>
            </a:r>
            <a:r>
              <a:rPr lang="en-US" altLang="en-US" i="1" dirty="0" smtClean="0"/>
              <a:t> is</a:t>
            </a:r>
            <a:r>
              <a:rPr lang="en-US" altLang="en-US" dirty="0" smtClean="0"/>
              <a:t> job-related and consistent with business necessity to require employees in positions affecting public safety to report when they are taking medication that may affect their ability to perform essential functions.</a:t>
            </a:r>
            <a:r>
              <a:rPr lang="en-US" altLang="en-US" b="1" dirty="0" smtClean="0"/>
              <a:t> Under these limited circumstances, an employer must be able to demonstrate that an employee's inability or impaired ability to perform essential functions will result in a direct threat.</a:t>
            </a:r>
            <a:r>
              <a:rPr lang="en-US" altLang="en-US" dirty="0" smtClean="0"/>
              <a:t> For example, a police department could require armed officers to report when they are taking medications that may affect their ability to use a firearm or to perform other essential functions of their job. Similarly, an airline could require its pilots to report when they are taking any medications that may impair their ability to fly. A fire department, however, could not require fire department employees who perform only administrative duties to report their use of medications because it is unlikely that it could show that these employees would pose a direct threat as a result of their inability or impaired ability to perform their essential job functions.</a:t>
            </a:r>
          </a:p>
        </p:txBody>
      </p:sp>
      <p:sp>
        <p:nvSpPr>
          <p:cNvPr id="54276" name="Slide Number Placeholder 3"/>
          <p:cNvSpPr>
            <a:spLocks noGrp="1"/>
          </p:cNvSpPr>
          <p:nvPr>
            <p:ph type="sldNum" sz="quarter" idx="5"/>
          </p:nvPr>
        </p:nvSpPr>
        <p:spPr bwMode="auto">
          <a:noFill/>
          <a:ln>
            <a:miter lim="800000"/>
            <a:headEnd/>
            <a:tailEnd/>
          </a:ln>
        </p:spPr>
        <p:txBody>
          <a:bodyPr/>
          <a:lstStyle/>
          <a:p>
            <a:fld id="{F3F200AA-4B1E-4C76-A78F-FA77FBB47915}" type="slidenum">
              <a:rPr lang="en-US" altLang="en-US"/>
              <a:pPr/>
              <a:t>20</a:t>
            </a:fld>
            <a:endParaRPr lang="en-US" altLang="en-US"/>
          </a:p>
        </p:txBody>
      </p:sp>
    </p:spTree>
    <p:extLst>
      <p:ext uri="{BB962C8B-B14F-4D97-AF65-F5344CB8AC3E}">
        <p14:creationId xmlns:p14="http://schemas.microsoft.com/office/powerpoint/2010/main" val="3793124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dirty="0" smtClean="0"/>
              <a:t>EEOC v. Dura Auto Systems, M.D. Tenn. 1:09-cv-00059.</a:t>
            </a:r>
          </a:p>
          <a:p>
            <a:pPr lvl="1">
              <a:defRPr/>
            </a:pPr>
            <a:r>
              <a:rPr lang="en-US" dirty="0" smtClean="0"/>
              <a:t>2012 Settlement $750k</a:t>
            </a:r>
          </a:p>
          <a:p>
            <a:pPr lvl="1">
              <a:defRPr/>
            </a:pPr>
            <a:r>
              <a:rPr lang="en-US" dirty="0" smtClean="0"/>
              <a:t>Required to stop taking medication, w/o evidence of effect on job performance.</a:t>
            </a:r>
          </a:p>
          <a:p>
            <a:pPr lvl="1">
              <a:defRPr/>
            </a:pPr>
            <a:r>
              <a:rPr lang="en-US" dirty="0" smtClean="0"/>
              <a:t>Disclosed to workforce identities of positive tests.</a:t>
            </a:r>
          </a:p>
          <a:p>
            <a:pPr>
              <a:defRPr/>
            </a:pPr>
            <a:endParaRPr lang="en-US" dirty="0" smtClean="0"/>
          </a:p>
          <a:p>
            <a:pPr>
              <a:defRPr/>
            </a:pPr>
            <a:r>
              <a:rPr lang="en-US" dirty="0" smtClean="0"/>
              <a:t>Bates v. Dura Auto Systems, 767 F.3d 566 (6</a:t>
            </a:r>
            <a:r>
              <a:rPr lang="en-US" baseline="30000" dirty="0" smtClean="0"/>
              <a:t>th</a:t>
            </a:r>
            <a:r>
              <a:rPr lang="en-US" dirty="0" smtClean="0"/>
              <a:t> Cir. 2014</a:t>
            </a:r>
          </a:p>
          <a:p>
            <a:pPr>
              <a:defRPr/>
            </a:pPr>
            <a:endParaRPr lang="en-US" dirty="0" smtClean="0"/>
          </a:p>
          <a:p>
            <a:pPr>
              <a:defRPr/>
            </a:pPr>
            <a:r>
              <a:rPr lang="en-US" dirty="0" smtClean="0"/>
              <a:t>This case implicates two ADA provisions: (1) § 12112(d)(4)(A), which prohibits employers from requiring medical examinations or making disability inquiries of employees unless such examinations or inquiries are job-related and consistent with business necessity; and (2) § 12112(b)(6), which prohibits employers from using qualification standards, employment tests, and other selection criteria that screen out individuals with a disability or a class of individuals with disabilities unless the standard, test, or criterion is job-related and consistent with business necessity. </a:t>
            </a:r>
            <a:br>
              <a:rPr lang="en-US" dirty="0" smtClean="0"/>
            </a:br>
            <a:r>
              <a:rPr lang="en-US" dirty="0" smtClean="0"/>
              <a:t/>
            </a:r>
            <a:br>
              <a:rPr lang="en-US" dirty="0" smtClean="0"/>
            </a:br>
            <a:r>
              <a:rPr lang="en-US" u="sng" dirty="0" smtClean="0"/>
              <a:t>Bates v. Dura Auto. Sys., Inc.</a:t>
            </a:r>
            <a:r>
              <a:rPr lang="en-US" dirty="0" smtClean="0"/>
              <a:t>, 767 F.3d 566, 571-72 (6th Cir. 2014)</a:t>
            </a:r>
          </a:p>
          <a:p>
            <a:pPr>
              <a:defRPr/>
            </a:pPr>
            <a:endParaRPr lang="en-US" dirty="0" smtClean="0"/>
          </a:p>
          <a:p>
            <a:pPr>
              <a:defRPr/>
            </a:pPr>
            <a:endParaRPr lang="en-US" dirty="0" smtClean="0"/>
          </a:p>
          <a:p>
            <a:pPr>
              <a:defRPr/>
            </a:pPr>
            <a:r>
              <a:rPr lang="en-US" dirty="0" smtClean="0"/>
              <a:t>Only individuals with qualifying disabilities under the ADA could pursue a(b)(6) claim. </a:t>
            </a:r>
            <a:r>
              <a:rPr lang="en-US" i="1" dirty="0" smtClean="0">
                <a:hlinkClick r:id="rId3"/>
              </a:rPr>
              <a:t>Bates v. Dura Auto. Sys., Inc.</a:t>
            </a:r>
            <a:r>
              <a:rPr lang="en-US" dirty="0" smtClean="0">
                <a:hlinkClick r:id="rId3"/>
              </a:rPr>
              <a:t> (“</a:t>
            </a:r>
            <a:r>
              <a:rPr lang="en-US" i="1" dirty="0" smtClean="0">
                <a:hlinkClick r:id="rId3"/>
              </a:rPr>
              <a:t>Bates I</a:t>
            </a:r>
            <a:r>
              <a:rPr lang="en-US" dirty="0" smtClean="0">
                <a:hlinkClick r:id="rId3"/>
              </a:rPr>
              <a:t> ”), 625 F.3d 283, 285–86 (6th Cir.2010)</a:t>
            </a:r>
            <a:r>
              <a:rPr lang="en-US" dirty="0" smtClean="0"/>
              <a:t>.</a:t>
            </a:r>
          </a:p>
          <a:p>
            <a:pPr>
              <a:defRPr/>
            </a:pPr>
            <a:endParaRPr lang="en-US" dirty="0" smtClean="0"/>
          </a:p>
          <a:p>
            <a:pPr>
              <a:defRPr/>
            </a:pPr>
            <a:r>
              <a:rPr lang="en-US" dirty="0" smtClean="0"/>
              <a:t>Whether Dura's drug-testing constituted a “medical examination” or “disability inquiry” under (d)(4) presents a close question because the ADA leaves these terms undefined</a:t>
            </a:r>
            <a:endParaRPr lang="en-US" dirty="0"/>
          </a:p>
        </p:txBody>
      </p:sp>
      <p:sp>
        <p:nvSpPr>
          <p:cNvPr id="56324" name="Slide Number Placeholder 3"/>
          <p:cNvSpPr>
            <a:spLocks noGrp="1"/>
          </p:cNvSpPr>
          <p:nvPr>
            <p:ph type="sldNum" sz="quarter" idx="5"/>
          </p:nvPr>
        </p:nvSpPr>
        <p:spPr bwMode="auto">
          <a:noFill/>
          <a:ln>
            <a:miter lim="800000"/>
            <a:headEnd/>
            <a:tailEnd/>
          </a:ln>
        </p:spPr>
        <p:txBody>
          <a:bodyPr/>
          <a:lstStyle/>
          <a:p>
            <a:fld id="{1A0F5B2A-5405-46D5-93DC-E463C2C3B81F}" type="slidenum">
              <a:rPr lang="en-US" altLang="en-US"/>
              <a:pPr/>
              <a:t>21</a:t>
            </a:fld>
            <a:endParaRPr lang="en-US" altLang="en-US"/>
          </a:p>
        </p:txBody>
      </p:sp>
    </p:spTree>
    <p:extLst>
      <p:ext uri="{BB962C8B-B14F-4D97-AF65-F5344CB8AC3E}">
        <p14:creationId xmlns:p14="http://schemas.microsoft.com/office/powerpoint/2010/main" val="132757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i="1" smtClean="0"/>
              <a:t>Wells v. Cincinnati Children</a:t>
            </a:r>
            <a:r>
              <a:rPr lang="ja-JP" altLang="en-US" i="1" smtClean="0"/>
              <a:t>’</a:t>
            </a:r>
            <a:r>
              <a:rPr lang="en-US" altLang="ja-JP" i="1" smtClean="0"/>
              <a:t>s Hospital Medical Center</a:t>
            </a:r>
            <a:r>
              <a:rPr lang="en-US" altLang="ja-JP" smtClean="0"/>
              <a:t>,  S.D. Ohio No. 1:10Cv 69.</a:t>
            </a:r>
          </a:p>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C53DE0CF-9FAB-47C0-A437-87D96E73C6A5}" type="slidenum">
              <a:rPr lang="en-US" altLang="en-US"/>
              <a:pPr/>
              <a:t>22</a:t>
            </a:fld>
            <a:endParaRPr lang="en-US" altLang="en-US"/>
          </a:p>
        </p:txBody>
      </p:sp>
    </p:spTree>
    <p:extLst>
      <p:ext uri="{BB962C8B-B14F-4D97-AF65-F5344CB8AC3E}">
        <p14:creationId xmlns:p14="http://schemas.microsoft.com/office/powerpoint/2010/main" val="82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OSHA's regulation at 29 CFR part 1904 requires employers with more than 10 employees in most industries to keep records of occupational injuries and illnesses at their establishments. </a:t>
            </a:r>
          </a:p>
          <a:p>
            <a:endParaRPr lang="en-US" dirty="0" smtClean="0"/>
          </a:p>
          <a:p>
            <a:r>
              <a:rPr lang="en-US" dirty="0" smtClean="0"/>
              <a:t>The final rule requires employers to inform employees of their right to report work- related injuries and illnesses free from retaliation; clarifies the existing implicit requirement that an employer's procedure for reporting work-related injuries and illnesses must be reasonable and not deter or discourage employees from reporting; and incorporates the existing statutory prohibition on retaliating against employees for reporting work-related injuries or illnesses. The final rule also amends OSHA's existing recordkeeping regulation to clarify the rights of employees and their representatives to access the injury and illness records. </a:t>
            </a:r>
            <a:br>
              <a:rPr lang="en-US" dirty="0" smtClean="0"/>
            </a:br>
            <a:endParaRPr lang="en-US" dirty="0" smtClean="0"/>
          </a:p>
          <a:p>
            <a:r>
              <a:rPr lang="en-US" dirty="0" smtClean="0"/>
              <a:t>OSHA’s explanation of the Final Rule:  https://www.osha.gov/pls/oshaweb/owadisp.show_document?p_table=FEDERAL_REGISTER&amp;p_id=26789.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99F3C3-985F-4DE6-AC7E-D6A496DEBE39}" type="slidenum">
              <a:rPr lang="en-US" smtClean="0"/>
              <a:pPr/>
              <a:t>23</a:t>
            </a:fld>
            <a:endParaRPr lang="en-US" dirty="0"/>
          </a:p>
        </p:txBody>
      </p:sp>
    </p:spTree>
    <p:extLst>
      <p:ext uri="{BB962C8B-B14F-4D97-AF65-F5344CB8AC3E}">
        <p14:creationId xmlns:p14="http://schemas.microsoft.com/office/powerpoint/2010/main" val="641089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Standard Language:  “It is a violation of our drug-free workplace policy to use, possess, sell, trade, and/or offer for sale alcohol, illegal drugs or intoxicants.”</a:t>
            </a:r>
          </a:p>
          <a:p>
            <a:pPr>
              <a:defRPr/>
            </a:pPr>
            <a:endParaRPr lang="en-US" dirty="0" smtClean="0"/>
          </a:p>
          <a:p>
            <a:pPr>
              <a:defRPr/>
            </a:pPr>
            <a:endParaRPr lang="en-US" dirty="0" smtClean="0"/>
          </a:p>
          <a:p>
            <a:pPr>
              <a:defRPr/>
            </a:pPr>
            <a:r>
              <a:rPr lang="en-US" dirty="0" smtClean="0"/>
              <a:t>Prescription Drug Specific Language: “The illegal or unauthorized use of prescription drugs is prohibited. It is a violation of our drug-free workplace policy to intentionally misuse and/or abuse prescription medications. Appropriate disciplinary action will be taken if job performance deterioration and/or other accidents occur.”</a:t>
            </a:r>
          </a:p>
          <a:p>
            <a:pPr>
              <a:defRPr/>
            </a:pPr>
            <a:endParaRPr lang="en-US" dirty="0" smtClean="0"/>
          </a:p>
          <a:p>
            <a:pPr>
              <a:defRPr/>
            </a:pPr>
            <a:endParaRPr lang="en-US" dirty="0" smtClean="0"/>
          </a:p>
          <a:p>
            <a:pPr>
              <a:defRPr/>
            </a:pPr>
            <a:r>
              <a:rPr lang="en-US" dirty="0" smtClean="0"/>
              <a:t>Walmart 2011 Policy:  Advised employees would be subject to a drug test when involved in an accident injury at work.  Stated that no prescription drug should be used by anyone other than the individual to whom it is prescribed and used only as prescribed, and warned that the use of prescription drug in violation of the policy could result in disciplinary action up to and including termination.  Contained a disclaimer in BOLD type stating Walmart may modify the terms of the policy as its discretion without notice and at any time.  Keller v. Walmart Stores, Inc., D. Oregon 1:12-cv-01231-CL (Oct. 21, 2013) (terminating an employee for failing to produce a prescription from a doctor after a drug test revealed a prohibited substance was a legitimate business reason).</a:t>
            </a:r>
          </a:p>
          <a:p>
            <a:pPr>
              <a:defRPr/>
            </a:pPr>
            <a:endParaRPr lang="en-US" dirty="0" smtClean="0"/>
          </a:p>
          <a:p>
            <a:pPr marL="168861" indent="-168861">
              <a:buFont typeface="Arial" panose="020B0604020202020204" pitchFamily="34" charset="0"/>
              <a:buChar char="•"/>
              <a:defRPr/>
            </a:pPr>
            <a:r>
              <a:rPr lang="en-US" dirty="0" smtClean="0"/>
              <a:t>Keller informed her manager she had taken pain medication. </a:t>
            </a:r>
          </a:p>
          <a:p>
            <a:pPr marL="168861" indent="-168861">
              <a:buFont typeface="Arial" panose="020B0604020202020204" pitchFamily="34" charset="0"/>
              <a:buChar char="•"/>
              <a:defRPr/>
            </a:pPr>
            <a:r>
              <a:rPr lang="en-US" dirty="0" smtClean="0"/>
              <a:t>She submitted to test</a:t>
            </a:r>
          </a:p>
          <a:p>
            <a:pPr marL="168861" indent="-168861">
              <a:buFont typeface="Arial" panose="020B0604020202020204" pitchFamily="34" charset="0"/>
              <a:buChar char="•"/>
              <a:defRPr/>
            </a:pPr>
            <a:r>
              <a:rPr lang="en-US" dirty="0" smtClean="0"/>
              <a:t>Tested positive for </a:t>
            </a:r>
            <a:r>
              <a:rPr lang="en-US" dirty="0" err="1" smtClean="0"/>
              <a:t>oxycondone</a:t>
            </a:r>
            <a:r>
              <a:rPr lang="en-US" dirty="0" smtClean="0"/>
              <a:t> and </a:t>
            </a:r>
            <a:r>
              <a:rPr lang="en-US" dirty="0" err="1" smtClean="0"/>
              <a:t>oxymorphone</a:t>
            </a:r>
            <a:r>
              <a:rPr lang="en-US" dirty="0" smtClean="0"/>
              <a:t> (Schedule II)</a:t>
            </a:r>
          </a:p>
          <a:p>
            <a:pPr marL="168861" indent="-168861">
              <a:buFont typeface="Arial" panose="020B0604020202020204" pitchFamily="34" charset="0"/>
              <a:buChar char="•"/>
              <a:defRPr/>
            </a:pPr>
            <a:r>
              <a:rPr lang="en-US" dirty="0" smtClean="0"/>
              <a:t>Walmart requested a valid prescription for either substance.</a:t>
            </a:r>
          </a:p>
          <a:p>
            <a:pPr marL="168861" indent="-168861">
              <a:buFont typeface="Arial" panose="020B0604020202020204" pitchFamily="34" charset="0"/>
              <a:buChar char="•"/>
              <a:defRPr/>
            </a:pPr>
            <a:r>
              <a:rPr lang="en-US" dirty="0" smtClean="0"/>
              <a:t>Plaintiff failed to produce a valid prescription.</a:t>
            </a:r>
          </a:p>
          <a:p>
            <a:pPr marL="168861" indent="-168861">
              <a:buFont typeface="Arial" panose="020B0604020202020204" pitchFamily="34" charset="0"/>
              <a:buChar char="•"/>
              <a:defRPr/>
            </a:pPr>
            <a:r>
              <a:rPr lang="en-US" dirty="0" smtClean="0"/>
              <a:t>Walmart terminated her employment.</a:t>
            </a:r>
          </a:p>
          <a:p>
            <a:pPr marL="168861" indent="-168861">
              <a:buFont typeface="Arial" panose="020B0604020202020204" pitchFamily="34" charset="0"/>
              <a:buChar char="•"/>
              <a:defRPr/>
            </a:pPr>
            <a:r>
              <a:rPr lang="en-US" dirty="0" smtClean="0"/>
              <a:t>Walmart had a legitimate reason to terminate her employment.</a:t>
            </a:r>
            <a:endParaRPr lang="en-US" dirty="0"/>
          </a:p>
        </p:txBody>
      </p:sp>
      <p:sp>
        <p:nvSpPr>
          <p:cNvPr id="80900" name="Slide Number Placeholder 3"/>
          <p:cNvSpPr>
            <a:spLocks noGrp="1"/>
          </p:cNvSpPr>
          <p:nvPr>
            <p:ph type="sldNum" sz="quarter" idx="5"/>
          </p:nvPr>
        </p:nvSpPr>
        <p:spPr bwMode="auto">
          <a:noFill/>
          <a:ln>
            <a:miter lim="800000"/>
            <a:headEnd/>
            <a:tailEnd/>
          </a:ln>
        </p:spPr>
        <p:txBody>
          <a:bodyPr/>
          <a:lstStyle/>
          <a:p>
            <a:fld id="{1A2A5590-CFA8-4199-BAAE-B5E2212CA0CA}" type="slidenum">
              <a:rPr lang="en-US" altLang="en-US"/>
              <a:pPr/>
              <a:t>24</a:t>
            </a:fld>
            <a:endParaRPr lang="en-US" altLang="en-US"/>
          </a:p>
        </p:txBody>
      </p:sp>
    </p:spTree>
    <p:extLst>
      <p:ext uri="{BB962C8B-B14F-4D97-AF65-F5344CB8AC3E}">
        <p14:creationId xmlns:p14="http://schemas.microsoft.com/office/powerpoint/2010/main" val="326544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ea typeface="MS PGothic" panose="020B0600070205080204" pitchFamily="34" charset="-128"/>
              </a:rPr>
              <a:t>Drug-Free Workplace Policy – Williams v. United Steel Workers of America, 487 Fed. </a:t>
            </a:r>
            <a:r>
              <a:rPr lang="en-US" dirty="0" err="1">
                <a:ea typeface="MS PGothic" panose="020B0600070205080204" pitchFamily="34" charset="-128"/>
              </a:rPr>
              <a:t>Appx</a:t>
            </a:r>
            <a:r>
              <a:rPr lang="en-US" dirty="0">
                <a:ea typeface="MS PGothic" panose="020B0600070205080204" pitchFamily="34" charset="-128"/>
              </a:rPr>
              <a:t>. 272 (2012). An employee who was terminated for failing a post-accident drug test sued the employer for violating the terms of the collective bargaining agreement. The CBA allowed the employer to establish reasonable rules and regulations governing employee conduct. One of the employer’s rules stated that “being under the influence of… alcoholic beverages, drugs, or any other body altering substance during schedule work time will ordinarily justify discharge for the first offense.” The employee failed the drug test and was subsequently terminated. The employee argued that the language under the CBA did not make the rule a “zero-tolerance policy.” The Sixth Circuit acknowledged that “under the influence” could mean that any influence is impermissible or that a certain level of influence must be demonstrated.  The Court resolved the issue by looking at “the practices of the shop that have developed in the day-to-day administration of the CBA.” Because the employer had always treated the rule as a zero-tolerance policy, the court found that under the influence meant any influence violated the </a:t>
            </a:r>
            <a:r>
              <a:rPr lang="en-US" dirty="0" smtClean="0">
                <a:ea typeface="MS PGothic" panose="020B0600070205080204" pitchFamily="34" charset="-128"/>
              </a:rPr>
              <a:t>policy.</a:t>
            </a:r>
            <a:endParaRPr lang="en-US" dirty="0">
              <a:ea typeface="MS PGothic" panose="020B0600070205080204" pitchFamily="34" charset="-128"/>
            </a:endParaRPr>
          </a:p>
          <a:p>
            <a:pPr lvl="0"/>
            <a:r>
              <a:rPr lang="en-US" dirty="0">
                <a:ea typeface="MS PGothic" panose="020B0600070205080204" pitchFamily="34" charset="-128"/>
              </a:rPr>
              <a:t>. </a:t>
            </a:r>
            <a:endParaRPr lang="en-US" dirty="0"/>
          </a:p>
        </p:txBody>
      </p:sp>
      <p:sp>
        <p:nvSpPr>
          <p:cNvPr id="4" name="Slide Number Placeholder 3"/>
          <p:cNvSpPr>
            <a:spLocks noGrp="1"/>
          </p:cNvSpPr>
          <p:nvPr>
            <p:ph type="sldNum" sz="quarter" idx="10"/>
          </p:nvPr>
        </p:nvSpPr>
        <p:spPr/>
        <p:txBody>
          <a:bodyPr/>
          <a:lstStyle/>
          <a:p>
            <a:fld id="{B1CA01CF-B4BB-41E3-9D57-513AA29E0FB1}" type="slidenum">
              <a:rPr lang="en-US" altLang="en-US" smtClean="0"/>
              <a:pPr/>
              <a:t>25</a:t>
            </a:fld>
            <a:endParaRPr lang="en-US" altLang="en-US"/>
          </a:p>
        </p:txBody>
      </p:sp>
    </p:spTree>
    <p:extLst>
      <p:ext uri="{BB962C8B-B14F-4D97-AF65-F5344CB8AC3E}">
        <p14:creationId xmlns:p14="http://schemas.microsoft.com/office/powerpoint/2010/main" val="319417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9F3C3-985F-4DE6-AC7E-D6A496DEBE39}" type="slidenum">
              <a:rPr lang="en-US" smtClean="0"/>
              <a:pPr/>
              <a:t>7</a:t>
            </a:fld>
            <a:endParaRPr lang="en-US" dirty="0"/>
          </a:p>
        </p:txBody>
      </p:sp>
    </p:spTree>
    <p:extLst>
      <p:ext uri="{BB962C8B-B14F-4D97-AF65-F5344CB8AC3E}">
        <p14:creationId xmlns:p14="http://schemas.microsoft.com/office/powerpoint/2010/main" val="663602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0593" eaLnBrk="0" fontAlgn="base" hangingPunct="0">
              <a:spcBef>
                <a:spcPct val="30000"/>
              </a:spcBef>
              <a:spcAft>
                <a:spcPct val="0"/>
              </a:spcAft>
              <a:defRPr/>
            </a:pPr>
            <a:r>
              <a:rPr lang="en-US" dirty="0">
                <a:ea typeface="MS PGothic" panose="020B0600070205080204" pitchFamily="34" charset="-128"/>
              </a:rPr>
              <a:t>The decision to reinstate was based on </a:t>
            </a:r>
            <a:r>
              <a:rPr lang="en-US" dirty="0" smtClean="0"/>
              <a:t>the language of the employer’s policy, the history of negotiations between the employer and the union, and the employer’s failure to distribute the policy</a:t>
            </a:r>
            <a:endParaRPr lang="en-US" dirty="0">
              <a:ea typeface="MS PGothic" panose="020B0600070205080204" pitchFamily="34" charset="-128"/>
            </a:endParaRPr>
          </a:p>
          <a:p>
            <a:pPr defTabSz="900593" eaLnBrk="0" fontAlgn="base" hangingPunct="0">
              <a:spcBef>
                <a:spcPct val="30000"/>
              </a:spcBef>
              <a:spcAft>
                <a:spcPct val="0"/>
              </a:spcAft>
              <a:defRPr/>
            </a:pPr>
            <a:endParaRPr lang="en-US" dirty="0">
              <a:ea typeface="MS PGothic" panose="020B0600070205080204" pitchFamily="34" charset="-128"/>
            </a:endParaRPr>
          </a:p>
          <a:p>
            <a:pPr defTabSz="900593" eaLnBrk="0" fontAlgn="base" hangingPunct="0">
              <a:spcBef>
                <a:spcPct val="30000"/>
              </a:spcBef>
              <a:spcAft>
                <a:spcPct val="0"/>
              </a:spcAft>
              <a:defRPr/>
            </a:pPr>
            <a:r>
              <a:rPr lang="en-US" dirty="0">
                <a:ea typeface="MS PGothic" panose="020B0600070205080204" pitchFamily="34" charset="-128"/>
              </a:rPr>
              <a:t>The arbitrator found that the term “subject to termination” for failing a drug test did not mean automatic termination. “Subject to termination”  language was ambiguous at best and that it indicated that an employee </a:t>
            </a:r>
            <a:r>
              <a:rPr lang="en-US" i="1" dirty="0">
                <a:ea typeface="MS PGothic" panose="020B0600070205080204" pitchFamily="34" charset="-128"/>
              </a:rPr>
              <a:t>might</a:t>
            </a:r>
            <a:r>
              <a:rPr lang="en-US" dirty="0">
                <a:ea typeface="MS PGothic" panose="020B0600070205080204" pitchFamily="34" charset="-128"/>
              </a:rPr>
              <a:t> be discharged for violating the policy. </a:t>
            </a:r>
          </a:p>
          <a:p>
            <a:pPr defTabSz="900593" eaLnBrk="0" fontAlgn="base" hangingPunct="0">
              <a:spcBef>
                <a:spcPct val="30000"/>
              </a:spcBef>
              <a:spcAft>
                <a:spcPct val="0"/>
              </a:spcAft>
              <a:defRPr/>
            </a:pPr>
            <a:endParaRPr lang="en-US" dirty="0">
              <a:ea typeface="MS PGothic" panose="020B0600070205080204" pitchFamily="34" charset="-128"/>
            </a:endParaRPr>
          </a:p>
          <a:p>
            <a:pPr defTabSz="900593" eaLnBrk="0" fontAlgn="base" hangingPunct="0">
              <a:spcBef>
                <a:spcPct val="30000"/>
              </a:spcBef>
              <a:spcAft>
                <a:spcPct val="0"/>
              </a:spcAft>
              <a:defRPr/>
            </a:pPr>
            <a:r>
              <a:rPr lang="en-US" dirty="0">
                <a:ea typeface="MS PGothic" panose="020B0600070205080204" pitchFamily="34" charset="-128"/>
              </a:rPr>
              <a:t>Titan also lacked just cause for terminating a nine-year employee with an otherwise satisfactory employment record because of its failure to provide notice of the policy and the consequences for violating the policy. The arbitrator reinstated the employee with a 90-day suspension and authorized the employer randomly drug test her for the year following her reinstatement.  </a:t>
            </a:r>
          </a:p>
          <a:p>
            <a:endParaRPr lang="en-US" dirty="0"/>
          </a:p>
        </p:txBody>
      </p:sp>
      <p:sp>
        <p:nvSpPr>
          <p:cNvPr id="4" name="Slide Number Placeholder 3"/>
          <p:cNvSpPr>
            <a:spLocks noGrp="1"/>
          </p:cNvSpPr>
          <p:nvPr>
            <p:ph type="sldNum" sz="quarter" idx="10"/>
          </p:nvPr>
        </p:nvSpPr>
        <p:spPr/>
        <p:txBody>
          <a:bodyPr/>
          <a:lstStyle/>
          <a:p>
            <a:fld id="{B1CA01CF-B4BB-41E3-9D57-513AA29E0FB1}" type="slidenum">
              <a:rPr lang="en-US" altLang="en-US" smtClean="0"/>
              <a:pPr/>
              <a:t>26</a:t>
            </a:fld>
            <a:endParaRPr lang="en-US" altLang="en-US"/>
          </a:p>
        </p:txBody>
      </p:sp>
    </p:spTree>
    <p:extLst>
      <p:ext uri="{BB962C8B-B14F-4D97-AF65-F5344CB8AC3E}">
        <p14:creationId xmlns:p14="http://schemas.microsoft.com/office/powerpoint/2010/main" val="3147868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plaintiff informed his supervisor that he believed he would fail the drug test because he had smoked marijuana during a recent vacation.</a:t>
            </a:r>
          </a:p>
          <a:p>
            <a:endParaRPr lang="en-US" dirty="0" smtClean="0"/>
          </a:p>
          <a:p>
            <a:r>
              <a:rPr lang="en-US" dirty="0" smtClean="0"/>
              <a:t>The basis for this decision was a policy of the employer which provided that employees may not use or be under the influence of alcohol or any controlled substance “while in the course of employment.” The plaintiff filed a petition for administrative review.</a:t>
            </a:r>
          </a:p>
          <a:p>
            <a:endParaRPr lang="en-US" dirty="0" smtClean="0"/>
          </a:p>
          <a:p>
            <a:r>
              <a:rPr lang="en-US" dirty="0" smtClean="0"/>
              <a:t>The policy provides, in pertinent part, that the “possession, use, consumption or being under the influence of a controlled substance * * * while on Housing Authority premises and/or while in the course of employment of the Housing Authority” violates the terms of employment for any employee.</a:t>
            </a:r>
          </a:p>
          <a:p>
            <a:endParaRPr lang="en-US" dirty="0" smtClean="0"/>
          </a:p>
          <a:p>
            <a:r>
              <a:rPr lang="en-US" dirty="0" smtClean="0"/>
              <a:t>The court:</a:t>
            </a:r>
            <a:r>
              <a:rPr lang="en-US" baseline="0" dirty="0" smtClean="0"/>
              <a:t> </a:t>
            </a:r>
            <a:endParaRPr lang="en-US" dirty="0" smtClean="0"/>
          </a:p>
          <a:p>
            <a:r>
              <a:rPr lang="en-US" dirty="0" smtClean="0">
                <a:hlinkClick r:id="" action="ppaction://hlinkfile"/>
              </a:rPr>
              <a:t>1</a:t>
            </a:r>
            <a:r>
              <a:rPr lang="en-US" dirty="0" smtClean="0"/>
              <a:t> drug-free policy applied only when employee was at a place where he was reasonably expected to fulfill his duties and was performing those duties;</a:t>
            </a:r>
          </a:p>
          <a:p>
            <a:r>
              <a:rPr lang="en-US" dirty="0" smtClean="0"/>
              <a:t>The Housing Authority's policy does not define the phrase “in the course of employment,” and the Board of Review did not provide any rationale for its interpretation. Courts of this state have defined that phrase in the context of workers' compensation claims, holding that injuries occur “in the course of employment” if they take place (1) “at a place where the employee is reasonably expected to fulfill her duties,” and (2) “while she is performing those duties</a:t>
            </a:r>
          </a:p>
          <a:p>
            <a:endParaRPr lang="en-US" dirty="0" smtClean="0">
              <a:hlinkClick r:id="" action="ppaction://hlinkfile"/>
            </a:endParaRPr>
          </a:p>
          <a:p>
            <a:r>
              <a:rPr lang="en-US" dirty="0" smtClean="0">
                <a:hlinkClick r:id="" action="ppaction://hlinkfile"/>
              </a:rPr>
              <a:t>2</a:t>
            </a:r>
            <a:r>
              <a:rPr lang="en-US" dirty="0" smtClean="0"/>
              <a:t> employee was not “under the influence” of cannabis at work within meaning of drug-free policy; and</a:t>
            </a:r>
          </a:p>
          <a:p>
            <a:r>
              <a:rPr lang="en-US" dirty="0" smtClean="0"/>
              <a:t>Despite the fact that he did not test positive for drugs, the Housing Authority argues that the plaintiff violated this policy by coming to work when </a:t>
            </a:r>
            <a:r>
              <a:rPr lang="en-US" i="1" dirty="0" smtClean="0"/>
              <a:t>he believed</a:t>
            </a:r>
            <a:r>
              <a:rPr lang="en-US" dirty="0" smtClean="0"/>
              <a:t> that he was “under the influence” pursuant to this definition. Second, it argues that the plaintiff “would certainly have been ‘under the influence’ of cannabis as that term is defined [in the policy] when he returned to work on November 24, 2008.” We are not persuaded. The policy expressly provides that an employee is “under the influence” if there is a measurable amount of any **461*506 prohibited substance </a:t>
            </a:r>
            <a:r>
              <a:rPr lang="en-US" i="1" dirty="0" smtClean="0"/>
              <a:t>in any drug test.</a:t>
            </a:r>
            <a:endParaRPr lang="en-US" dirty="0" smtClean="0">
              <a:hlinkClick r:id="" action="ppaction://hlinkfile"/>
            </a:endParaRPr>
          </a:p>
          <a:p>
            <a:endParaRPr lang="en-US" dirty="0" smtClean="0">
              <a:hlinkClick r:id="" action="ppaction://hlinkfile"/>
            </a:endParaRPr>
          </a:p>
          <a:p>
            <a:r>
              <a:rPr lang="en-US" dirty="0" smtClean="0">
                <a:hlinkClick r:id="" action="ppaction://hlinkfile"/>
              </a:rPr>
              <a:t>3</a:t>
            </a:r>
            <a:r>
              <a:rPr lang="en-US" dirty="0" smtClean="0"/>
              <a:t> employer's interpretation of drug-free policy was unreasonable.</a:t>
            </a:r>
          </a:p>
          <a:p>
            <a:r>
              <a:rPr lang="en-US" dirty="0" smtClean="0"/>
              <a:t>The Unemployment Insurance Act expressly provides that violation of an employer's rule will only disqualify a discharged employee from receiving unemployment benefits if the rule is one “governing the individual's behavior </a:t>
            </a:r>
            <a:r>
              <a:rPr lang="en-US" i="1" dirty="0" smtClean="0"/>
              <a:t>in performance of his work.</a:t>
            </a:r>
            <a:r>
              <a:rPr lang="en-US" dirty="0" smtClean="0"/>
              <a:t>” However, courts have found that a reasonable rule or policy can govern behavior outside work as long as there is a sufficient nexus between that behavior and the workplace to make the rule or policy work-related. </a:t>
            </a:r>
          </a:p>
          <a:p>
            <a:endParaRPr lang="en-US" dirty="0" smtClean="0"/>
          </a:p>
          <a:p>
            <a:r>
              <a:rPr lang="en-US" dirty="0" smtClean="0"/>
              <a:t>Here, we have concluded that the policy at issue prohibits employees from using or possessing drugs or alcohol or being under the influence on the job or on Housing Authority property. We think it is obvious that such requirements are related to the performance of employees' job duties and, as such, are reasonable. The defendants, however, have argued that the policy should be interpreted to prohibit any use of illicit substances at any time during an employee's tenure and to allow the discharge of an employee who admits to using marijuana even if the employee does not fail a drug test. They further argue that such a policy would be reasonable. We disagree.</a:t>
            </a:r>
          </a:p>
          <a:p>
            <a:endParaRPr lang="en-US" dirty="0"/>
          </a:p>
        </p:txBody>
      </p:sp>
      <p:sp>
        <p:nvSpPr>
          <p:cNvPr id="4" name="Slide Number Placeholder 3"/>
          <p:cNvSpPr>
            <a:spLocks noGrp="1"/>
          </p:cNvSpPr>
          <p:nvPr>
            <p:ph type="sldNum" sz="quarter" idx="10"/>
          </p:nvPr>
        </p:nvSpPr>
        <p:spPr/>
        <p:txBody>
          <a:bodyPr/>
          <a:lstStyle/>
          <a:p>
            <a:fld id="{B1CA01CF-B4BB-41E3-9D57-513AA29E0FB1}" type="slidenum">
              <a:rPr lang="en-US" altLang="en-US" smtClean="0"/>
              <a:pPr/>
              <a:t>27</a:t>
            </a:fld>
            <a:endParaRPr lang="en-US" altLang="en-US"/>
          </a:p>
        </p:txBody>
      </p:sp>
    </p:spTree>
    <p:extLst>
      <p:ext uri="{BB962C8B-B14F-4D97-AF65-F5344CB8AC3E}">
        <p14:creationId xmlns:p14="http://schemas.microsoft.com/office/powerpoint/2010/main" val="1903728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CA01CF-B4BB-41E3-9D57-513AA29E0FB1}" type="slidenum">
              <a:rPr lang="en-US" altLang="en-US" smtClean="0"/>
              <a:pPr/>
              <a:t>28</a:t>
            </a:fld>
            <a:endParaRPr lang="en-US" altLang="en-US"/>
          </a:p>
        </p:txBody>
      </p:sp>
    </p:spTree>
    <p:extLst>
      <p:ext uri="{BB962C8B-B14F-4D97-AF65-F5344CB8AC3E}">
        <p14:creationId xmlns:p14="http://schemas.microsoft.com/office/powerpoint/2010/main" val="119373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A.</a:t>
            </a:r>
            <a:r>
              <a:rPr lang="en-US" b="1" baseline="0" dirty="0" smtClean="0"/>
              <a:t> </a:t>
            </a:r>
            <a:r>
              <a:rPr lang="en-US" b="1" dirty="0" smtClean="0"/>
              <a:t>Considerations Before Disciplining for Off-Duty Conduct: </a:t>
            </a:r>
          </a:p>
          <a:p>
            <a:endParaRPr lang="en-US" dirty="0" smtClean="0"/>
          </a:p>
          <a:p>
            <a:r>
              <a:rPr lang="en-US" dirty="0" smtClean="0"/>
              <a:t>1. If there is a substantial nexus between the employee’s job duties and prohibited off-duty conduct, an employer will likely have “just cause” to discipline the employee for engaging in that activity.  </a:t>
            </a:r>
          </a:p>
          <a:p>
            <a:endParaRPr lang="en-US" dirty="0" smtClean="0"/>
          </a:p>
          <a:p>
            <a:r>
              <a:rPr lang="en-US" dirty="0" smtClean="0"/>
              <a:t>2. Off-duty consumption of alcohol, tobacco, or other lawful products can be regulated by employers, but only to the extent that there is a substantial nexus between the employee’s off-duty conduct and the impact of the use of those substances on job-performance. Very few jurisdictions have enacted legislation disallowing employers from denying or conditioning employment on the off-duty use of legal substances.   </a:t>
            </a:r>
          </a:p>
          <a:p>
            <a:endParaRPr lang="en-US" dirty="0" smtClean="0"/>
          </a:p>
          <a:p>
            <a:r>
              <a:rPr lang="en-US" dirty="0" smtClean="0"/>
              <a:t>	a. For example, New York’s applicable statute reads “Employers may not discharge </a:t>
            </a:r>
            <a:r>
              <a:rPr lang="en-US" smtClean="0"/>
              <a:t>or discriminate </a:t>
            </a:r>
            <a:r>
              <a:rPr lang="en-US" dirty="0" smtClean="0"/>
              <a:t>because of an employee’s legal recreational activities outside work hours.” N.Y. 	Labor Law, §201-d2.  </a:t>
            </a:r>
          </a:p>
          <a:p>
            <a:r>
              <a:rPr lang="en-US" dirty="0" smtClean="0"/>
              <a:t>  </a:t>
            </a:r>
          </a:p>
          <a:p>
            <a:r>
              <a:rPr lang="en-US" dirty="0" smtClean="0"/>
              <a:t>3.</a:t>
            </a:r>
            <a:r>
              <a:rPr lang="en-US" baseline="0" dirty="0" smtClean="0"/>
              <a:t> </a:t>
            </a:r>
            <a:r>
              <a:rPr lang="en-US" dirty="0" smtClean="0"/>
              <a:t>Until Ohio enacts legislation on employers’ ability to regulate the off-duty use of lawful substances, employers are free to deny or condition employment upon the employee’s non-use of these substances.</a:t>
            </a:r>
          </a:p>
          <a:p>
            <a:endParaRPr lang="en-US" dirty="0" smtClean="0"/>
          </a:p>
          <a:p>
            <a:r>
              <a:rPr lang="en-US" dirty="0" smtClean="0"/>
              <a:t>4.</a:t>
            </a:r>
            <a:r>
              <a:rPr lang="en-US" baseline="0" dirty="0" smtClean="0"/>
              <a:t> </a:t>
            </a:r>
            <a:r>
              <a:rPr lang="en-US" dirty="0" smtClean="0"/>
              <a:t>However, the employer may not unilaterally implement a drug and alcohol testing policy unless the employee occupies a safety-sensitive position.  Otherwise, the employer has committed an unfair labor practice under the Ohio.</a:t>
            </a:r>
          </a:p>
          <a:p>
            <a:endParaRPr lang="en-US" dirty="0"/>
          </a:p>
        </p:txBody>
      </p:sp>
      <p:sp>
        <p:nvSpPr>
          <p:cNvPr id="4" name="Slide Number Placeholder 3"/>
          <p:cNvSpPr>
            <a:spLocks noGrp="1"/>
          </p:cNvSpPr>
          <p:nvPr>
            <p:ph type="sldNum" sz="quarter" idx="10"/>
          </p:nvPr>
        </p:nvSpPr>
        <p:spPr/>
        <p:txBody>
          <a:bodyPr/>
          <a:lstStyle/>
          <a:p>
            <a:pPr>
              <a:defRPr/>
            </a:pPr>
            <a:fld id="{F2FB5DF8-B37E-463F-8CDA-0267733AA067}" type="slidenum">
              <a:rPr lang="en-US" smtClean="0"/>
              <a:pPr>
                <a:defRPr/>
              </a:pPr>
              <a:t>31</a:t>
            </a:fld>
            <a:endParaRPr lang="en-US" dirty="0"/>
          </a:p>
        </p:txBody>
      </p:sp>
    </p:spTree>
    <p:extLst>
      <p:ext uri="{BB962C8B-B14F-4D97-AF65-F5344CB8AC3E}">
        <p14:creationId xmlns:p14="http://schemas.microsoft.com/office/powerpoint/2010/main" val="2925993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err="1" smtClean="0">
                <a:solidFill>
                  <a:schemeClr val="tx1"/>
                </a:solidFill>
                <a:effectLst/>
                <a:latin typeface="+mn-lt"/>
                <a:ea typeface="+mn-ea"/>
                <a:cs typeface="+mn-cs"/>
              </a:rPr>
              <a:t>DePalma</a:t>
            </a:r>
            <a:r>
              <a:rPr lang="en-US" sz="1200" b="1" kern="1200" dirty="0" smtClean="0">
                <a:solidFill>
                  <a:schemeClr val="tx1"/>
                </a:solidFill>
                <a:effectLst/>
                <a:latin typeface="+mn-lt"/>
                <a:ea typeface="+mn-ea"/>
                <a:cs typeface="+mn-cs"/>
              </a:rPr>
              <a:t> v. City of Lima, 155 Ohio App. 3d 81 (Ct. App. Allen Co. Oct. 14, 2003)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employee, who had never had any previous discipline issues, voluntarily entered treatment for drug addiction and signed a last chance agreement (LCA) to be able to come back to work following his treatment.  After returning to work, the employee was prescribed a pain killer for a health related issue, which caused him to fail a drug test by the employer, resulting in termination.  </a:t>
            </a:r>
          </a:p>
          <a:p>
            <a:r>
              <a:rPr lang="en-US" sz="1200" kern="1200" dirty="0" smtClean="0">
                <a:solidFill>
                  <a:schemeClr val="tx1"/>
                </a:solidFill>
                <a:effectLst/>
                <a:latin typeface="+mn-lt"/>
                <a:ea typeface="+mn-ea"/>
                <a:cs typeface="+mn-cs"/>
              </a:rPr>
              <a:t>The appellate court held that by forcing the employee to sign the LCA after entering treatment, the employer had unlawfully changed the terms of employment for a person with a disability just because of that disability.  The appellate court also held that the employer lacked just cause to fire the employee, because his use of pain killers for which he was fired was due to a valid medical condition.  Therefore, the employee’s termination was reversed.</a:t>
            </a:r>
          </a:p>
          <a:p>
            <a:r>
              <a:rPr lang="en-US" sz="1200" kern="1200" dirty="0" smtClean="0">
                <a:solidFill>
                  <a:schemeClr val="tx1"/>
                </a:solidFill>
                <a:effectLst/>
                <a:latin typeface="+mn-lt"/>
                <a:ea typeface="+mn-ea"/>
                <a:cs typeface="+mn-cs"/>
              </a:rPr>
              <a:t>However, while the Ohio Supreme Court dismissed employer’s appeal, it did order that “the opinion of the court of appeals may not be cited as authority except by the parties” in the case.  </a:t>
            </a:r>
            <a:r>
              <a:rPr lang="en-US" sz="1200" i="1" kern="1200" dirty="0" smtClean="0">
                <a:solidFill>
                  <a:schemeClr val="tx1"/>
                </a:solidFill>
                <a:effectLst/>
                <a:latin typeface="+mn-lt"/>
                <a:ea typeface="+mn-ea"/>
                <a:cs typeface="+mn-cs"/>
              </a:rPr>
              <a:t>City of Lima v. </a:t>
            </a:r>
            <a:r>
              <a:rPr lang="en-US" sz="1200" i="1" kern="1200" dirty="0" err="1" smtClean="0">
                <a:solidFill>
                  <a:schemeClr val="tx1"/>
                </a:solidFill>
                <a:effectLst/>
                <a:latin typeface="+mn-lt"/>
                <a:ea typeface="+mn-ea"/>
                <a:cs typeface="+mn-cs"/>
              </a:rPr>
              <a:t>DePalma</a:t>
            </a:r>
            <a:r>
              <a:rPr lang="en-US" sz="1200" kern="1200" dirty="0" smtClean="0">
                <a:solidFill>
                  <a:schemeClr val="tx1"/>
                </a:solidFill>
                <a:effectLst/>
                <a:latin typeface="+mn-lt"/>
                <a:ea typeface="+mn-ea"/>
                <a:cs typeface="+mn-cs"/>
              </a:rPr>
              <a:t>, 104 Ohio St. 3d 1201 (Ohio 2004).</a:t>
            </a:r>
          </a:p>
          <a:p>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Partlow</a:t>
            </a:r>
            <a:r>
              <a:rPr lang="en-US" sz="1200" b="1" kern="1200" dirty="0" smtClean="0">
                <a:solidFill>
                  <a:schemeClr val="tx1"/>
                </a:solidFill>
                <a:effectLst/>
                <a:latin typeface="+mn-lt"/>
                <a:ea typeface="+mn-ea"/>
                <a:cs typeface="+mn-cs"/>
              </a:rPr>
              <a:t> v. Blue Coral-Slick 50, 2005-Ohio-3849 (Ct. App. Cuyahoga Co.)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Employer was correct in terminating an employee who violated his return to work/last chance agreement by being arrested on drug charges.  The employee had been participating in the Employee Assistance Program (EAP) before going on medical leave to get treatment for alcoholism, drug addiction and depression.  Upon completing treatment, the employee was allowed to return to work, but only after signing a last chance agreement.  The agreement laid out the terms of the employee’s reinstatement, including agreeing “to abstain from the use of alcohol or any other controlled substance as identified in the Company’s Drug and Alcohol Policy.”</a:t>
            </a:r>
          </a:p>
          <a:p>
            <a:r>
              <a:rPr lang="en-US" sz="1200" kern="1200" dirty="0" smtClean="0">
                <a:solidFill>
                  <a:schemeClr val="tx1"/>
                </a:solidFill>
                <a:effectLst/>
                <a:latin typeface="+mn-lt"/>
                <a:ea typeface="+mn-ea"/>
                <a:cs typeface="+mn-cs"/>
              </a:rPr>
              <a:t>However, within a month of his reinstatement, the employee arrested on drug charges and terminated when the employer found out.  The trial court granted summary judgment to the employer on the employee’s claim that the last chance agreement violated the ADA, as well as other state and federal laws.  The appellate court upheld summary judgment for the employer, as the last chance agreement didn’t unlawfully change the terms and conditions of the employee’s employment, and it was clear that he violated this agreement.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799F3C3-985F-4DE6-AC7E-D6A496DEBE39}" type="slidenum">
              <a:rPr lang="en-US" smtClean="0"/>
              <a:pPr/>
              <a:t>32</a:t>
            </a:fld>
            <a:endParaRPr lang="en-US" dirty="0"/>
          </a:p>
        </p:txBody>
      </p:sp>
    </p:spTree>
    <p:extLst>
      <p:ext uri="{BB962C8B-B14F-4D97-AF65-F5344CB8AC3E}">
        <p14:creationId xmlns:p14="http://schemas.microsoft.com/office/powerpoint/2010/main" val="344431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Bureau of Workers’ Compensation Drug-Free Workplace Program Technical Assistance Manual citing Occupational Medicine</a:t>
            </a:r>
          </a:p>
          <a:p>
            <a:pPr marL="228600" indent="-228600">
              <a:buAutoNum type="arabicPeriod"/>
            </a:pPr>
            <a:r>
              <a:rPr lang="en-US" dirty="0" smtClean="0"/>
              <a:t>National Council on Compensation Insurance</a:t>
            </a:r>
          </a:p>
          <a:p>
            <a:pPr marL="228600" indent="-228600">
              <a:buAutoNum type="arabicPeriod"/>
            </a:pPr>
            <a:r>
              <a:rPr lang="en-US" dirty="0" smtClean="0"/>
              <a:t>U.S. Department of Labor. What Works: Workplaces without Drug</a:t>
            </a:r>
          </a:p>
          <a:p>
            <a:pPr marL="228600" indent="-228600">
              <a:buAutoNum type="arabicPeriod"/>
            </a:pPr>
            <a:r>
              <a:rPr lang="en-US" dirty="0" smtClean="0"/>
              <a:t>U.S. Department of Labor</a:t>
            </a:r>
          </a:p>
          <a:p>
            <a:pPr marL="228600" indent="-228600">
              <a:buAutoNum type="arabicPeriod"/>
            </a:pPr>
            <a:r>
              <a:rPr lang="en-US" dirty="0" smtClean="0"/>
              <a:t>U.S. Department of Labor. What Works: Workplaces without Drugs</a:t>
            </a:r>
          </a:p>
          <a:p>
            <a:pPr marL="228600" indent="-228600">
              <a:buAutoNum type="arabicPeriod"/>
            </a:pPr>
            <a:r>
              <a:rPr lang="en-US" dirty="0" smtClean="0"/>
              <a:t>Bureau of Workers’ Compensation Drug-Free Workplace Program Technical Assistance Manual citing Small Business Administration</a:t>
            </a:r>
            <a:endParaRPr lang="en-US" dirty="0"/>
          </a:p>
        </p:txBody>
      </p:sp>
      <p:sp>
        <p:nvSpPr>
          <p:cNvPr id="4" name="Slide Number Placeholder 3"/>
          <p:cNvSpPr>
            <a:spLocks noGrp="1"/>
          </p:cNvSpPr>
          <p:nvPr>
            <p:ph type="sldNum" sz="quarter" idx="10"/>
          </p:nvPr>
        </p:nvSpPr>
        <p:spPr/>
        <p:txBody>
          <a:bodyPr/>
          <a:lstStyle/>
          <a:p>
            <a:fld id="{0799F3C3-985F-4DE6-AC7E-D6A496DEBE39}" type="slidenum">
              <a:rPr lang="en-US" smtClean="0"/>
              <a:pPr/>
              <a:t>9</a:t>
            </a:fld>
            <a:endParaRPr lang="en-US" dirty="0"/>
          </a:p>
        </p:txBody>
      </p:sp>
    </p:spTree>
    <p:extLst>
      <p:ext uri="{BB962C8B-B14F-4D97-AF65-F5344CB8AC3E}">
        <p14:creationId xmlns:p14="http://schemas.microsoft.com/office/powerpoint/2010/main" val="12647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US" dirty="0" smtClean="0">
                <a:effectLst/>
              </a:rPr>
              <a:t>At-Will Employment Explained.  In Ohio, and most states, private-sector employment is governed by the principle of employment-at-will.  Employment-at-will means an employee-employer relationship that usually is undertaken without a contract and that may be severed at any time by either party without cause.  Public Sector employees may receive statutory job protection through Civil Service laws, and other State and Federal statutes or the common law.</a:t>
            </a:r>
          </a:p>
          <a:p>
            <a:endParaRPr lang="en-US" dirty="0"/>
          </a:p>
        </p:txBody>
      </p:sp>
      <p:sp>
        <p:nvSpPr>
          <p:cNvPr id="4" name="Slide Number Placeholder 3"/>
          <p:cNvSpPr>
            <a:spLocks noGrp="1"/>
          </p:cNvSpPr>
          <p:nvPr>
            <p:ph type="sldNum" sz="quarter" idx="10"/>
          </p:nvPr>
        </p:nvSpPr>
        <p:spPr/>
        <p:txBody>
          <a:bodyPr/>
          <a:lstStyle/>
          <a:p>
            <a:fld id="{0799F3C3-985F-4DE6-AC7E-D6A496DEBE39}" type="slidenum">
              <a:rPr lang="en-US" smtClean="0"/>
              <a:pPr/>
              <a:t>10</a:t>
            </a:fld>
            <a:endParaRPr lang="en-US" dirty="0"/>
          </a:p>
        </p:txBody>
      </p:sp>
    </p:spTree>
    <p:extLst>
      <p:ext uri="{BB962C8B-B14F-4D97-AF65-F5344CB8AC3E}">
        <p14:creationId xmlns:p14="http://schemas.microsoft.com/office/powerpoint/2010/main" val="112192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ADA: Pre-Employment Tests</a:t>
            </a: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Pursuant to the ADA, an employer may not ask a job applicant to answer medical questions or take a medical exam before extending a job offer. Also, an employer may not ask a job applicant if they have a disability. An employer may ask a job applicant whether they can perform the functions of the job, with or without a reasonable accommodation. Once a job offer is extended, the employer can condition employment on the passing of a medical examination or answering medical questions, but only if all new employees in the same type of job have to answer the questions or take the exam.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•Case Example:  Wagner v. Regional Medical Center of Ohio et al., 957 N.E.2d 351, 2011 Ohio 2991 (9th Dist. 2011). Wagner worked at Allen Community as a critical-care agency nurse, a temporary position, for approximately ten months before she decided to apply for a full-time position with Community Regional, Allen Community’s owner. Wagner indicated on her employment application that she was not currently taking any medications. In fact, she was taking prescription methadone as part of a treatment program for her chemical dependency. Wagner stated that she told several individuals at Allen Community about her drug addiction during the interview process, but did not disclose her methadone use on her employment application.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Community Regional extended Wagner an offer of employment and she began working as an intensive-care nurse. As a condition of her employment, Wagner completed a drug screen. There was a delay in receiving the results of the drug screen so Regional Medical asked Wagner about the delay. Wagner then disclosed that she was taking prescription medication and Regional Medical terminated her for being untruthful on her employment application.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Wagner sued, arguing that she was wrongfully terminated due to disability discrimination. However, the court found that Wagner could point to no evidence that the employer terminated her for any reason other than the reason it gave: that she had falsified her medical history. Further, Wagner signed a certification statement that all the information provided on the application was true, accurate, and complete to the best of her knowledge and belief. Therefore, Wagner was on notice that any falsification, misrepresentation, or omission on her part was a terminable offense, which was upheld by the appellate court.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Post-Hire Tests</a:t>
            </a: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A covered entity shall not require a medical examination and shall not make inquiries of an employee as to whether such employee is an individual with a disability or as to the nature or severity of the disability, unless such examination or inquiry is shown to be job-related and consistent with business necessity.  42 U.S.C. § 12112(d)(4)(A).</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Are Drug/Alcohol Users Protected?</a:t>
            </a: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Under the ADA, a person who is illegally using drugs is excluded from coverage.  Martin v. Barnesville Exempted Village Sch. Dist. Bd. of Ed., 209 F.3d 931 (6th Cir. 2000) (“The ADA does not protect plaintiff from his own bad judgment in drinking on the job.”). The employer may hold illegal drug and alcohol users to the same performance and behavior standards to which it holds other employees.  However, an individual who no longer engages in the use of illegal drugs may be an individual with a disability if he or she has: (1) Successfully completed a supervised drug rehabilitation program or has otherwise been rehabilitated successfully; or (2) Is participating in a supervised rehabilitation program.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Direct Threat Defense</a:t>
            </a: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Requires individualized assessment of the individual’s present ability to safely perform the essential functions of the job;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Factors: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duration of the risk;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nature and severity of the potential harm;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likelihood that the potential harm will occur;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imminence of the potential harm.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rPr>
              <a:t>	Must provide Reasonable Accommodation.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S PGothic" panose="020B0600070205080204" pitchFamily="34" charset="-128"/>
              <a:cs typeface="+mn-cs"/>
            </a:endParaRPr>
          </a:p>
          <a:p>
            <a:endParaRPr lang="en-US" dirty="0"/>
          </a:p>
        </p:txBody>
      </p:sp>
      <p:sp>
        <p:nvSpPr>
          <p:cNvPr id="4" name="Slide Number Placeholder 3"/>
          <p:cNvSpPr>
            <a:spLocks noGrp="1"/>
          </p:cNvSpPr>
          <p:nvPr>
            <p:ph type="sldNum" sz="quarter" idx="10"/>
          </p:nvPr>
        </p:nvSpPr>
        <p:spPr/>
        <p:txBody>
          <a:bodyPr/>
          <a:lstStyle/>
          <a:p>
            <a:fld id="{0799F3C3-985F-4DE6-AC7E-D6A496DEBE39}" type="slidenum">
              <a:rPr lang="en-US" smtClean="0"/>
              <a:pPr/>
              <a:t>11</a:t>
            </a:fld>
            <a:endParaRPr lang="en-US" dirty="0"/>
          </a:p>
        </p:txBody>
      </p:sp>
    </p:spTree>
    <p:extLst>
      <p:ext uri="{BB962C8B-B14F-4D97-AF65-F5344CB8AC3E}">
        <p14:creationId xmlns:p14="http://schemas.microsoft.com/office/powerpoint/2010/main" val="122469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buFont typeface="+mj-lt"/>
              <a:buNone/>
            </a:pPr>
            <a:r>
              <a:rPr lang="en-US" dirty="0" smtClean="0">
                <a:effectLst/>
              </a:rPr>
              <a:t>The United States Constitution.  Public sector employers wear two hats.  They are both the employer and the government. </a:t>
            </a:r>
          </a:p>
          <a:p>
            <a:pPr marL="685800" marR="0" algn="just">
              <a:spcBef>
                <a:spcPts val="0"/>
              </a:spcBef>
              <a:spcAft>
                <a:spcPts val="0"/>
              </a:spcAft>
            </a:pPr>
            <a:r>
              <a:rPr lang="en-US" sz="1000" dirty="0" smtClean="0">
                <a:effectLst/>
                <a:latin typeface="Times New Roman" panose="02020603050405020304" pitchFamily="18" charset="0"/>
                <a:ea typeface="Times New Roman" panose="02020603050405020304" pitchFamily="18" charset="0"/>
              </a:rPr>
              <a:t> </a:t>
            </a:r>
          </a:p>
          <a:p>
            <a:pPr marL="0" lvl="0" indent="0">
              <a:buFont typeface="+mj-lt"/>
              <a:buNone/>
            </a:pPr>
            <a:r>
              <a:rPr lang="en-US" dirty="0" smtClean="0">
                <a:effectLst/>
              </a:rPr>
              <a:t>Fourth Amendment.   “[t]he right of the people to be secure in their persons, houses, papers, and effects, against unreasonable searches and seizures, shall not be violated....”  The Amendment guarantees the privacy, dignity, and security of persons against certain arbitrary and invasive acts by officers of the Government or those acting at their direction. </a:t>
            </a:r>
            <a:r>
              <a:rPr lang="en-US" u="sng" dirty="0" smtClean="0">
                <a:effectLst/>
              </a:rPr>
              <a:t>Skinner v. Ry. Labor Executives' </a:t>
            </a:r>
            <a:r>
              <a:rPr lang="en-US" u="sng" dirty="0" err="1" smtClean="0">
                <a:effectLst/>
              </a:rPr>
              <a:t>Ass'n</a:t>
            </a:r>
            <a:r>
              <a:rPr lang="en-US" dirty="0" smtClean="0">
                <a:effectLst/>
              </a:rPr>
              <a:t>, 489 U.S. 602, 613-14 (1989).</a:t>
            </a:r>
          </a:p>
          <a:p>
            <a:pPr marL="0" marR="0" algn="just">
              <a:spcBef>
                <a:spcPts val="0"/>
              </a:spcBef>
              <a:spcAft>
                <a:spcPts val="0"/>
              </a:spcAft>
            </a:pPr>
            <a:r>
              <a:rPr lang="en-US" sz="1000" dirty="0" smtClean="0">
                <a:effectLst/>
                <a:latin typeface="Times New Roman" panose="02020603050405020304" pitchFamily="18" charset="0"/>
                <a:ea typeface="Times New Roman" panose="02020603050405020304" pitchFamily="18" charset="0"/>
              </a:rPr>
              <a:t> </a:t>
            </a:r>
          </a:p>
          <a:p>
            <a:pPr marL="0" lvl="0" indent="0">
              <a:buFont typeface="+mj-lt"/>
              <a:buNone/>
            </a:pPr>
            <a:r>
              <a:rPr lang="en-US" dirty="0" smtClean="0">
                <a:effectLst/>
              </a:rPr>
              <a:t>Public Employers act as the Government.  </a:t>
            </a:r>
            <a:r>
              <a:rPr lang="en-US" u="sng" dirty="0" smtClean="0">
                <a:effectLst/>
              </a:rPr>
              <a:t>Nat'l Treasury Employees Union v. Von Raab</a:t>
            </a:r>
            <a:r>
              <a:rPr lang="en-US" dirty="0" smtClean="0">
                <a:effectLst/>
              </a:rPr>
              <a:t>, 489 U.S. 656, 665 (1989) (“Our earlier cases have settled that the Fourth Amendment protects individuals from unreasonable searches conducted by the Government, even when the Government acts as an employer.”)</a:t>
            </a:r>
          </a:p>
          <a:p>
            <a:pPr marL="0" marR="0" algn="just">
              <a:spcBef>
                <a:spcPts val="0"/>
              </a:spcBef>
              <a:spcAft>
                <a:spcPts val="0"/>
              </a:spcAft>
            </a:pPr>
            <a:r>
              <a:rPr lang="en-US" sz="1000" dirty="0" smtClean="0">
                <a:effectLst/>
                <a:latin typeface="Times New Roman" panose="02020603050405020304" pitchFamily="18" charset="0"/>
                <a:ea typeface="Times New Roman" panose="02020603050405020304" pitchFamily="18" charset="0"/>
              </a:rPr>
              <a:t> </a:t>
            </a:r>
          </a:p>
          <a:p>
            <a:pPr marL="0" lvl="0" indent="0">
              <a:buFont typeface="+mj-lt"/>
              <a:buNone/>
            </a:pPr>
            <a:r>
              <a:rPr lang="en-US" dirty="0" smtClean="0">
                <a:effectLst/>
              </a:rPr>
              <a:t>Drug tests are searches.  Where the government seeks to obtain physical evidence from a person, the Fourth Amendment may be relevant at several levels.  The initial detention necessary to procure the evidence may be a seizure of the person, if the detention amounts to a meaningful interference with his freedom of movement.   Obtaining and examining the evidence may also be a search, if doing so infringes an expectation of privacy that society is prepared to recognize as reasonable. </a:t>
            </a:r>
            <a:r>
              <a:rPr lang="en-US" u="sng" dirty="0" smtClean="0">
                <a:effectLst/>
              </a:rPr>
              <a:t>Skinner v. Ry. Labor Executives' </a:t>
            </a:r>
            <a:r>
              <a:rPr lang="en-US" u="sng" dirty="0" err="1" smtClean="0">
                <a:effectLst/>
              </a:rPr>
              <a:t>Ass'n</a:t>
            </a:r>
            <a:r>
              <a:rPr lang="en-US" dirty="0" smtClean="0">
                <a:effectLst/>
              </a:rPr>
              <a:t>, 489 U.S. 602, 613-14 (1989).</a:t>
            </a:r>
          </a:p>
          <a:p>
            <a:pPr marL="685800" marR="0" algn="just">
              <a:spcBef>
                <a:spcPts val="0"/>
              </a:spcBef>
              <a:spcAft>
                <a:spcPts val="0"/>
              </a:spcAft>
            </a:pPr>
            <a:r>
              <a:rPr lang="en-US" sz="1000" dirty="0" smtClean="0">
                <a:effectLst/>
                <a:latin typeface="Times New Roman" panose="02020603050405020304" pitchFamily="18" charset="0"/>
                <a:ea typeface="Times New Roman" panose="02020603050405020304" pitchFamily="18" charset="0"/>
              </a:rPr>
              <a:t> </a:t>
            </a:r>
          </a:p>
          <a:p>
            <a:pPr marL="342900" lvl="0" indent="-342900">
              <a:buFont typeface="Symbol" panose="05050102010706020507" pitchFamily="18" charset="2"/>
              <a:buChar char=""/>
            </a:pPr>
            <a:r>
              <a:rPr lang="en-US" dirty="0" smtClean="0">
                <a:effectLst/>
              </a:rPr>
              <a:t>We have long recognized that a “compelled </a:t>
            </a:r>
            <a:r>
              <a:rPr lang="en-US" dirty="0" err="1" smtClean="0">
                <a:effectLst/>
              </a:rPr>
              <a:t>intrusio</a:t>
            </a:r>
            <a:r>
              <a:rPr lang="en-US" dirty="0" smtClean="0">
                <a:effectLst/>
              </a:rPr>
              <a:t>[n] into the body for blood to be analyzed for alcohol content” must be deemed a Fourth Amendment search. In light of our society's concern for the security of one's person, it is obvious that this physical intrusion, penetrating beneath the skin, infringes an expectation of privacy that society is prepared to recognize as reasonable. The ensuing chemical analysis of the sample to obtain physiological data is a further invasion of the tested employee's privacy interests. </a:t>
            </a:r>
            <a:r>
              <a:rPr lang="en-US" u="sng" dirty="0" smtClean="0">
                <a:effectLst/>
              </a:rPr>
              <a:t>Skinner v. Ry. Labor Executives' </a:t>
            </a:r>
            <a:r>
              <a:rPr lang="en-US" u="sng" dirty="0" err="1" smtClean="0">
                <a:effectLst/>
              </a:rPr>
              <a:t>Ass'n</a:t>
            </a:r>
            <a:r>
              <a:rPr lang="en-US" dirty="0" smtClean="0">
                <a:effectLst/>
              </a:rPr>
              <a:t>, 489 U.S. 602, 616 (1989).</a:t>
            </a:r>
          </a:p>
          <a:p>
            <a:endParaRPr lang="en-US" dirty="0"/>
          </a:p>
        </p:txBody>
      </p:sp>
      <p:sp>
        <p:nvSpPr>
          <p:cNvPr id="4" name="Slide Number Placeholder 3"/>
          <p:cNvSpPr>
            <a:spLocks noGrp="1"/>
          </p:cNvSpPr>
          <p:nvPr>
            <p:ph type="sldNum" sz="quarter" idx="10"/>
          </p:nvPr>
        </p:nvSpPr>
        <p:spPr/>
        <p:txBody>
          <a:bodyPr/>
          <a:lstStyle/>
          <a:p>
            <a:fld id="{0799F3C3-985F-4DE6-AC7E-D6A496DEBE39}" type="slidenum">
              <a:rPr lang="en-US" smtClean="0"/>
              <a:pPr/>
              <a:t>12</a:t>
            </a:fld>
            <a:endParaRPr lang="en-US" dirty="0"/>
          </a:p>
        </p:txBody>
      </p:sp>
    </p:spTree>
    <p:extLst>
      <p:ext uri="{BB962C8B-B14F-4D97-AF65-F5344CB8AC3E}">
        <p14:creationId xmlns:p14="http://schemas.microsoft.com/office/powerpoint/2010/main" val="61346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The U.S. Code of Federal Regulations, 49 C.F.R. 653.35, defines “safety-sensitive employees” as “employees who perform job duties related to the safe operation of mass transit service including the operation, dispatch, and control, maintenance, and supervision of revenue service vehicles, and any employee who holds a commercial drivers license.” </a:t>
            </a:r>
          </a:p>
          <a:p>
            <a:endParaRPr lang="en-US" dirty="0" smtClean="0"/>
          </a:p>
          <a:p>
            <a:r>
              <a:rPr lang="en-US" dirty="0" smtClean="0"/>
              <a:t>However, the courts have interpreted “safety sensitive” positions beyond the language of the statute.  Employees need not fit the traditional definition of the statute to be subject to the employer’s interests in random drug testing.</a:t>
            </a:r>
          </a:p>
          <a:p>
            <a:endParaRPr lang="en-US" dirty="0" smtClean="0"/>
          </a:p>
          <a:p>
            <a:r>
              <a:rPr lang="en-US" dirty="0" smtClean="0"/>
              <a:t>a.</a:t>
            </a:r>
            <a:r>
              <a:rPr lang="en-US" baseline="0" dirty="0" smtClean="0"/>
              <a:t> </a:t>
            </a:r>
            <a:r>
              <a:rPr lang="en-US" b="1" dirty="0" smtClean="0"/>
              <a:t>Saavedra v. City of Albuquerque, 73 F.3d 1525 (10th Cir. 1996):  </a:t>
            </a:r>
          </a:p>
          <a:p>
            <a:endParaRPr lang="en-US" dirty="0" smtClean="0"/>
          </a:p>
          <a:p>
            <a:r>
              <a:rPr lang="en-US" dirty="0" smtClean="0"/>
              <a:t>Facts: Saavedra had referred himself to a city health center for an evaluation after becoming increasingly violent towards his supervisors and girlfriend. After a second urinalysis showed positive signs of marijuana use, he admitted at a pre-termination hearing to using the substance.  After discharged, Saavedra claimed a violation of his Fourth Amendment right under 42 U.S.C. §1983.  </a:t>
            </a:r>
          </a:p>
          <a:p>
            <a:endParaRPr lang="en-US" dirty="0" smtClean="0"/>
          </a:p>
          <a:p>
            <a:r>
              <a:rPr lang="en-US" dirty="0" smtClean="0"/>
              <a:t>Holding: The 10th Circuit held that the City had reasonable suspicion to test Saavedra based on his erratic, violent behavior, and his admittance to using marijuana.  However, the court reasoned that the city could compel him to submit to drug testing even without this suspicion, based on Saavedra’s employment as a firefighter and emergency medical technician with the City. “There can be little doubt that the search conducted by the City in this case was executed pursuant to special needs independent of traditional criminal law enforcement.” Id. Therefore, the government’s interest in ensuring public safety outweighed any privacy interest of the employee.  </a:t>
            </a:r>
          </a:p>
          <a:p>
            <a:endParaRPr lang="en-US" dirty="0" smtClean="0"/>
          </a:p>
          <a:p>
            <a:r>
              <a:rPr lang="en-US" b="1" dirty="0" err="1" smtClean="0"/>
              <a:t>Hatley</a:t>
            </a:r>
            <a:r>
              <a:rPr lang="en-US" b="1" dirty="0" smtClean="0"/>
              <a:t> v. Department of the Navy, 98-3304 (C.A. Fed Cir.):  </a:t>
            </a:r>
          </a:p>
          <a:p>
            <a:endParaRPr lang="en-US" dirty="0" smtClean="0"/>
          </a:p>
          <a:p>
            <a:r>
              <a:rPr lang="en-US" dirty="0" smtClean="0"/>
              <a:t>Holding: The court upheld suspicionless drug testing of a firefighter. “The safety of others was in his hands, and an impairment due to illegal drug use could well have led to otherwise avoidable injury or death. It is generally established that employees responsible for the safety of others may be subjected to drug testing, even in the absence of suspicion of wrongdoing.”</a:t>
            </a:r>
          </a:p>
          <a:p>
            <a:endParaRPr lang="en-US" dirty="0" smtClean="0"/>
          </a:p>
          <a:p>
            <a:r>
              <a:rPr lang="en-US" dirty="0" smtClean="0"/>
              <a:t>c.</a:t>
            </a:r>
            <a:r>
              <a:rPr lang="en-US" baseline="0" dirty="0" smtClean="0"/>
              <a:t> </a:t>
            </a:r>
            <a:r>
              <a:rPr lang="en-US" b="1" dirty="0" err="1" smtClean="0"/>
              <a:t>Hassell</a:t>
            </a:r>
            <a:r>
              <a:rPr lang="en-US" b="1" dirty="0" smtClean="0"/>
              <a:t> v. City of Chesapeake, 64 F.Supp.2d 573 (E.D. Va. 1999):  </a:t>
            </a:r>
          </a:p>
          <a:p>
            <a:endParaRPr lang="en-US" dirty="0" smtClean="0"/>
          </a:p>
          <a:p>
            <a:r>
              <a:rPr lang="en-US" dirty="0" smtClean="0"/>
              <a:t>Facts: The parole officer was required to submit to a drug test based on a co-worker’s report that she smelled the odor of marijuana on him.</a:t>
            </a:r>
          </a:p>
          <a:p>
            <a:endParaRPr lang="en-US" dirty="0" smtClean="0"/>
          </a:p>
          <a:p>
            <a:r>
              <a:rPr lang="en-US" dirty="0" smtClean="0"/>
              <a:t>Holding: The court upheld the drug testing of a counselor / parole officer.  The court held that the employee’s Fourth Amendment rights were not violated.  The evidentiary standard necessary to establish reasonable suspicion of someone at a detention home is a lesser standard that necessary to test those in less sensitive positions. </a:t>
            </a:r>
          </a:p>
          <a:p>
            <a:endParaRPr lang="en-US" dirty="0" smtClean="0"/>
          </a:p>
          <a:p>
            <a:r>
              <a:rPr lang="en-US" b="1" dirty="0" smtClean="0"/>
              <a:t>Operation of Public Transportation</a:t>
            </a:r>
            <a:r>
              <a:rPr lang="en-US" dirty="0" smtClean="0"/>
              <a:t>: The safety sensitive position exception to suspicionless drug testing often manifests itself in the form of the operation of public transportation or vehicles. The courts generally recognize the government’s interest in testing employees, focusing on two factors: </a:t>
            </a:r>
          </a:p>
          <a:p>
            <a:endParaRPr lang="en-US" dirty="0" smtClean="0"/>
          </a:p>
          <a:p>
            <a:r>
              <a:rPr lang="en-US" dirty="0" smtClean="0"/>
              <a:t>1.</a:t>
            </a:r>
            <a:r>
              <a:rPr lang="en-US" baseline="0" dirty="0" smtClean="0"/>
              <a:t> </a:t>
            </a:r>
            <a:r>
              <a:rPr lang="en-US" b="1" dirty="0" smtClean="0"/>
              <a:t>Whether the group of people targeted exhibits a pronounced drug problem</a:t>
            </a:r>
            <a:r>
              <a:rPr lang="en-US" dirty="0" smtClean="0"/>
              <a:t>; and, if not, whether the group occupies a unique position such that the existence of a pronounced drug problem is unnecessary to justify suspicionless testing; and,</a:t>
            </a:r>
          </a:p>
          <a:p>
            <a:endParaRPr lang="en-US" dirty="0" smtClean="0"/>
          </a:p>
          <a:p>
            <a:r>
              <a:rPr lang="en-US" dirty="0" smtClean="0"/>
              <a:t>See Nat’l </a:t>
            </a:r>
            <a:r>
              <a:rPr lang="en-US" dirty="0" err="1" smtClean="0"/>
              <a:t>Fed’n</a:t>
            </a:r>
            <a:r>
              <a:rPr lang="en-US" dirty="0" smtClean="0"/>
              <a:t> of Fed. Employees-IAM v. Vilsack, 681 F.3d 483, 485-86 (D.C. Cir. 2012), where the court held the Secretary of Agriculture’s program of random drug testing for all Job Corps Civilian Conservation Center employees to be an unconstitutional search. The Court found that, because the employer was unable to prove there was a serious drug problem among staff that threatens their interests and renders the requirement of individual suspicion impracticable, it was required to require such drug testing only when based upon reasonable suspicion.</a:t>
            </a:r>
          </a:p>
          <a:p>
            <a:endParaRPr lang="en-US" dirty="0" smtClean="0"/>
          </a:p>
          <a:p>
            <a:r>
              <a:rPr lang="en-US" dirty="0" smtClean="0"/>
              <a:t>2.</a:t>
            </a:r>
            <a:r>
              <a:rPr lang="en-US" baseline="0" dirty="0" smtClean="0"/>
              <a:t> </a:t>
            </a:r>
            <a:r>
              <a:rPr lang="en-US" b="1" dirty="0" smtClean="0"/>
              <a:t>The magnitude of the harm that could result from the use of illicit drugs on the job</a:t>
            </a:r>
            <a:r>
              <a:rPr lang="en-US" dirty="0" smtClean="0"/>
              <a:t>.  </a:t>
            </a:r>
          </a:p>
          <a:p>
            <a:endParaRPr lang="en-US" dirty="0" smtClean="0"/>
          </a:p>
          <a:p>
            <a:r>
              <a:rPr lang="en-US" dirty="0" smtClean="0"/>
              <a:t>See </a:t>
            </a:r>
            <a:r>
              <a:rPr lang="en-US" i="1" dirty="0" smtClean="0"/>
              <a:t>Knox County Education Association v. Knox County Board of Education</a:t>
            </a:r>
            <a:r>
              <a:rPr lang="en-US" dirty="0" smtClean="0"/>
              <a:t>, 158 F.3d 361 (6th Cir. 1998), where the court upheld drug testing of school bus drivers, and; </a:t>
            </a:r>
          </a:p>
          <a:p>
            <a:endParaRPr lang="en-US" dirty="0" smtClean="0"/>
          </a:p>
          <a:p>
            <a:r>
              <a:rPr lang="en-US" dirty="0" smtClean="0"/>
              <a:t>See </a:t>
            </a:r>
            <a:r>
              <a:rPr lang="en-US" i="1" dirty="0" smtClean="0"/>
              <a:t>National Treasury Employees Union v. </a:t>
            </a:r>
            <a:r>
              <a:rPr lang="en-US" i="1" dirty="0" err="1" smtClean="0"/>
              <a:t>Yeutter</a:t>
            </a:r>
            <a:r>
              <a:rPr lang="en-US" dirty="0" smtClean="0"/>
              <a:t>, 918 F.2d 968 (D.C. Cir. 1990), where the court upheld drug testing for operators of passenger shuttle buses, concluding that there were strong safety interests to validate testing of operators responsible for the operation these vehicles.  </a:t>
            </a:r>
          </a:p>
          <a:p>
            <a:endParaRPr lang="en-US" dirty="0" smtClean="0"/>
          </a:p>
          <a:p>
            <a:r>
              <a:rPr lang="en-US" dirty="0" smtClean="0"/>
              <a:t>Operation of a public emergency transportation vehicle fits the second factor listed above:  the magnitude of harm to the general public possible from operating a public vehicle under the influence of illicit substances. </a:t>
            </a:r>
          </a:p>
          <a:p>
            <a:endParaRPr lang="en-US" dirty="0" smtClean="0"/>
          </a:p>
          <a:p>
            <a:r>
              <a:rPr lang="en-US" b="1" dirty="0" smtClean="0"/>
              <a:t>CBAs</a:t>
            </a:r>
          </a:p>
          <a:p>
            <a:r>
              <a:rPr lang="en-US" b="1" dirty="0" smtClean="0"/>
              <a:t>1.</a:t>
            </a:r>
            <a:r>
              <a:rPr lang="en-US" b="1" baseline="0" dirty="0" smtClean="0"/>
              <a:t> </a:t>
            </a:r>
            <a:r>
              <a:rPr lang="en-US" b="1" dirty="0" smtClean="0"/>
              <a:t>Discipline Stemming from Drug Testing is a Mandatory Subject.</a:t>
            </a:r>
          </a:p>
          <a:p>
            <a:endParaRPr lang="en-US" dirty="0" smtClean="0"/>
          </a:p>
          <a:p>
            <a:r>
              <a:rPr lang="en-US" dirty="0" smtClean="0"/>
              <a:t>SERB has addressed the issue of substance abuse policies. In In re Findlay City School District Bd. of Ed., SERB 87-031 (12-17-87), aff’d, SERB v. Findlay City School District. 1988 SERB 4-54 (CP, Hancock, 5-11-88),20 SERB was asked to determine whether an employer’s adoption of a drug and alcohol use policy, which provided for employee discipline in the event substance abuse adversely affected the employee’s job performance, constituted a mandatory subject of bargaining. SERB concluded that the unilateral implementation of such a policy constituted a violation of 4117.11(A)(1) and (A)(5). In so concluding, SERB stated in pertinent part: </a:t>
            </a:r>
          </a:p>
          <a:p>
            <a:endParaRPr lang="en-US" dirty="0" smtClean="0"/>
          </a:p>
          <a:p>
            <a:r>
              <a:rPr lang="en-US" dirty="0" smtClean="0"/>
              <a:t>The inclusion of the sentence in the drug and alcohol policy inviting the imposition of discipline on employees whose performance is adversely affected by chemical dependency makes the adoption of such a “statement” a mandatory subject of bargaining. The threat of disciplinary action,…brings the policy statement clearly within the scope of bargaining. The subject of discipline for chemical dependency adversely affecting job performance is clearly pertinent to the working environment of employees and the requirement to bargain over same does not abridge the employer’s freedom to manage its operations in any significant manner. The negotiable nature of this subject is analogous to the Employer’s duty to bargain over safety provisions adopted by the Employer which also involve “...an essential part of the employees’ terms and conditions of employment.” Citing Gulf Power Co., 156 NLRB 622 (1966); </a:t>
            </a:r>
            <a:r>
              <a:rPr lang="en-US" dirty="0" err="1" smtClean="0"/>
              <a:t>enf’d</a:t>
            </a:r>
            <a:r>
              <a:rPr lang="en-US" dirty="0" smtClean="0"/>
              <a:t> NLRB v. Gulf Power Co., 384 F.2d 822 (5th Cir. 1967). </a:t>
            </a:r>
          </a:p>
          <a:p>
            <a:endParaRPr lang="en-US" dirty="0" smtClean="0"/>
          </a:p>
          <a:p>
            <a:r>
              <a:rPr lang="en-US" i="1" dirty="0" smtClean="0"/>
              <a:t>Southwest Ohio Regional Transit Authority v. Amalgamated Transit Union Local 627</a:t>
            </a:r>
            <a:r>
              <a:rPr lang="en-US" dirty="0" smtClean="0"/>
              <a:t>, (2001), Ohio St. 3d 108: The Ohio Supreme Court overruled the appellate court and reinstated an Arbitrator’s award reinstating a transit union employee after he had tested positive for marijuana in a random drug test administered while on the job.  </a:t>
            </a:r>
          </a:p>
          <a:p>
            <a:endParaRPr lang="en-US" dirty="0" smtClean="0"/>
          </a:p>
          <a:p>
            <a:r>
              <a:rPr lang="en-US" dirty="0" smtClean="0"/>
              <a:t>Facts: The employee’s position was defined by federal regulations and the employer’s drug and alcohol policy as a “safety-sensitive” position.   His position duties included repairing and maintaining buses, road-testing buses, and operating other vehicles for which he was required to hold a commercial driver’s license.  </a:t>
            </a:r>
          </a:p>
          <a:p>
            <a:endParaRPr lang="en-US" dirty="0" smtClean="0"/>
          </a:p>
          <a:p>
            <a:r>
              <a:rPr lang="en-US" dirty="0" smtClean="0"/>
              <a:t>Holding: Ohio has no dominant and well-defined public policy that renders unlawful an arbitration award reinstating a safety-sensitive employee who was terminated for testing positive for a controlled substance, assuming that the award is otherwise reasonable in its terms for reinstatement.  The drug testing policy was subject to just cause provisions in the collective bargaining agreement, and under the circumstances of an award that provided safeguards to the public the award did not violate any clear state public policy.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2FB5DF8-B37E-463F-8CDA-0267733AA067}" type="slidenum">
              <a:rPr lang="en-US" smtClean="0"/>
              <a:pPr>
                <a:defRPr/>
              </a:pPr>
              <a:t>13</a:t>
            </a:fld>
            <a:endParaRPr lang="en-US" dirty="0"/>
          </a:p>
        </p:txBody>
      </p:sp>
    </p:spTree>
    <p:extLst>
      <p:ext uri="{BB962C8B-B14F-4D97-AF65-F5344CB8AC3E}">
        <p14:creationId xmlns:p14="http://schemas.microsoft.com/office/powerpoint/2010/main" val="163486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A.</a:t>
            </a:r>
            <a:r>
              <a:rPr lang="en-US" b="1" baseline="0" dirty="0" smtClean="0"/>
              <a:t> </a:t>
            </a:r>
            <a:r>
              <a:rPr lang="en-US" b="1" dirty="0" smtClean="0"/>
              <a:t>Reasonable Suspicion Defined:</a:t>
            </a:r>
          </a:p>
          <a:p>
            <a:endParaRPr lang="en-US" dirty="0" smtClean="0"/>
          </a:p>
          <a:p>
            <a:r>
              <a:rPr lang="en-US" dirty="0" smtClean="0"/>
              <a:t>The requirement of reasonable individualized suspicion for random employee drug testing has been difficult for the courts to define.  However, the following are examples of court-made or statutorily enacted definitions of “reasonable suspicion:”</a:t>
            </a:r>
          </a:p>
          <a:p>
            <a:endParaRPr lang="en-US" dirty="0" smtClean="0"/>
          </a:p>
          <a:p>
            <a:r>
              <a:rPr lang="en-US" b="1" dirty="0" smtClean="0"/>
              <a:t>1.</a:t>
            </a:r>
            <a:r>
              <a:rPr lang="en-US" b="1" baseline="0" dirty="0" smtClean="0"/>
              <a:t> </a:t>
            </a:r>
            <a:r>
              <a:rPr lang="en-US" b="1" dirty="0" smtClean="0"/>
              <a:t>Under Ohio Administrative Code, reasonable suspicion:</a:t>
            </a:r>
          </a:p>
          <a:p>
            <a:endParaRPr lang="en-US" dirty="0" smtClean="0"/>
          </a:p>
          <a:p>
            <a:r>
              <a:rPr lang="en-US" dirty="0" smtClean="0"/>
              <a:t>“…Must be based upon objective facts or specific circumstances found to exist that present a reasonable basis to believe that an employee is under the influence of, or is using or abusing, alcohol and/or other drugs.</a:t>
            </a:r>
          </a:p>
          <a:p>
            <a:endParaRPr lang="en-US" dirty="0" smtClean="0"/>
          </a:p>
          <a:p>
            <a:r>
              <a:rPr lang="en-US" dirty="0" smtClean="0"/>
              <a:t>“Examples of reasonable suspicion shall include, but need not be limited to:  Slurred speech, disorientation, and abnormal conduct or behavior.   OAC 123:1-76-10.  </a:t>
            </a:r>
          </a:p>
          <a:p>
            <a:endParaRPr lang="en-US" dirty="0" smtClean="0"/>
          </a:p>
          <a:p>
            <a:r>
              <a:rPr lang="en-US" b="1" dirty="0" smtClean="0"/>
              <a:t>2.</a:t>
            </a:r>
            <a:r>
              <a:rPr lang="en-US" b="1" baseline="0" dirty="0" smtClean="0"/>
              <a:t> </a:t>
            </a:r>
            <a:r>
              <a:rPr lang="en-US" b="1" dirty="0" smtClean="0"/>
              <a:t>“Reasonable-suspicion drug testing</a:t>
            </a:r>
            <a:r>
              <a:rPr lang="en-US" dirty="0" smtClean="0"/>
              <a:t>’ means drug or alcohol testing based on a belief that an employee is using or has used drugs or alcohol in violation of the covered employer’s policy drawn from specific objective and articulable facts and reasonable inferences drawn from those facts in light of experience. Among other things, such facts and inferences may be based upon:</a:t>
            </a:r>
          </a:p>
          <a:p>
            <a:endParaRPr lang="en-US" dirty="0" smtClean="0"/>
          </a:p>
          <a:p>
            <a:r>
              <a:rPr lang="en-US" dirty="0" smtClean="0"/>
              <a:t>	a.</a:t>
            </a:r>
            <a:r>
              <a:rPr lang="en-US" baseline="0" dirty="0" smtClean="0"/>
              <a:t> </a:t>
            </a:r>
            <a:r>
              <a:rPr lang="en-US" dirty="0" smtClean="0"/>
              <a:t>Observable phenomena while at work, such as direct observation of drug or alcohol use or of 	the physical symptoms or manifestations of being under the influence of a drug or alcohol; </a:t>
            </a:r>
          </a:p>
          <a:p>
            <a:endParaRPr lang="en-US" dirty="0" smtClean="0"/>
          </a:p>
          <a:p>
            <a:r>
              <a:rPr lang="en-US" dirty="0" smtClean="0"/>
              <a:t>	b. Abnormal conduct or erratic behavior while at work or a significant deterioration 	in 	work performance; </a:t>
            </a:r>
          </a:p>
          <a:p>
            <a:endParaRPr lang="en-US" dirty="0" smtClean="0"/>
          </a:p>
          <a:p>
            <a:r>
              <a:rPr lang="en-US" dirty="0" smtClean="0"/>
              <a:t>	c.</a:t>
            </a:r>
            <a:r>
              <a:rPr lang="en-US" baseline="0" dirty="0" smtClean="0"/>
              <a:t> </a:t>
            </a:r>
            <a:r>
              <a:rPr lang="en-US" dirty="0" smtClean="0"/>
              <a:t>A report of drug or alcohol use, provided by a reliable and credible source; </a:t>
            </a:r>
          </a:p>
          <a:p>
            <a:endParaRPr lang="en-US" dirty="0" smtClean="0"/>
          </a:p>
          <a:p>
            <a:r>
              <a:rPr lang="en-US" dirty="0" smtClean="0"/>
              <a:t>	d.</a:t>
            </a:r>
            <a:r>
              <a:rPr lang="en-US" baseline="0" dirty="0" smtClean="0"/>
              <a:t> </a:t>
            </a:r>
            <a:r>
              <a:rPr lang="en-US" dirty="0" smtClean="0"/>
              <a:t>Evidence that an individual has tampered with a drug or alcohol test during 	employment with the current covered employer; </a:t>
            </a:r>
          </a:p>
          <a:p>
            <a:endParaRPr lang="en-US" dirty="0" smtClean="0"/>
          </a:p>
          <a:p>
            <a:r>
              <a:rPr lang="en-US" dirty="0" smtClean="0"/>
              <a:t>	e.</a:t>
            </a:r>
            <a:r>
              <a:rPr lang="en-US" baseline="0" dirty="0" smtClean="0"/>
              <a:t> </a:t>
            </a:r>
            <a:r>
              <a:rPr lang="en-US" dirty="0" smtClean="0"/>
              <a:t>Information that an employee has caused, contributed to or been involved in an accident 	while at work; or </a:t>
            </a:r>
          </a:p>
          <a:p>
            <a:endParaRPr lang="en-US" dirty="0" smtClean="0"/>
          </a:p>
          <a:p>
            <a:r>
              <a:rPr lang="en-US" dirty="0" smtClean="0"/>
              <a:t>	f. Evidence that an employee has used, possessed, sold, solicited or transferred 	drugs 	or used alcohol while working or while on the covered employer’s premises or while 	operating the covered employer’s vehicle, machinery or equipment.  </a:t>
            </a:r>
          </a:p>
          <a:p>
            <a:endParaRPr lang="en-US" dirty="0" smtClean="0"/>
          </a:p>
          <a:p>
            <a:r>
              <a:rPr lang="en-US" dirty="0" smtClean="0"/>
              <a:t>3.</a:t>
            </a:r>
            <a:r>
              <a:rPr lang="en-US" baseline="0" dirty="0" smtClean="0"/>
              <a:t> </a:t>
            </a:r>
            <a:r>
              <a:rPr lang="en-US" b="1" dirty="0" smtClean="0"/>
              <a:t>Reasonable suspicion should be based on:</a:t>
            </a:r>
          </a:p>
          <a:p>
            <a:endParaRPr lang="en-US" dirty="0" smtClean="0"/>
          </a:p>
          <a:p>
            <a:r>
              <a:rPr lang="en-US" dirty="0" smtClean="0"/>
              <a:t>	a.</a:t>
            </a:r>
            <a:r>
              <a:rPr lang="en-US" baseline="0" dirty="0" smtClean="0"/>
              <a:t> </a:t>
            </a:r>
            <a:r>
              <a:rPr lang="en-US" dirty="0" smtClean="0"/>
              <a:t>The nature of the tip or information; </a:t>
            </a:r>
          </a:p>
          <a:p>
            <a:endParaRPr lang="en-US" dirty="0" smtClean="0"/>
          </a:p>
          <a:p>
            <a:r>
              <a:rPr lang="en-US" dirty="0" smtClean="0"/>
              <a:t>	b. The reliability of the informant; </a:t>
            </a:r>
          </a:p>
          <a:p>
            <a:endParaRPr lang="en-US" dirty="0" smtClean="0"/>
          </a:p>
          <a:p>
            <a:r>
              <a:rPr lang="en-US" dirty="0" smtClean="0"/>
              <a:t>	c. The degree of corroboration; and </a:t>
            </a:r>
          </a:p>
          <a:p>
            <a:endParaRPr lang="en-US" dirty="0" smtClean="0"/>
          </a:p>
          <a:p>
            <a:r>
              <a:rPr lang="en-US" dirty="0" smtClean="0"/>
              <a:t>	d.</a:t>
            </a:r>
            <a:r>
              <a:rPr lang="en-US" baseline="0" dirty="0" smtClean="0"/>
              <a:t> </a:t>
            </a:r>
            <a:r>
              <a:rPr lang="en-US" dirty="0" smtClean="0"/>
              <a:t>Other facts contributing to suspicion or lack thereof.  </a:t>
            </a:r>
          </a:p>
          <a:p>
            <a:r>
              <a:rPr lang="en-US" dirty="0" smtClean="0"/>
              <a:t>	</a:t>
            </a:r>
          </a:p>
          <a:p>
            <a:r>
              <a:rPr lang="en-US" dirty="0" smtClean="0"/>
              <a:t>	See Copeland v. Philadelphia Police Department, 840 F.2d 1139, 1144 (3rd Cir. 1988) (cited with 	approval in the 2nd Circuit).</a:t>
            </a:r>
          </a:p>
          <a:p>
            <a:endParaRPr lang="en-US" dirty="0"/>
          </a:p>
        </p:txBody>
      </p:sp>
      <p:sp>
        <p:nvSpPr>
          <p:cNvPr id="4" name="Slide Number Placeholder 3"/>
          <p:cNvSpPr>
            <a:spLocks noGrp="1"/>
          </p:cNvSpPr>
          <p:nvPr>
            <p:ph type="sldNum" sz="quarter" idx="10"/>
          </p:nvPr>
        </p:nvSpPr>
        <p:spPr/>
        <p:txBody>
          <a:bodyPr/>
          <a:lstStyle/>
          <a:p>
            <a:pPr>
              <a:defRPr/>
            </a:pPr>
            <a:fld id="{F2FB5DF8-B37E-463F-8CDA-0267733AA067}" type="slidenum">
              <a:rPr lang="en-US" smtClean="0"/>
              <a:pPr>
                <a:defRPr/>
              </a:pPr>
              <a:t>14</a:t>
            </a:fld>
            <a:endParaRPr lang="en-US" dirty="0"/>
          </a:p>
        </p:txBody>
      </p:sp>
    </p:spTree>
    <p:extLst>
      <p:ext uri="{BB962C8B-B14F-4D97-AF65-F5344CB8AC3E}">
        <p14:creationId xmlns:p14="http://schemas.microsoft.com/office/powerpoint/2010/main" val="288538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smtClean="0"/>
              <a:t>What Constitutes Reasonable Suspicion? </a:t>
            </a:r>
          </a:p>
          <a:p>
            <a:endParaRPr lang="en-US" b="1" dirty="0" smtClean="0"/>
          </a:p>
          <a:p>
            <a:r>
              <a:rPr lang="en-US" dirty="0" smtClean="0"/>
              <a:t>Regardless of a statutorily-enacted definition of “reasonable suspicion,” it is still necessary for the courts to interpret the meaning of “reasonable suspicion” through concrete factual settings.  </a:t>
            </a:r>
          </a:p>
          <a:p>
            <a:endParaRPr lang="en-US" dirty="0" smtClean="0"/>
          </a:p>
          <a:p>
            <a:r>
              <a:rPr lang="en-US" dirty="0" smtClean="0"/>
              <a:t>1.</a:t>
            </a:r>
            <a:r>
              <a:rPr lang="en-US" baseline="0" dirty="0" smtClean="0"/>
              <a:t> </a:t>
            </a:r>
            <a:r>
              <a:rPr lang="en-US" dirty="0" smtClean="0"/>
              <a:t>The testing of employees for drug use does not constitute an unreasonable search and seizure under the Fourth Amendment if the employer can either demonstrate a reasonable suspicion of drug use, or that the employer’s interest in public safety, protection of sensitive information, or employee integrity is considered substantial.  See e.g., Skinner and Von Raab, supra.</a:t>
            </a:r>
          </a:p>
          <a:p>
            <a:endParaRPr lang="en-US" dirty="0" smtClean="0"/>
          </a:p>
          <a:p>
            <a:r>
              <a:rPr lang="en-US" dirty="0" smtClean="0"/>
              <a:t>2. Courts will generally look at the totality of the circumstances to determine if reasonable suspicion is present.  </a:t>
            </a:r>
          </a:p>
          <a:p>
            <a:endParaRPr lang="en-US" dirty="0" smtClean="0"/>
          </a:p>
          <a:p>
            <a:r>
              <a:rPr lang="en-US" b="1" dirty="0" smtClean="0"/>
              <a:t>a. Pernell v. Montgomery County Board of Commissioners</a:t>
            </a:r>
            <a:r>
              <a:rPr lang="en-US" dirty="0" smtClean="0"/>
              <a:t>, 1996 Ohio App. LEXIS 4954 (November 15, 1996), Montgomery App. No. 94-929:  The court upheld a drug screening test of a county solid waste manager based on reasonable suspicion.  </a:t>
            </a:r>
          </a:p>
          <a:p>
            <a:endParaRPr lang="en-US" dirty="0" smtClean="0"/>
          </a:p>
          <a:p>
            <a:r>
              <a:rPr lang="en-US" dirty="0" smtClean="0"/>
              <a:t>	Facts: The employee refused to submit to a drug screening test by his supervisor.  After 	discharged from his position for insubordination, Pernell claimed his employer did not have 	reasonable suspicion to require him to submit to a drug test.   </a:t>
            </a:r>
          </a:p>
          <a:p>
            <a:endParaRPr lang="en-US" dirty="0" smtClean="0"/>
          </a:p>
          <a:p>
            <a:r>
              <a:rPr lang="en-US" dirty="0" smtClean="0"/>
              <a:t>	Holding: The Court of Appeals found the employer did in fact establish reasonable suspicion.  	The court pointed to such factors as Pernell’s knowledge of the employer’s drug policy, Pernell 	providing marijuana off-duty to another employee, the odor of marijuana emanating from 	Pernell’s office on two prior occasions, and marijuana found in Pernell’s home after a deputy 	executed a warrant.  After the culmination of these factors, he was ordered to submit to a drug 	test by his supervisor.  The court reasoned that under the county’s policy, all that was required 	was “reasonable suspicion that substances are affecting performance in the workplace,” and 	Pernell’s conduct definitely met this standard.   </a:t>
            </a:r>
          </a:p>
          <a:p>
            <a:endParaRPr lang="en-US" dirty="0" smtClean="0"/>
          </a:p>
          <a:p>
            <a:r>
              <a:rPr lang="en-US" dirty="0" smtClean="0"/>
              <a:t>	But see, </a:t>
            </a:r>
            <a:r>
              <a:rPr lang="en-US" i="1" dirty="0" smtClean="0"/>
              <a:t>In the Matter of Barnesville Exempted Village School District Board of Education v. 	Barnesville Association of Classified Employee</a:t>
            </a:r>
            <a:r>
              <a:rPr lang="en-US" dirty="0" smtClean="0"/>
              <a:t>s, (1997) 123 Ohio App.3d 272:  The court held that 	the school district had not presented enough articulable facts rising to the level of reasonable 	suspicion to drug test an employee who inspected and maintained a school’s boilers, where the 	employee, at most, admitted to drinking occasionally.</a:t>
            </a:r>
          </a:p>
          <a:p>
            <a:endParaRPr lang="en-US" b="1" dirty="0" smtClean="0"/>
          </a:p>
          <a:p>
            <a:r>
              <a:rPr lang="en-US" dirty="0" smtClean="0"/>
              <a:t>3</a:t>
            </a:r>
            <a:r>
              <a:rPr lang="en-US" b="1" dirty="0" smtClean="0"/>
              <a:t>.</a:t>
            </a:r>
            <a:r>
              <a:rPr lang="en-US" b="1" baseline="0" dirty="0" smtClean="0"/>
              <a:t> </a:t>
            </a:r>
            <a:r>
              <a:rPr lang="en-US" b="1" dirty="0" smtClean="0"/>
              <a:t>Other Factors Leading to “Reasonable Suspicion.”</a:t>
            </a:r>
          </a:p>
          <a:p>
            <a:endParaRPr lang="en-US" dirty="0" smtClean="0"/>
          </a:p>
          <a:p>
            <a:r>
              <a:rPr lang="en-US" dirty="0" smtClean="0"/>
              <a:t>In determining whether “reasonable suspicion” exists to compel an employee to submit to random drug testing, courts generally look to the following factors: (Again, not any one of these factors is dispositive of off-duty substance abuse, but combined might lead the court to draw the inference that reasonable suspicion for testing exists.) 1) The conviction of illegal drug use or abuse of alcohol, or employee involvement where the abuse of substances is suspected; 2) Observed use or possession of illegal substances, including the sale or use of illegal drugs or prescription medications, while on the job; 3) Recent, marked changed in personal behavior, and 4) Physical impairment and the inability to perform related job tasks.</a:t>
            </a:r>
          </a:p>
          <a:p>
            <a:endParaRPr lang="en-US" dirty="0" smtClean="0"/>
          </a:p>
          <a:p>
            <a:r>
              <a:rPr lang="en-US" b="1" dirty="0" smtClean="0"/>
              <a:t>Practice Tip:  The existence of an employer policy regarding drug testing is imperative to withstand later employee challenges.  </a:t>
            </a:r>
          </a:p>
          <a:p>
            <a:endParaRPr lang="en-US" dirty="0" smtClean="0"/>
          </a:p>
          <a:p>
            <a:r>
              <a:rPr lang="en-US" dirty="0" smtClean="0"/>
              <a:t>1.</a:t>
            </a:r>
            <a:r>
              <a:rPr lang="en-US" baseline="0" dirty="0" smtClean="0"/>
              <a:t> </a:t>
            </a:r>
            <a:r>
              <a:rPr lang="en-US" b="1" dirty="0" smtClean="0"/>
              <a:t>In re Morgan County Department of Human Services and AFSCME Local No. 3560</a:t>
            </a:r>
            <a:r>
              <a:rPr lang="en-US" dirty="0" smtClean="0"/>
              <a:t>, Case No. 00-00612 (Ruben 2000), Arbitrator Alan Ruben defined when employers have “just cause” to compel an employee to submit to drug testing resulting from suspected off-duty use.  </a:t>
            </a:r>
          </a:p>
          <a:p>
            <a:endParaRPr lang="en-US" dirty="0" smtClean="0"/>
          </a:p>
          <a:p>
            <a:r>
              <a:rPr lang="en-US" dirty="0" smtClean="0"/>
              <a:t>Facts: A County Department of Human Services caseworker was required to undergo a series of drug tests. During one of these examinations, the employee tested positive for marijuana and cocaine.  The employee’s conduct, attendance, and work performance had declined in the months before drug testing was initiated, and she became hostile when supervisors attempted to address these issues with her.  Further, the agency had received several complaints from clients about her conduct and alleged drug use while she was off-duty. In addition, the county received documentation of a positive drug test result for marijuana by the employee that stemmed from the employee’s ongoing child custody dispute in the County’s Juvenile and Family Court. Based on these factors, the Department chose to mandate reasonable suspicion drug testing, which ultimately led to her five-day suspension from work.</a:t>
            </a:r>
          </a:p>
          <a:p>
            <a:endParaRPr lang="en-US" dirty="0" smtClean="0"/>
          </a:p>
          <a:p>
            <a:r>
              <a:rPr lang="en-US" dirty="0" smtClean="0"/>
              <a:t>Holding: The employee grieved the suspension, although she did not deny the use of drugs, predominantly on the basis that she was off-duty when the alleged drug use took place.  Arbitrator Ruben ruled that the factors the Department used to compel the drug testing constituted reasonable suspicion.  Moreover, the mere fact that the drug use took place while she was not directly acting within the scope of her employment was of little consequence, because it affected her work performance.  Pointing to several instances in the record where her clientele complained of her attendance, conduct, and absenteeism, coupled with her insubordination to her supervisors and the positive results of an independent drug test, the Department’s actions were sustained.  The Arbitrator also noted several outside factors which contributed to sustaining the suspension, such as the small geographic area in which the employee worked, the irreparable damage that might occur to the Department’s credibility, and the nature of her work as a drug and alcohol counselor to welfare recipients.</a:t>
            </a:r>
          </a:p>
          <a:p>
            <a:endParaRPr lang="en-US" dirty="0" smtClean="0"/>
          </a:p>
          <a:p>
            <a:r>
              <a:rPr lang="en-US" dirty="0" smtClean="0"/>
              <a:t>Important Considerations: In Morgan County, the Arbitrator upheld the validity of the drug testing based on a series of objective indications observed by the employer.  The discipline was proper because the employer’s public service function and credibility in the community, and also the employee’s drug referral and treatment related duties were directly undermined by the employee’s off-duty drug use.</a:t>
            </a:r>
          </a:p>
          <a:p>
            <a:endParaRPr lang="en-US" dirty="0" smtClean="0"/>
          </a:p>
          <a:p>
            <a:r>
              <a:rPr lang="en-US" dirty="0" smtClean="0"/>
              <a:t>2.</a:t>
            </a:r>
            <a:r>
              <a:rPr lang="en-US" baseline="0" dirty="0" smtClean="0"/>
              <a:t> </a:t>
            </a:r>
            <a:r>
              <a:rPr lang="en-US" b="1" dirty="0" smtClean="0"/>
              <a:t>In re Canton, SERB 94-011</a:t>
            </a:r>
            <a:r>
              <a:rPr lang="en-US" dirty="0" smtClean="0"/>
              <a:t>(6-29-94):  The implementation of a drug-testing policy is a mandatory subject of bargaining where the employees affected are not in safety-sensitive positions, which would require immediate action by the employer in the interest of public safety, or in furtherance of the employer’s overall mission.  </a:t>
            </a:r>
          </a:p>
          <a:p>
            <a:endParaRPr lang="en-US" dirty="0" smtClean="0"/>
          </a:p>
          <a:p>
            <a:r>
              <a:rPr lang="en-US" dirty="0" smtClean="0"/>
              <a:t>3</a:t>
            </a:r>
            <a:r>
              <a:rPr lang="en-US" b="1" dirty="0" smtClean="0"/>
              <a:t>.</a:t>
            </a:r>
            <a:r>
              <a:rPr lang="en-US" b="1" baseline="0" dirty="0" smtClean="0"/>
              <a:t> </a:t>
            </a:r>
            <a:r>
              <a:rPr lang="en-US" b="1" dirty="0" smtClean="0"/>
              <a:t>In re Findlay City School District Board of Education</a:t>
            </a:r>
            <a:r>
              <a:rPr lang="en-US" dirty="0" smtClean="0"/>
              <a:t>, SERB 87-031 (12-17-87).  Employer began to directly deal with employees by mailing them proposed drafts of policy statement on drug and alcohol abuse, which included discipline for such actions.  It is a mandatory subject of bargaining whether an employer will adopt a policy statement on drug and alcohol abuse that invites disciplining of employees whose dependence on such substances affects their work.  SERB found this to be “clearly pertinent to the working environment.” Thus, the employer’s mailing and adoption of the statement without bargaining were both found to be unfair labor practices under O.R.C. 4117.11(A)(1) and O.R.C. 4117.11(A)(5). </a:t>
            </a:r>
            <a:endParaRPr lang="en-US" dirty="0"/>
          </a:p>
        </p:txBody>
      </p:sp>
      <p:sp>
        <p:nvSpPr>
          <p:cNvPr id="4" name="Slide Number Placeholder 3"/>
          <p:cNvSpPr>
            <a:spLocks noGrp="1"/>
          </p:cNvSpPr>
          <p:nvPr>
            <p:ph type="sldNum" sz="quarter" idx="10"/>
          </p:nvPr>
        </p:nvSpPr>
        <p:spPr/>
        <p:txBody>
          <a:bodyPr/>
          <a:lstStyle/>
          <a:p>
            <a:pPr>
              <a:defRPr/>
            </a:pPr>
            <a:fld id="{F2FB5DF8-B37E-463F-8CDA-0267733AA067}" type="slidenum">
              <a:rPr lang="en-US" smtClean="0"/>
              <a:pPr>
                <a:defRPr/>
              </a:pPr>
              <a:t>15</a:t>
            </a:fld>
            <a:endParaRPr lang="en-US" dirty="0"/>
          </a:p>
        </p:txBody>
      </p:sp>
    </p:spTree>
    <p:extLst>
      <p:ext uri="{BB962C8B-B14F-4D97-AF65-F5344CB8AC3E}">
        <p14:creationId xmlns:p14="http://schemas.microsoft.com/office/powerpoint/2010/main" val="301501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769" b="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BD2B600-4746-4823-A5BD-348E3F13133C}" type="slidenum">
              <a:rPr lang="en-US"/>
              <a:pPr>
                <a:defRPr/>
              </a:pPr>
              <a:t>‹#›</a:t>
            </a:fld>
            <a:endParaRPr lang="en-US" dirty="0"/>
          </a:p>
        </p:txBody>
      </p:sp>
    </p:spTree>
    <p:extLst>
      <p:ext uri="{BB962C8B-B14F-4D97-AF65-F5344CB8AC3E}">
        <p14:creationId xmlns:p14="http://schemas.microsoft.com/office/powerpoint/2010/main" val="1384231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69" b="1">
                <a:latin typeface="+mn-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35E0B76-70EF-4C08-88D3-F70582826142}" type="slidenum">
              <a:rPr lang="en-US"/>
              <a:pPr>
                <a:defRPr/>
              </a:pPr>
              <a:t>‹#›</a:t>
            </a:fld>
            <a:endParaRPr lang="en-US" dirty="0"/>
          </a:p>
        </p:txBody>
      </p:sp>
    </p:spTree>
    <p:extLst>
      <p:ext uri="{BB962C8B-B14F-4D97-AF65-F5344CB8AC3E}">
        <p14:creationId xmlns:p14="http://schemas.microsoft.com/office/powerpoint/2010/main" val="1143366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50614E5-0ADF-416A-B63F-A4B8A659EFCB}" type="slidenum">
              <a:rPr lang="en-US"/>
              <a:pPr>
                <a:defRPr/>
              </a:pPr>
              <a:t>‹#›</a:t>
            </a:fld>
            <a:endParaRPr lang="en-US" dirty="0"/>
          </a:p>
        </p:txBody>
      </p:sp>
    </p:spTree>
    <p:extLst>
      <p:ext uri="{BB962C8B-B14F-4D97-AF65-F5344CB8AC3E}">
        <p14:creationId xmlns:p14="http://schemas.microsoft.com/office/powerpoint/2010/main" val="2185952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51678" indent="0" algn="ctr">
              <a:buNone/>
              <a:defRPr>
                <a:solidFill>
                  <a:schemeClr val="tx1">
                    <a:tint val="75000"/>
                  </a:schemeClr>
                </a:solidFill>
              </a:defRPr>
            </a:lvl2pPr>
            <a:lvl3pPr marL="703356" indent="0" algn="ctr">
              <a:buNone/>
              <a:defRPr>
                <a:solidFill>
                  <a:schemeClr val="tx1">
                    <a:tint val="75000"/>
                  </a:schemeClr>
                </a:solidFill>
              </a:defRPr>
            </a:lvl3pPr>
            <a:lvl4pPr marL="1055035" indent="0" algn="ctr">
              <a:buNone/>
              <a:defRPr>
                <a:solidFill>
                  <a:schemeClr val="tx1">
                    <a:tint val="75000"/>
                  </a:schemeClr>
                </a:solidFill>
              </a:defRPr>
            </a:lvl4pPr>
            <a:lvl5pPr marL="1406713" indent="0" algn="ctr">
              <a:buNone/>
              <a:defRPr>
                <a:solidFill>
                  <a:schemeClr val="tx1">
                    <a:tint val="75000"/>
                  </a:schemeClr>
                </a:solidFill>
              </a:defRPr>
            </a:lvl5pPr>
            <a:lvl6pPr marL="1758391" indent="0" algn="ctr">
              <a:buNone/>
              <a:defRPr>
                <a:solidFill>
                  <a:schemeClr val="tx1">
                    <a:tint val="75000"/>
                  </a:schemeClr>
                </a:solidFill>
              </a:defRPr>
            </a:lvl6pPr>
            <a:lvl7pPr marL="2110069" indent="0" algn="ctr">
              <a:buNone/>
              <a:defRPr>
                <a:solidFill>
                  <a:schemeClr val="tx1">
                    <a:tint val="75000"/>
                  </a:schemeClr>
                </a:solidFill>
              </a:defRPr>
            </a:lvl7pPr>
            <a:lvl8pPr marL="2461748" indent="0" algn="ctr">
              <a:buNone/>
              <a:defRPr>
                <a:solidFill>
                  <a:schemeClr val="tx1">
                    <a:tint val="75000"/>
                  </a:schemeClr>
                </a:solidFill>
              </a:defRPr>
            </a:lvl8pPr>
            <a:lvl9pPr marL="28134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lgn="ct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A84D03D-94E4-4BD6-8C61-414EFA2C4D35}" type="slidenum">
              <a:rPr lang="en-US"/>
              <a:pPr>
                <a:defRPr/>
              </a:pPr>
              <a:t>‹#›</a:t>
            </a:fld>
            <a:endParaRPr lang="en-US" dirty="0"/>
          </a:p>
        </p:txBody>
      </p:sp>
    </p:spTree>
    <p:extLst>
      <p:ext uri="{BB962C8B-B14F-4D97-AF65-F5344CB8AC3E}">
        <p14:creationId xmlns:p14="http://schemas.microsoft.com/office/powerpoint/2010/main" val="2799917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77"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38">
                <a:solidFill>
                  <a:schemeClr val="tx1">
                    <a:tint val="75000"/>
                  </a:schemeClr>
                </a:solidFill>
              </a:defRPr>
            </a:lvl1pPr>
            <a:lvl2pPr marL="351678" indent="0">
              <a:buNone/>
              <a:defRPr sz="1385">
                <a:solidFill>
                  <a:schemeClr val="tx1">
                    <a:tint val="75000"/>
                  </a:schemeClr>
                </a:solidFill>
              </a:defRPr>
            </a:lvl2pPr>
            <a:lvl3pPr marL="703356" indent="0">
              <a:buNone/>
              <a:defRPr sz="1231">
                <a:solidFill>
                  <a:schemeClr val="tx1">
                    <a:tint val="75000"/>
                  </a:schemeClr>
                </a:solidFill>
              </a:defRPr>
            </a:lvl3pPr>
            <a:lvl4pPr marL="1055035" indent="0">
              <a:buNone/>
              <a:defRPr sz="1077">
                <a:solidFill>
                  <a:schemeClr val="tx1">
                    <a:tint val="75000"/>
                  </a:schemeClr>
                </a:solidFill>
              </a:defRPr>
            </a:lvl4pPr>
            <a:lvl5pPr marL="1406713" indent="0">
              <a:buNone/>
              <a:defRPr sz="1077">
                <a:solidFill>
                  <a:schemeClr val="tx1">
                    <a:tint val="75000"/>
                  </a:schemeClr>
                </a:solidFill>
              </a:defRPr>
            </a:lvl5pPr>
            <a:lvl6pPr marL="1758391" indent="0">
              <a:buNone/>
              <a:defRPr sz="1077">
                <a:solidFill>
                  <a:schemeClr val="tx1">
                    <a:tint val="75000"/>
                  </a:schemeClr>
                </a:solidFill>
              </a:defRPr>
            </a:lvl6pPr>
            <a:lvl7pPr marL="2110069" indent="0">
              <a:buNone/>
              <a:defRPr sz="1077">
                <a:solidFill>
                  <a:schemeClr val="tx1">
                    <a:tint val="75000"/>
                  </a:schemeClr>
                </a:solidFill>
              </a:defRPr>
            </a:lvl7pPr>
            <a:lvl8pPr marL="2461748" indent="0">
              <a:buNone/>
              <a:defRPr sz="1077">
                <a:solidFill>
                  <a:schemeClr val="tx1">
                    <a:tint val="75000"/>
                  </a:schemeClr>
                </a:solidFill>
              </a:defRPr>
            </a:lvl8pPr>
            <a:lvl9pPr marL="2813426" indent="0">
              <a:buNone/>
              <a:defRPr sz="107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lgn="ct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D73661E-DB9A-4F47-806C-45F138409FA8}" type="slidenum">
              <a:rPr lang="en-US"/>
              <a:pPr>
                <a:defRPr/>
              </a:pPr>
              <a:t>‹#›</a:t>
            </a:fld>
            <a:endParaRPr lang="en-US" dirty="0"/>
          </a:p>
        </p:txBody>
      </p:sp>
    </p:spTree>
    <p:extLst>
      <p:ext uri="{BB962C8B-B14F-4D97-AF65-F5344CB8AC3E}">
        <p14:creationId xmlns:p14="http://schemas.microsoft.com/office/powerpoint/2010/main" val="2521995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69" b="1">
                <a:latin typeface="+mn-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54"/>
            </a:lvl1pPr>
            <a:lvl2pPr>
              <a:defRPr sz="1846"/>
            </a:lvl2pPr>
            <a:lvl3pPr>
              <a:defRPr sz="1538"/>
            </a:lvl3pPr>
            <a:lvl4pPr>
              <a:defRPr sz="1385"/>
            </a:lvl4pPr>
            <a:lvl5pPr>
              <a:defRPr sz="1385"/>
            </a:lvl5pPr>
            <a:lvl6pPr>
              <a:defRPr sz="1385"/>
            </a:lvl6pPr>
            <a:lvl7pPr>
              <a:defRPr sz="1385"/>
            </a:lvl7pPr>
            <a:lvl8pPr>
              <a:defRPr sz="1385"/>
            </a:lvl8pPr>
            <a:lvl9pPr>
              <a:defRPr sz="13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54"/>
            </a:lvl1pPr>
            <a:lvl2pPr>
              <a:defRPr sz="1846"/>
            </a:lvl2pPr>
            <a:lvl3pPr>
              <a:defRPr sz="1538"/>
            </a:lvl3pPr>
            <a:lvl4pPr>
              <a:defRPr sz="1385"/>
            </a:lvl4pPr>
            <a:lvl5pPr>
              <a:defRPr sz="1385"/>
            </a:lvl5pPr>
            <a:lvl6pPr>
              <a:defRPr sz="1385"/>
            </a:lvl6pPr>
            <a:lvl7pPr>
              <a:defRPr sz="1385"/>
            </a:lvl7pPr>
            <a:lvl8pPr>
              <a:defRPr sz="1385"/>
            </a:lvl8pPr>
            <a:lvl9pPr>
              <a:defRPr sz="13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lgn="ct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2BF03BF9-2642-4AC2-A22E-0B23B736C7AB}" type="slidenum">
              <a:rPr lang="en-US"/>
              <a:pPr>
                <a:defRPr/>
              </a:pPr>
              <a:t>‹#›</a:t>
            </a:fld>
            <a:endParaRPr lang="en-US" dirty="0"/>
          </a:p>
        </p:txBody>
      </p:sp>
    </p:spTree>
    <p:extLst>
      <p:ext uri="{BB962C8B-B14F-4D97-AF65-F5344CB8AC3E}">
        <p14:creationId xmlns:p14="http://schemas.microsoft.com/office/powerpoint/2010/main" val="1033724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69" b="1">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46" b="1"/>
            </a:lvl1pPr>
            <a:lvl2pPr marL="351678" indent="0">
              <a:buNone/>
              <a:defRPr sz="1538" b="1"/>
            </a:lvl2pPr>
            <a:lvl3pPr marL="703356" indent="0">
              <a:buNone/>
              <a:defRPr sz="1385" b="1"/>
            </a:lvl3pPr>
            <a:lvl4pPr marL="1055035" indent="0">
              <a:buNone/>
              <a:defRPr sz="1231" b="1"/>
            </a:lvl4pPr>
            <a:lvl5pPr marL="1406713" indent="0">
              <a:buNone/>
              <a:defRPr sz="1231" b="1"/>
            </a:lvl5pPr>
            <a:lvl6pPr marL="1758391" indent="0">
              <a:buNone/>
              <a:defRPr sz="1231" b="1"/>
            </a:lvl6pPr>
            <a:lvl7pPr marL="2110069" indent="0">
              <a:buNone/>
              <a:defRPr sz="1231" b="1"/>
            </a:lvl7pPr>
            <a:lvl8pPr marL="2461748" indent="0">
              <a:buNone/>
              <a:defRPr sz="1231" b="1"/>
            </a:lvl8pPr>
            <a:lvl9pPr marL="2813426" indent="0">
              <a:buNone/>
              <a:defRPr sz="1231"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46"/>
            </a:lvl1pPr>
            <a:lvl2pPr>
              <a:defRPr sz="1538"/>
            </a:lvl2pPr>
            <a:lvl3pPr>
              <a:defRPr sz="1385"/>
            </a:lvl3pPr>
            <a:lvl4pPr>
              <a:defRPr sz="1231"/>
            </a:lvl4pPr>
            <a:lvl5pPr>
              <a:defRPr sz="1231"/>
            </a:lvl5pPr>
            <a:lvl6pPr>
              <a:defRPr sz="1231"/>
            </a:lvl6pPr>
            <a:lvl7pPr>
              <a:defRPr sz="1231"/>
            </a:lvl7pPr>
            <a:lvl8pPr>
              <a:defRPr sz="1231"/>
            </a:lvl8pPr>
            <a:lvl9pPr>
              <a:defRPr sz="12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46" b="1"/>
            </a:lvl1pPr>
            <a:lvl2pPr marL="351678" indent="0">
              <a:buNone/>
              <a:defRPr sz="1538" b="1"/>
            </a:lvl2pPr>
            <a:lvl3pPr marL="703356" indent="0">
              <a:buNone/>
              <a:defRPr sz="1385" b="1"/>
            </a:lvl3pPr>
            <a:lvl4pPr marL="1055035" indent="0">
              <a:buNone/>
              <a:defRPr sz="1231" b="1"/>
            </a:lvl4pPr>
            <a:lvl5pPr marL="1406713" indent="0">
              <a:buNone/>
              <a:defRPr sz="1231" b="1"/>
            </a:lvl5pPr>
            <a:lvl6pPr marL="1758391" indent="0">
              <a:buNone/>
              <a:defRPr sz="1231" b="1"/>
            </a:lvl6pPr>
            <a:lvl7pPr marL="2110069" indent="0">
              <a:buNone/>
              <a:defRPr sz="1231" b="1"/>
            </a:lvl7pPr>
            <a:lvl8pPr marL="2461748" indent="0">
              <a:buNone/>
              <a:defRPr sz="1231" b="1"/>
            </a:lvl8pPr>
            <a:lvl9pPr marL="2813426" indent="0">
              <a:buNone/>
              <a:defRPr sz="1231"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46"/>
            </a:lvl1pPr>
            <a:lvl2pPr>
              <a:defRPr sz="1538"/>
            </a:lvl2pPr>
            <a:lvl3pPr>
              <a:defRPr sz="1385"/>
            </a:lvl3pPr>
            <a:lvl4pPr>
              <a:defRPr sz="1231"/>
            </a:lvl4pPr>
            <a:lvl5pPr>
              <a:defRPr sz="1231"/>
            </a:lvl5pPr>
            <a:lvl6pPr>
              <a:defRPr sz="1231"/>
            </a:lvl6pPr>
            <a:lvl7pPr>
              <a:defRPr sz="1231"/>
            </a:lvl7pPr>
            <a:lvl8pPr>
              <a:defRPr sz="1231"/>
            </a:lvl8pPr>
            <a:lvl9pPr>
              <a:defRPr sz="12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7CAB1B1E-488D-49F6-AC6E-1894BF011438}" type="slidenum">
              <a:rPr lang="en-US"/>
              <a:pPr>
                <a:defRPr/>
              </a:pPr>
              <a:t>‹#›</a:t>
            </a:fld>
            <a:endParaRPr lang="en-US" dirty="0"/>
          </a:p>
        </p:txBody>
      </p:sp>
    </p:spTree>
    <p:extLst>
      <p:ext uri="{BB962C8B-B14F-4D97-AF65-F5344CB8AC3E}">
        <p14:creationId xmlns:p14="http://schemas.microsoft.com/office/powerpoint/2010/main" val="110624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69" b="1">
                <a:latin typeface="+mn-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lgn="ct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3870D36D-E134-4208-8D1C-110426D58404}" type="slidenum">
              <a:rPr lang="en-US"/>
              <a:pPr>
                <a:defRPr/>
              </a:pPr>
              <a:t>‹#›</a:t>
            </a:fld>
            <a:endParaRPr lang="en-US" dirty="0"/>
          </a:p>
        </p:txBody>
      </p:sp>
    </p:spTree>
    <p:extLst>
      <p:ext uri="{BB962C8B-B14F-4D97-AF65-F5344CB8AC3E}">
        <p14:creationId xmlns:p14="http://schemas.microsoft.com/office/powerpoint/2010/main" val="3939696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B816F73B-B05C-40F0-9537-2C8D4811D7B4}" type="slidenum">
              <a:rPr lang="en-US"/>
              <a:pPr>
                <a:defRPr/>
              </a:pPr>
              <a:t>‹#›</a:t>
            </a:fld>
            <a:endParaRPr lang="en-US" dirty="0"/>
          </a:p>
        </p:txBody>
      </p:sp>
    </p:spTree>
    <p:extLst>
      <p:ext uri="{BB962C8B-B14F-4D97-AF65-F5344CB8AC3E}">
        <p14:creationId xmlns:p14="http://schemas.microsoft.com/office/powerpoint/2010/main" val="3491153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38"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61"/>
            </a:lvl1pPr>
            <a:lvl2pPr>
              <a:defRPr sz="2154"/>
            </a:lvl2pPr>
            <a:lvl3pPr>
              <a:defRPr sz="1846"/>
            </a:lvl3pPr>
            <a:lvl4pPr>
              <a:defRPr sz="1538"/>
            </a:lvl4pPr>
            <a:lvl5pPr>
              <a:defRPr sz="1538"/>
            </a:lvl5pPr>
            <a:lvl6pPr>
              <a:defRPr sz="1538"/>
            </a:lvl6pPr>
            <a:lvl7pPr>
              <a:defRPr sz="1538"/>
            </a:lvl7pPr>
            <a:lvl8pPr>
              <a:defRPr sz="1538"/>
            </a:lvl8pPr>
            <a:lvl9pPr>
              <a:defRPr sz="15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77"/>
            </a:lvl1pPr>
            <a:lvl2pPr marL="351678" indent="0">
              <a:buNone/>
              <a:defRPr sz="923"/>
            </a:lvl2pPr>
            <a:lvl3pPr marL="703356" indent="0">
              <a:buNone/>
              <a:defRPr sz="769"/>
            </a:lvl3pPr>
            <a:lvl4pPr marL="1055035" indent="0">
              <a:buNone/>
              <a:defRPr sz="692"/>
            </a:lvl4pPr>
            <a:lvl5pPr marL="1406713" indent="0">
              <a:buNone/>
              <a:defRPr sz="692"/>
            </a:lvl5pPr>
            <a:lvl6pPr marL="1758391" indent="0">
              <a:buNone/>
              <a:defRPr sz="692"/>
            </a:lvl6pPr>
            <a:lvl7pPr marL="2110069" indent="0">
              <a:buNone/>
              <a:defRPr sz="692"/>
            </a:lvl7pPr>
            <a:lvl8pPr marL="2461748" indent="0">
              <a:buNone/>
              <a:defRPr sz="692"/>
            </a:lvl8pPr>
            <a:lvl9pPr marL="2813426" indent="0">
              <a:buNone/>
              <a:defRPr sz="692"/>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1146E94-BD1A-44EB-A9F1-D05F4B7511A8}" type="slidenum">
              <a:rPr lang="en-US"/>
              <a:pPr>
                <a:defRPr/>
              </a:pPr>
              <a:t>‹#›</a:t>
            </a:fld>
            <a:endParaRPr lang="en-US" dirty="0"/>
          </a:p>
        </p:txBody>
      </p:sp>
    </p:spTree>
    <p:extLst>
      <p:ext uri="{BB962C8B-B14F-4D97-AF65-F5344CB8AC3E}">
        <p14:creationId xmlns:p14="http://schemas.microsoft.com/office/powerpoint/2010/main" val="997014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38"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61"/>
            </a:lvl1pPr>
            <a:lvl2pPr marL="351678" indent="0">
              <a:buNone/>
              <a:defRPr sz="2154"/>
            </a:lvl2pPr>
            <a:lvl3pPr marL="703356" indent="0">
              <a:buNone/>
              <a:defRPr sz="1846"/>
            </a:lvl3pPr>
            <a:lvl4pPr marL="1055035" indent="0">
              <a:buNone/>
              <a:defRPr sz="1538"/>
            </a:lvl4pPr>
            <a:lvl5pPr marL="1406713" indent="0">
              <a:buNone/>
              <a:defRPr sz="1538"/>
            </a:lvl5pPr>
            <a:lvl6pPr marL="1758391" indent="0">
              <a:buNone/>
              <a:defRPr sz="1538"/>
            </a:lvl6pPr>
            <a:lvl7pPr marL="2110069" indent="0">
              <a:buNone/>
              <a:defRPr sz="1538"/>
            </a:lvl7pPr>
            <a:lvl8pPr marL="2461748" indent="0">
              <a:buNone/>
              <a:defRPr sz="1538"/>
            </a:lvl8pPr>
            <a:lvl9pPr marL="2813426" indent="0">
              <a:buNone/>
              <a:defRPr sz="1538"/>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77"/>
            </a:lvl1pPr>
            <a:lvl2pPr marL="351678" indent="0">
              <a:buNone/>
              <a:defRPr sz="923"/>
            </a:lvl2pPr>
            <a:lvl3pPr marL="703356" indent="0">
              <a:buNone/>
              <a:defRPr sz="769"/>
            </a:lvl3pPr>
            <a:lvl4pPr marL="1055035" indent="0">
              <a:buNone/>
              <a:defRPr sz="692"/>
            </a:lvl4pPr>
            <a:lvl5pPr marL="1406713" indent="0">
              <a:buNone/>
              <a:defRPr sz="692"/>
            </a:lvl5pPr>
            <a:lvl6pPr marL="1758391" indent="0">
              <a:buNone/>
              <a:defRPr sz="692"/>
            </a:lvl6pPr>
            <a:lvl7pPr marL="2110069" indent="0">
              <a:buNone/>
              <a:defRPr sz="692"/>
            </a:lvl7pPr>
            <a:lvl8pPr marL="2461748" indent="0">
              <a:buNone/>
              <a:defRPr sz="692"/>
            </a:lvl8pPr>
            <a:lvl9pPr marL="2813426" indent="0">
              <a:buNone/>
              <a:defRPr sz="692"/>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351678" fontAlgn="base">
              <a:spcBef>
                <a:spcPct val="0"/>
              </a:spcBef>
              <a:spcAft>
                <a:spcPct val="0"/>
              </a:spcAft>
              <a:defRPr/>
            </a:pPr>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351678">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E1B00F41-25BD-4BFA-8EAB-1664E84064E9}" type="slidenum">
              <a:rPr lang="en-US"/>
              <a:pPr>
                <a:defRPr/>
              </a:pPr>
              <a:t>‹#›</a:t>
            </a:fld>
            <a:endParaRPr lang="en-US" dirty="0"/>
          </a:p>
        </p:txBody>
      </p:sp>
    </p:spTree>
    <p:extLst>
      <p:ext uri="{BB962C8B-B14F-4D97-AF65-F5344CB8AC3E}">
        <p14:creationId xmlns:p14="http://schemas.microsoft.com/office/powerpoint/2010/main" val="152174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dfl_insidelines.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47663" y="0"/>
            <a:ext cx="844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0" y="2"/>
            <a:ext cx="9144000" cy="885825"/>
          </a:xfrm>
          <a:prstGeom prst="rect">
            <a:avLst/>
          </a:prstGeom>
          <a:solidFill>
            <a:srgbClr val="1D3152"/>
          </a:solidFill>
          <a:ln w="9525">
            <a:noFill/>
            <a:miter lim="800000"/>
            <a:headEnd/>
            <a:tailEnd/>
          </a:ln>
          <a:effectLst>
            <a:outerShdw dist="50800" dir="5400000" rotWithShape="0">
              <a:srgbClr val="808080">
                <a:alpha val="48999"/>
              </a:srgbClr>
            </a:outerShdw>
          </a:effectLst>
        </p:spPr>
        <p:txBody>
          <a:bodyPr anchor="ctr"/>
          <a:lstStyle/>
          <a:p>
            <a:pPr algn="ctr" defTabSz="351678">
              <a:defRPr/>
            </a:pPr>
            <a:endParaRPr lang="en-US" sz="1385" dirty="0">
              <a:solidFill>
                <a:prstClr val="white"/>
              </a:solidFill>
              <a:ea typeface="ＭＳ Ｐゴシック" pitchFamily="34" charset="-128"/>
            </a:endParaRPr>
          </a:p>
        </p:txBody>
      </p:sp>
      <p:sp>
        <p:nvSpPr>
          <p:cNvPr id="1028" name="Title Placeholder 1"/>
          <p:cNvSpPr>
            <a:spLocks noGrp="1"/>
          </p:cNvSpPr>
          <p:nvPr>
            <p:ph type="title"/>
          </p:nvPr>
        </p:nvSpPr>
        <p:spPr bwMode="auto">
          <a:xfrm>
            <a:off x="373063" y="182563"/>
            <a:ext cx="82296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398463" y="133667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31" name="Picture 8" descr="fhka_logo_esk_outlin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t="9435" b="7547"/>
          <a:stretch>
            <a:fillRect/>
          </a:stretch>
        </p:blipFill>
        <p:spPr bwMode="auto">
          <a:xfrm>
            <a:off x="7584080" y="6363408"/>
            <a:ext cx="1405059" cy="35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3362325" y="6356352"/>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23">
                <a:solidFill>
                  <a:srgbClr val="898989"/>
                </a:solidFill>
                <a:latin typeface="Arial" panose="020B0604020202020204" pitchFamily="34" charset="0"/>
                <a:ea typeface="ＭＳ Ｐゴシック" charset="-128"/>
                <a:cs typeface="Arial" panose="020B0604020202020204" pitchFamily="34" charset="0"/>
              </a:defRPr>
            </a:lvl1pPr>
          </a:lstStyle>
          <a:p>
            <a:pPr defTabSz="351678" fontAlgn="base">
              <a:spcBef>
                <a:spcPct val="0"/>
              </a:spcBef>
              <a:spcAft>
                <a:spcPct val="0"/>
              </a:spcAft>
              <a:defRPr/>
            </a:pPr>
            <a:fld id="{51BF7198-3D7B-4ED0-AB43-C82D003356D5}" type="slidenum">
              <a:rPr lang="en-US" smtClean="0"/>
              <a:pPr defTabSz="351678" fontAlgn="base">
                <a:spcBef>
                  <a:spcPct val="0"/>
                </a:spcBef>
                <a:spcAft>
                  <a:spcPct val="0"/>
                </a:spcAft>
                <a:defRPr/>
              </a:pPr>
              <a:t>‹#›</a:t>
            </a:fld>
            <a:endParaRPr lang="en-US" dirty="0"/>
          </a:p>
        </p:txBody>
      </p:sp>
    </p:spTree>
    <p:extLst>
      <p:ext uri="{BB962C8B-B14F-4D97-AF65-F5344CB8AC3E}">
        <p14:creationId xmlns:p14="http://schemas.microsoft.com/office/powerpoint/2010/main" val="2513315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351678" rtl="0" eaLnBrk="0" fontAlgn="base" hangingPunct="0">
        <a:spcBef>
          <a:spcPct val="0"/>
        </a:spcBef>
        <a:spcAft>
          <a:spcPct val="0"/>
        </a:spcAft>
        <a:defRPr sz="2769" kern="1200">
          <a:solidFill>
            <a:schemeClr val="bg1"/>
          </a:solidFill>
          <a:latin typeface="Arial"/>
          <a:ea typeface="ＭＳ Ｐゴシック" charset="-128"/>
          <a:cs typeface="Arial"/>
        </a:defRPr>
      </a:lvl1pPr>
      <a:lvl2pPr algn="l" defTabSz="351678" rtl="0" eaLnBrk="0" fontAlgn="base" hangingPunct="0">
        <a:spcBef>
          <a:spcPct val="0"/>
        </a:spcBef>
        <a:spcAft>
          <a:spcPct val="0"/>
        </a:spcAft>
        <a:defRPr sz="2692">
          <a:solidFill>
            <a:schemeClr val="bg1"/>
          </a:solidFill>
          <a:latin typeface="Arial" charset="0"/>
          <a:ea typeface="ＭＳ Ｐゴシック" charset="-128"/>
          <a:cs typeface="Arial" charset="0"/>
        </a:defRPr>
      </a:lvl2pPr>
      <a:lvl3pPr algn="l" defTabSz="351678" rtl="0" eaLnBrk="0" fontAlgn="base" hangingPunct="0">
        <a:spcBef>
          <a:spcPct val="0"/>
        </a:spcBef>
        <a:spcAft>
          <a:spcPct val="0"/>
        </a:spcAft>
        <a:defRPr sz="2692">
          <a:solidFill>
            <a:schemeClr val="bg1"/>
          </a:solidFill>
          <a:latin typeface="Arial" charset="0"/>
          <a:ea typeface="ＭＳ Ｐゴシック" charset="-128"/>
          <a:cs typeface="Arial" charset="0"/>
        </a:defRPr>
      </a:lvl3pPr>
      <a:lvl4pPr algn="l" defTabSz="351678" rtl="0" eaLnBrk="0" fontAlgn="base" hangingPunct="0">
        <a:spcBef>
          <a:spcPct val="0"/>
        </a:spcBef>
        <a:spcAft>
          <a:spcPct val="0"/>
        </a:spcAft>
        <a:defRPr sz="2692">
          <a:solidFill>
            <a:schemeClr val="bg1"/>
          </a:solidFill>
          <a:latin typeface="Arial" charset="0"/>
          <a:ea typeface="ＭＳ Ｐゴシック" charset="-128"/>
          <a:cs typeface="Arial" charset="0"/>
        </a:defRPr>
      </a:lvl4pPr>
      <a:lvl5pPr algn="l" defTabSz="351678" rtl="0" eaLnBrk="0" fontAlgn="base" hangingPunct="0">
        <a:spcBef>
          <a:spcPct val="0"/>
        </a:spcBef>
        <a:spcAft>
          <a:spcPct val="0"/>
        </a:spcAft>
        <a:defRPr sz="2692">
          <a:solidFill>
            <a:schemeClr val="bg1"/>
          </a:solidFill>
          <a:latin typeface="Arial" charset="0"/>
          <a:ea typeface="ＭＳ Ｐゴシック" charset="-128"/>
          <a:cs typeface="Arial" charset="0"/>
        </a:defRPr>
      </a:lvl5pPr>
      <a:lvl6pPr marL="351678" algn="l" defTabSz="351678" rtl="0" fontAlgn="base">
        <a:spcBef>
          <a:spcPct val="0"/>
        </a:spcBef>
        <a:spcAft>
          <a:spcPct val="0"/>
        </a:spcAft>
        <a:defRPr sz="2692">
          <a:solidFill>
            <a:schemeClr val="bg1"/>
          </a:solidFill>
          <a:latin typeface="Arial" charset="0"/>
          <a:ea typeface="ＭＳ Ｐゴシック" charset="-128"/>
        </a:defRPr>
      </a:lvl6pPr>
      <a:lvl7pPr marL="703356" algn="l" defTabSz="351678" rtl="0" fontAlgn="base">
        <a:spcBef>
          <a:spcPct val="0"/>
        </a:spcBef>
        <a:spcAft>
          <a:spcPct val="0"/>
        </a:spcAft>
        <a:defRPr sz="2692">
          <a:solidFill>
            <a:schemeClr val="bg1"/>
          </a:solidFill>
          <a:latin typeface="Arial" charset="0"/>
          <a:ea typeface="ＭＳ Ｐゴシック" charset="-128"/>
        </a:defRPr>
      </a:lvl7pPr>
      <a:lvl8pPr marL="1055035" algn="l" defTabSz="351678" rtl="0" fontAlgn="base">
        <a:spcBef>
          <a:spcPct val="0"/>
        </a:spcBef>
        <a:spcAft>
          <a:spcPct val="0"/>
        </a:spcAft>
        <a:defRPr sz="2692">
          <a:solidFill>
            <a:schemeClr val="bg1"/>
          </a:solidFill>
          <a:latin typeface="Arial" charset="0"/>
          <a:ea typeface="ＭＳ Ｐゴシック" charset="-128"/>
        </a:defRPr>
      </a:lvl8pPr>
      <a:lvl9pPr marL="1406713" algn="l" defTabSz="351678" rtl="0" fontAlgn="base">
        <a:spcBef>
          <a:spcPct val="0"/>
        </a:spcBef>
        <a:spcAft>
          <a:spcPct val="0"/>
        </a:spcAft>
        <a:defRPr sz="2692">
          <a:solidFill>
            <a:schemeClr val="bg1"/>
          </a:solidFill>
          <a:latin typeface="Arial" charset="0"/>
          <a:ea typeface="ＭＳ Ｐゴシック" charset="-128"/>
        </a:defRPr>
      </a:lvl9pPr>
    </p:titleStyle>
    <p:bodyStyle>
      <a:lvl1pPr marL="263759" indent="-263759" algn="l" defTabSz="351678" rtl="0" eaLnBrk="0" fontAlgn="base" hangingPunct="0">
        <a:spcBef>
          <a:spcPct val="20000"/>
        </a:spcBef>
        <a:spcAft>
          <a:spcPct val="0"/>
        </a:spcAft>
        <a:buFont typeface="Wingdings" panose="05000000000000000000" pitchFamily="2" charset="2"/>
        <a:buChar char="§"/>
        <a:defRPr sz="2461" kern="1200">
          <a:solidFill>
            <a:srgbClr val="334364"/>
          </a:solidFill>
          <a:latin typeface="Arial" panose="020B0604020202020204" pitchFamily="34" charset="0"/>
          <a:ea typeface="ＭＳ Ｐゴシック" charset="-128"/>
          <a:cs typeface="Arial" panose="020B0604020202020204" pitchFamily="34" charset="0"/>
        </a:defRPr>
      </a:lvl1pPr>
      <a:lvl2pPr marL="571477" indent="-219799" algn="l" defTabSz="351678" rtl="0" eaLnBrk="0" fontAlgn="base" hangingPunct="0">
        <a:spcBef>
          <a:spcPct val="20000"/>
        </a:spcBef>
        <a:spcAft>
          <a:spcPct val="0"/>
        </a:spcAft>
        <a:buFont typeface="Arial" charset="0"/>
        <a:buChar char="–"/>
        <a:defRPr sz="2154" kern="1200">
          <a:solidFill>
            <a:srgbClr val="4B84B4"/>
          </a:solidFill>
          <a:latin typeface="Arial" panose="020B0604020202020204" pitchFamily="34" charset="0"/>
          <a:ea typeface="ＭＳ Ｐゴシック" charset="-128"/>
          <a:cs typeface="Arial" panose="020B0604020202020204" pitchFamily="34" charset="0"/>
        </a:defRPr>
      </a:lvl2pPr>
      <a:lvl3pPr marL="879196" indent="-175839" algn="l" defTabSz="351678" rtl="0" eaLnBrk="0" fontAlgn="base" hangingPunct="0">
        <a:spcBef>
          <a:spcPct val="20000"/>
        </a:spcBef>
        <a:spcAft>
          <a:spcPct val="0"/>
        </a:spcAft>
        <a:buFont typeface="Wingdings" panose="05000000000000000000" pitchFamily="2" charset="2"/>
        <a:buChar char="§"/>
        <a:defRPr sz="1846" kern="1200">
          <a:solidFill>
            <a:srgbClr val="4B84B4"/>
          </a:solidFill>
          <a:latin typeface="Arial" panose="020B0604020202020204" pitchFamily="34" charset="0"/>
          <a:ea typeface="ＭＳ Ｐゴシック" charset="-128"/>
          <a:cs typeface="Arial" panose="020B0604020202020204" pitchFamily="34" charset="0"/>
        </a:defRPr>
      </a:lvl3pPr>
      <a:lvl4pPr marL="1230874" indent="-175839" algn="l" defTabSz="351678" rtl="0" eaLnBrk="0" fontAlgn="base" hangingPunct="0">
        <a:spcBef>
          <a:spcPct val="20000"/>
        </a:spcBef>
        <a:spcAft>
          <a:spcPct val="0"/>
        </a:spcAft>
        <a:buFont typeface="Arial" charset="0"/>
        <a:buChar char="–"/>
        <a:defRPr sz="1538" kern="1200">
          <a:solidFill>
            <a:srgbClr val="4B84B4"/>
          </a:solidFill>
          <a:latin typeface="Arial" panose="020B0604020202020204" pitchFamily="34" charset="0"/>
          <a:ea typeface="ＭＳ Ｐゴシック" charset="-128"/>
          <a:cs typeface="Arial" panose="020B0604020202020204" pitchFamily="34" charset="0"/>
        </a:defRPr>
      </a:lvl4pPr>
      <a:lvl5pPr marL="1582552" indent="-175839" algn="l" defTabSz="351678" rtl="0" eaLnBrk="0" fontAlgn="base" hangingPunct="0">
        <a:spcBef>
          <a:spcPct val="20000"/>
        </a:spcBef>
        <a:spcAft>
          <a:spcPct val="0"/>
        </a:spcAft>
        <a:buFont typeface="Arial" charset="0"/>
        <a:buChar char="»"/>
        <a:defRPr sz="1538" kern="1200">
          <a:solidFill>
            <a:srgbClr val="4B84B4"/>
          </a:solidFill>
          <a:latin typeface="Arial" panose="020B0604020202020204" pitchFamily="34" charset="0"/>
          <a:ea typeface="ＭＳ Ｐゴシック" charset="-128"/>
          <a:cs typeface="Arial" panose="020B0604020202020204" pitchFamily="34" charset="0"/>
        </a:defRPr>
      </a:lvl5pPr>
      <a:lvl6pPr marL="1934230" indent="-175839" algn="l" defTabSz="351678" rtl="0" eaLnBrk="1" latinLnBrk="0" hangingPunct="1">
        <a:spcBef>
          <a:spcPct val="20000"/>
        </a:spcBef>
        <a:buFont typeface="Arial"/>
        <a:buChar char="•"/>
        <a:defRPr sz="1538" kern="1200">
          <a:solidFill>
            <a:schemeClr val="tx1"/>
          </a:solidFill>
          <a:latin typeface="+mn-lt"/>
          <a:ea typeface="+mn-ea"/>
          <a:cs typeface="+mn-cs"/>
        </a:defRPr>
      </a:lvl6pPr>
      <a:lvl7pPr marL="2285909" indent="-175839" algn="l" defTabSz="351678" rtl="0" eaLnBrk="1" latinLnBrk="0" hangingPunct="1">
        <a:spcBef>
          <a:spcPct val="20000"/>
        </a:spcBef>
        <a:buFont typeface="Arial"/>
        <a:buChar char="•"/>
        <a:defRPr sz="1538" kern="1200">
          <a:solidFill>
            <a:schemeClr val="tx1"/>
          </a:solidFill>
          <a:latin typeface="+mn-lt"/>
          <a:ea typeface="+mn-ea"/>
          <a:cs typeface="+mn-cs"/>
        </a:defRPr>
      </a:lvl7pPr>
      <a:lvl8pPr marL="2637587" indent="-175839" algn="l" defTabSz="351678" rtl="0" eaLnBrk="1" latinLnBrk="0" hangingPunct="1">
        <a:spcBef>
          <a:spcPct val="20000"/>
        </a:spcBef>
        <a:buFont typeface="Arial"/>
        <a:buChar char="•"/>
        <a:defRPr sz="1538" kern="1200">
          <a:solidFill>
            <a:schemeClr val="tx1"/>
          </a:solidFill>
          <a:latin typeface="+mn-lt"/>
          <a:ea typeface="+mn-ea"/>
          <a:cs typeface="+mn-cs"/>
        </a:defRPr>
      </a:lvl8pPr>
      <a:lvl9pPr marL="2989265" indent="-175839" algn="l" defTabSz="351678" rtl="0" eaLnBrk="1" latinLnBrk="0" hangingPunct="1">
        <a:spcBef>
          <a:spcPct val="20000"/>
        </a:spcBef>
        <a:buFont typeface="Arial"/>
        <a:buChar char="•"/>
        <a:defRPr sz="1538" kern="1200">
          <a:solidFill>
            <a:schemeClr val="tx1"/>
          </a:solidFill>
          <a:latin typeface="+mn-lt"/>
          <a:ea typeface="+mn-ea"/>
          <a:cs typeface="+mn-cs"/>
        </a:defRPr>
      </a:lvl9pPr>
    </p:bodyStyle>
    <p:otherStyle>
      <a:defPPr>
        <a:defRPr lang="en-US"/>
      </a:defPPr>
      <a:lvl1pPr marL="0" algn="l" defTabSz="351678" rtl="0" eaLnBrk="1" latinLnBrk="0" hangingPunct="1">
        <a:defRPr sz="1385" kern="1200">
          <a:solidFill>
            <a:schemeClr val="tx1"/>
          </a:solidFill>
          <a:latin typeface="+mn-lt"/>
          <a:ea typeface="+mn-ea"/>
          <a:cs typeface="+mn-cs"/>
        </a:defRPr>
      </a:lvl1pPr>
      <a:lvl2pPr marL="351678" algn="l" defTabSz="351678" rtl="0" eaLnBrk="1" latinLnBrk="0" hangingPunct="1">
        <a:defRPr sz="1385" kern="1200">
          <a:solidFill>
            <a:schemeClr val="tx1"/>
          </a:solidFill>
          <a:latin typeface="+mn-lt"/>
          <a:ea typeface="+mn-ea"/>
          <a:cs typeface="+mn-cs"/>
        </a:defRPr>
      </a:lvl2pPr>
      <a:lvl3pPr marL="703356" algn="l" defTabSz="351678" rtl="0" eaLnBrk="1" latinLnBrk="0" hangingPunct="1">
        <a:defRPr sz="1385" kern="1200">
          <a:solidFill>
            <a:schemeClr val="tx1"/>
          </a:solidFill>
          <a:latin typeface="+mn-lt"/>
          <a:ea typeface="+mn-ea"/>
          <a:cs typeface="+mn-cs"/>
        </a:defRPr>
      </a:lvl3pPr>
      <a:lvl4pPr marL="1055035" algn="l" defTabSz="351678" rtl="0" eaLnBrk="1" latinLnBrk="0" hangingPunct="1">
        <a:defRPr sz="1385" kern="1200">
          <a:solidFill>
            <a:schemeClr val="tx1"/>
          </a:solidFill>
          <a:latin typeface="+mn-lt"/>
          <a:ea typeface="+mn-ea"/>
          <a:cs typeface="+mn-cs"/>
        </a:defRPr>
      </a:lvl4pPr>
      <a:lvl5pPr marL="1406713" algn="l" defTabSz="351678" rtl="0" eaLnBrk="1" latinLnBrk="0" hangingPunct="1">
        <a:defRPr sz="1385" kern="1200">
          <a:solidFill>
            <a:schemeClr val="tx1"/>
          </a:solidFill>
          <a:latin typeface="+mn-lt"/>
          <a:ea typeface="+mn-ea"/>
          <a:cs typeface="+mn-cs"/>
        </a:defRPr>
      </a:lvl5pPr>
      <a:lvl6pPr marL="1758391" algn="l" defTabSz="351678" rtl="0" eaLnBrk="1" latinLnBrk="0" hangingPunct="1">
        <a:defRPr sz="1385" kern="1200">
          <a:solidFill>
            <a:schemeClr val="tx1"/>
          </a:solidFill>
          <a:latin typeface="+mn-lt"/>
          <a:ea typeface="+mn-ea"/>
          <a:cs typeface="+mn-cs"/>
        </a:defRPr>
      </a:lvl6pPr>
      <a:lvl7pPr marL="2110069" algn="l" defTabSz="351678" rtl="0" eaLnBrk="1" latinLnBrk="0" hangingPunct="1">
        <a:defRPr sz="1385" kern="1200">
          <a:solidFill>
            <a:schemeClr val="tx1"/>
          </a:solidFill>
          <a:latin typeface="+mn-lt"/>
          <a:ea typeface="+mn-ea"/>
          <a:cs typeface="+mn-cs"/>
        </a:defRPr>
      </a:lvl7pPr>
      <a:lvl8pPr marL="2461748" algn="l" defTabSz="351678" rtl="0" eaLnBrk="1" latinLnBrk="0" hangingPunct="1">
        <a:defRPr sz="1385" kern="1200">
          <a:solidFill>
            <a:schemeClr val="tx1"/>
          </a:solidFill>
          <a:latin typeface="+mn-lt"/>
          <a:ea typeface="+mn-ea"/>
          <a:cs typeface="+mn-cs"/>
        </a:defRPr>
      </a:lvl8pPr>
      <a:lvl9pPr marL="2813426" algn="l" defTabSz="351678" rtl="0" eaLnBrk="1" latinLnBrk="0" hangingPunct="1">
        <a:defRPr sz="13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drugfree.org.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whitehouse.gov.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fishelhas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extBox 4"/>
          <p:cNvSpPr txBox="1"/>
          <p:nvPr/>
        </p:nvSpPr>
        <p:spPr>
          <a:xfrm>
            <a:off x="1371600" y="2032813"/>
            <a:ext cx="6447692" cy="1200329"/>
          </a:xfrm>
          <a:prstGeom prst="rect">
            <a:avLst/>
          </a:prstGeom>
          <a:noFill/>
        </p:spPr>
        <p:txBody>
          <a:bodyPr wrap="square">
            <a:spAutoFit/>
          </a:bodyPr>
          <a:lstStyle/>
          <a:p>
            <a:pPr algn="ctr" defTabSz="351678" fontAlgn="base">
              <a:spcBef>
                <a:spcPct val="0"/>
              </a:spcBef>
              <a:spcAft>
                <a:spcPct val="0"/>
              </a:spcAft>
              <a:defRPr/>
            </a:pPr>
            <a:r>
              <a:rPr lang="en-US" sz="3600" b="1" i="1" dirty="0" smtClean="0">
                <a:solidFill>
                  <a:srgbClr val="1D3152"/>
                </a:solidFill>
                <a:latin typeface="Arial" panose="020B0604020202020204" pitchFamily="34" charset="0"/>
                <a:ea typeface="ＭＳ Ｐゴシック" pitchFamily="34" charset="-128"/>
                <a:cs typeface="Arial" panose="020B0604020202020204" pitchFamily="34" charset="0"/>
              </a:rPr>
              <a:t>Drug Free Policy Language for a New Age</a:t>
            </a:r>
            <a:endParaRPr lang="en-US" sz="3600" b="1" i="1" dirty="0">
              <a:solidFill>
                <a:srgbClr val="1D3152"/>
              </a:solidFill>
              <a:latin typeface="Arial" panose="020B0604020202020204" pitchFamily="34" charset="0"/>
              <a:ea typeface="ＭＳ Ｐゴシック" pitchFamily="34" charset="-128"/>
              <a:cs typeface="Arial" panose="020B0604020202020204" pitchFamily="34" charset="0"/>
            </a:endParaRPr>
          </a:p>
        </p:txBody>
      </p:sp>
      <p:sp>
        <p:nvSpPr>
          <p:cNvPr id="13315" name="TextBox 3"/>
          <p:cNvSpPr txBox="1">
            <a:spLocks noChangeArrowheads="1"/>
          </p:cNvSpPr>
          <p:nvPr/>
        </p:nvSpPr>
        <p:spPr bwMode="auto">
          <a:xfrm>
            <a:off x="2590800" y="4656261"/>
            <a:ext cx="4114800" cy="912814"/>
          </a:xfrm>
          <a:prstGeom prst="rect">
            <a:avLst/>
          </a:prstGeom>
          <a:noFill/>
          <a:ln w="9525">
            <a:noFill/>
            <a:miter lim="800000"/>
            <a:headEnd/>
            <a:tailEnd/>
          </a:ln>
        </p:spPr>
        <p:txBody>
          <a:bodyPr wrap="square">
            <a:spAutoFit/>
          </a:bodyPr>
          <a:lstStyle/>
          <a:p>
            <a:pPr algn="ctr" defTabSz="351678" fontAlgn="base">
              <a:spcBef>
                <a:spcPts val="355"/>
              </a:spcBef>
              <a:spcAft>
                <a:spcPct val="0"/>
              </a:spcAft>
              <a:defRPr/>
            </a:pPr>
            <a:endParaRPr lang="en-US" sz="1065" dirty="0">
              <a:solidFill>
                <a:prstClr val="black"/>
              </a:solidFill>
              <a:latin typeface="Arial" panose="020B0604020202020204" pitchFamily="34" charset="0"/>
              <a:ea typeface="ＭＳ Ｐゴシック" pitchFamily="34" charset="-128"/>
              <a:cs typeface="Arial" panose="020B0604020202020204" pitchFamily="34" charset="0"/>
            </a:endParaRPr>
          </a:p>
          <a:p>
            <a:pPr algn="ctr" defTabSz="351678" fontAlgn="base">
              <a:spcBef>
                <a:spcPts val="355"/>
              </a:spcBef>
              <a:spcAft>
                <a:spcPct val="0"/>
              </a:spcAft>
              <a:defRPr/>
            </a:pPr>
            <a:r>
              <a:rPr lang="en-US" dirty="0">
                <a:solidFill>
                  <a:prstClr val="black"/>
                </a:solidFill>
                <a:latin typeface="Arial" panose="020B0604020202020204" pitchFamily="34" charset="0"/>
                <a:ea typeface="ＭＳ Ｐゴシック" pitchFamily="34" charset="-128"/>
                <a:cs typeface="Arial" panose="020B0604020202020204" pitchFamily="34" charset="0"/>
              </a:rPr>
              <a:t>David A. Riepenhoff</a:t>
            </a:r>
          </a:p>
          <a:p>
            <a:pPr algn="ctr" defTabSz="351678" fontAlgn="base">
              <a:spcBef>
                <a:spcPts val="355"/>
              </a:spcBef>
              <a:spcAft>
                <a:spcPct val="0"/>
              </a:spcAft>
              <a:defRPr/>
            </a:pPr>
            <a:r>
              <a:rPr lang="en-US" dirty="0" smtClean="0">
                <a:solidFill>
                  <a:prstClr val="black"/>
                </a:solidFill>
                <a:latin typeface="Arial" panose="020B0604020202020204" pitchFamily="34" charset="0"/>
                <a:ea typeface="ＭＳ Ｐゴシック" pitchFamily="34" charset="-128"/>
                <a:cs typeface="Arial" panose="020B0604020202020204" pitchFamily="34" charset="0"/>
              </a:rPr>
              <a:t>Fishel </a:t>
            </a:r>
            <a:r>
              <a:rPr lang="en-US" dirty="0">
                <a:solidFill>
                  <a:prstClr val="black"/>
                </a:solidFill>
                <a:latin typeface="Arial" panose="020B0604020202020204" pitchFamily="34" charset="0"/>
                <a:ea typeface="ＭＳ Ｐゴシック" pitchFamily="34" charset="-128"/>
                <a:cs typeface="Arial" panose="020B0604020202020204" pitchFamily="34" charset="0"/>
              </a:rPr>
              <a:t>Hass Kim Albrecht Downey LLP</a:t>
            </a:r>
          </a:p>
        </p:txBody>
      </p:sp>
      <p:sp>
        <p:nvSpPr>
          <p:cNvPr id="8" name="TextBox 7"/>
          <p:cNvSpPr txBox="1"/>
          <p:nvPr/>
        </p:nvSpPr>
        <p:spPr>
          <a:xfrm>
            <a:off x="533400" y="1219200"/>
            <a:ext cx="2300654" cy="523220"/>
          </a:xfrm>
          <a:prstGeom prst="rect">
            <a:avLst/>
          </a:prstGeom>
          <a:noFill/>
        </p:spPr>
        <p:txBody>
          <a:bodyPr>
            <a:spAutoFit/>
          </a:bodyPr>
          <a:lstStyle/>
          <a:p>
            <a:pPr defTabSz="351678" fontAlgn="base">
              <a:lnSpc>
                <a:spcPct val="150000"/>
              </a:lnSpc>
              <a:spcBef>
                <a:spcPct val="0"/>
              </a:spcBef>
              <a:spcAft>
                <a:spcPct val="0"/>
              </a:spcAft>
              <a:buClr>
                <a:srgbClr val="C00000"/>
              </a:buClr>
              <a:defRPr/>
            </a:pPr>
            <a:r>
              <a:rPr lang="en-US" sz="622" b="1" dirty="0">
                <a:solidFill>
                  <a:srgbClr val="4B84B4"/>
                </a:solidFill>
                <a:latin typeface="Arial" charset="0"/>
                <a:ea typeface="ＭＳ Ｐゴシック" pitchFamily="34" charset="-128"/>
              </a:rPr>
              <a:t>PROVEN RECORD OF RESULTS</a:t>
            </a:r>
          </a:p>
          <a:p>
            <a:pPr defTabSz="351678" fontAlgn="base">
              <a:lnSpc>
                <a:spcPct val="150000"/>
              </a:lnSpc>
              <a:spcBef>
                <a:spcPct val="0"/>
              </a:spcBef>
              <a:spcAft>
                <a:spcPct val="0"/>
              </a:spcAft>
              <a:buClr>
                <a:srgbClr val="C00000"/>
              </a:buClr>
              <a:defRPr/>
            </a:pPr>
            <a:r>
              <a:rPr lang="en-US" sz="622" b="1" dirty="0">
                <a:solidFill>
                  <a:srgbClr val="4B84B4"/>
                </a:solidFill>
                <a:latin typeface="Arial" charset="0"/>
                <a:ea typeface="ＭＳ Ｐゴシック" pitchFamily="34" charset="-128"/>
              </a:rPr>
              <a:t>SUPERIOR EXPERTISE ON COMPLEX ISSUES</a:t>
            </a:r>
          </a:p>
          <a:p>
            <a:pPr defTabSz="351678" fontAlgn="base">
              <a:lnSpc>
                <a:spcPct val="150000"/>
              </a:lnSpc>
              <a:spcBef>
                <a:spcPct val="0"/>
              </a:spcBef>
              <a:spcAft>
                <a:spcPct val="0"/>
              </a:spcAft>
              <a:buClr>
                <a:srgbClr val="C00000"/>
              </a:buClr>
              <a:defRPr/>
            </a:pPr>
            <a:r>
              <a:rPr lang="en-US" sz="622" b="1" dirty="0">
                <a:solidFill>
                  <a:srgbClr val="4B84B4"/>
                </a:solidFill>
                <a:latin typeface="Arial" charset="0"/>
                <a:ea typeface="ＭＳ Ｐゴシック" pitchFamily="34" charset="-128"/>
              </a:rPr>
              <a:t>AVAILABLE WHENEVER, WHEREVER YOU NEED US</a:t>
            </a:r>
          </a:p>
        </p:txBody>
      </p:sp>
      <p:pic>
        <p:nvPicPr>
          <p:cNvPr id="9" name="Picture 2" descr="Q:\wrdata\Marketing Materials\Logos and Templates\fhkad_logo_esk_f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57200"/>
            <a:ext cx="2562545" cy="51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90800" y="3789090"/>
            <a:ext cx="3962400" cy="707886"/>
          </a:xfrm>
          <a:prstGeom prst="rect">
            <a:avLst/>
          </a:prstGeom>
          <a:noFill/>
        </p:spPr>
        <p:txBody>
          <a:bodyPr wrap="square" rtlCol="0">
            <a:spAutoFit/>
          </a:bodyPr>
          <a:lstStyle/>
          <a:p>
            <a:pPr algn="ctr"/>
            <a:r>
              <a:rPr lang="en-US" sz="2000" dirty="0" smtClean="0"/>
              <a:t>Richland County Safety Council</a:t>
            </a:r>
          </a:p>
          <a:p>
            <a:pPr algn="ctr"/>
            <a:r>
              <a:rPr lang="en-US" sz="2000" dirty="0" smtClean="0"/>
              <a:t>December 8, 2016</a:t>
            </a:r>
          </a:p>
        </p:txBody>
      </p:sp>
    </p:spTree>
    <p:extLst>
      <p:ext uri="{BB962C8B-B14F-4D97-AF65-F5344CB8AC3E}">
        <p14:creationId xmlns:p14="http://schemas.microsoft.com/office/powerpoint/2010/main" val="46943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562"/>
            <a:ext cx="8458200" cy="660401"/>
          </a:xfrm>
        </p:spPr>
        <p:txBody>
          <a:bodyPr>
            <a:noAutofit/>
          </a:bodyPr>
          <a:lstStyle/>
          <a:p>
            <a:pPr algn="ctr"/>
            <a:r>
              <a:rPr lang="en-US" sz="3000" b="1" dirty="0" smtClean="0"/>
              <a:t>LEGAL PARAMETERS OF </a:t>
            </a:r>
            <a:r>
              <a:rPr lang="en-US" sz="3000" b="1" dirty="0"/>
              <a:t>DRUG TESTING</a:t>
            </a:r>
          </a:p>
        </p:txBody>
      </p:sp>
      <p:sp>
        <p:nvSpPr>
          <p:cNvPr id="3" name="Content Placeholder 2"/>
          <p:cNvSpPr>
            <a:spLocks noGrp="1"/>
          </p:cNvSpPr>
          <p:nvPr>
            <p:ph idx="1"/>
          </p:nvPr>
        </p:nvSpPr>
        <p:spPr/>
        <p:txBody>
          <a:bodyPr>
            <a:normAutofit/>
          </a:bodyPr>
          <a:lstStyle/>
          <a:p>
            <a:r>
              <a:rPr lang="en-US" sz="2800" dirty="0" smtClean="0"/>
              <a:t>Laws that Apply to Public &amp; Private Sector Employers</a:t>
            </a:r>
          </a:p>
          <a:p>
            <a:pPr lvl="1"/>
            <a:r>
              <a:rPr lang="en-US" sz="2400" dirty="0" smtClean="0"/>
              <a:t>At-Will Employment</a:t>
            </a:r>
          </a:p>
          <a:p>
            <a:pPr lvl="1"/>
            <a:r>
              <a:rPr lang="en-US" sz="2400" dirty="0" smtClean="0"/>
              <a:t>Exceptions to At-Will Employment</a:t>
            </a:r>
          </a:p>
          <a:p>
            <a:pPr lvl="2"/>
            <a:r>
              <a:rPr lang="en-US" sz="2200" dirty="0" smtClean="0"/>
              <a:t>Americans with Disabilities Act (ADA)</a:t>
            </a:r>
          </a:p>
          <a:p>
            <a:pPr lvl="2"/>
            <a:r>
              <a:rPr lang="en-US" sz="2200" dirty="0" smtClean="0"/>
              <a:t>Family and Medical Leave Act (FMLA)</a:t>
            </a:r>
          </a:p>
          <a:p>
            <a:pPr lvl="2"/>
            <a:r>
              <a:rPr lang="en-US" sz="2200" dirty="0" smtClean="0"/>
              <a:t>Common Law Contracts</a:t>
            </a:r>
            <a:endParaRPr lang="en-US" sz="2200" dirty="0"/>
          </a:p>
        </p:txBody>
      </p:sp>
      <p:sp>
        <p:nvSpPr>
          <p:cNvPr id="4" name="Slide Number Placeholder 3"/>
          <p:cNvSpPr>
            <a:spLocks noGrp="1"/>
          </p:cNvSpPr>
          <p:nvPr>
            <p:ph type="sldNum" sz="quarter" idx="10"/>
          </p:nvPr>
        </p:nvSpPr>
        <p:spPr/>
        <p:txBody>
          <a:bodyPr/>
          <a:lstStyle/>
          <a:p>
            <a:fld id="{1DCAC272-DD08-4EFC-BC2F-6355E84A4003}" type="slidenum">
              <a:rPr lang="en-US" smtClean="0"/>
              <a:pPr/>
              <a:t>10</a:t>
            </a:fld>
            <a:endParaRPr lang="en-US" dirty="0"/>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499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182562"/>
            <a:ext cx="8229600" cy="660401"/>
          </a:xfrm>
        </p:spPr>
        <p:txBody>
          <a:bodyPr>
            <a:normAutofit/>
          </a:bodyPr>
          <a:lstStyle/>
          <a:p>
            <a:pPr algn="ctr"/>
            <a:r>
              <a:rPr lang="en-US" sz="3000" b="1" cap="all" dirty="0" smtClean="0"/>
              <a:t>Exceptions to At-Will Employment</a:t>
            </a:r>
            <a:endParaRPr lang="en-US" sz="3000" b="1" cap="all" dirty="0"/>
          </a:p>
        </p:txBody>
      </p:sp>
      <p:sp>
        <p:nvSpPr>
          <p:cNvPr id="3" name="Content Placeholder 2"/>
          <p:cNvSpPr>
            <a:spLocks noGrp="1"/>
          </p:cNvSpPr>
          <p:nvPr>
            <p:ph idx="1"/>
          </p:nvPr>
        </p:nvSpPr>
        <p:spPr/>
        <p:txBody>
          <a:bodyPr>
            <a:normAutofit/>
          </a:bodyPr>
          <a:lstStyle/>
          <a:p>
            <a:r>
              <a:rPr lang="en-US" sz="2800" dirty="0" smtClean="0"/>
              <a:t>ADA: unlawful for an employer to discriminate on the basis of disability</a:t>
            </a:r>
          </a:p>
          <a:p>
            <a:pPr lvl="1"/>
            <a:r>
              <a:rPr lang="en-US" sz="2400" dirty="0" smtClean="0"/>
              <a:t>Pre-Employment Testing</a:t>
            </a:r>
          </a:p>
          <a:p>
            <a:pPr lvl="1"/>
            <a:r>
              <a:rPr lang="en-US" sz="2400" dirty="0" smtClean="0"/>
              <a:t>Post-Hire Testing</a:t>
            </a:r>
          </a:p>
          <a:p>
            <a:pPr lvl="1"/>
            <a:r>
              <a:rPr lang="en-US" sz="2400" dirty="0" smtClean="0"/>
              <a:t>Direct Threat Defense</a:t>
            </a:r>
          </a:p>
          <a:p>
            <a:pPr>
              <a:spcAft>
                <a:spcPts val="600"/>
              </a:spcAft>
            </a:pPr>
            <a:r>
              <a:rPr lang="en-US" sz="2800" dirty="0" smtClean="0"/>
              <a:t>FMLA</a:t>
            </a:r>
          </a:p>
          <a:p>
            <a:pPr>
              <a:spcAft>
                <a:spcPts val="600"/>
              </a:spcAft>
            </a:pPr>
            <a:r>
              <a:rPr lang="en-US" sz="2800" dirty="0" smtClean="0"/>
              <a:t>Common </a:t>
            </a:r>
            <a:r>
              <a:rPr lang="en-US" sz="2800" dirty="0"/>
              <a:t>Law </a:t>
            </a:r>
            <a:r>
              <a:rPr lang="en-US" sz="2800" dirty="0" smtClean="0"/>
              <a:t>Contracts</a:t>
            </a:r>
            <a:endParaRPr lang="en-US" sz="2800" dirty="0"/>
          </a:p>
          <a:p>
            <a:pPr>
              <a:spcAft>
                <a:spcPts val="600"/>
              </a:spcAft>
            </a:pPr>
            <a:r>
              <a:rPr lang="en-US" sz="2800" dirty="0" smtClean="0"/>
              <a:t>Invasion of Privacy</a:t>
            </a:r>
          </a:p>
        </p:txBody>
      </p:sp>
      <p:sp>
        <p:nvSpPr>
          <p:cNvPr id="4" name="Slide Number Placeholder 3"/>
          <p:cNvSpPr>
            <a:spLocks noGrp="1"/>
          </p:cNvSpPr>
          <p:nvPr>
            <p:ph type="sldNum" sz="quarter" idx="10"/>
          </p:nvPr>
        </p:nvSpPr>
        <p:spPr/>
        <p:txBody>
          <a:bodyPr/>
          <a:lstStyle/>
          <a:p>
            <a:fld id="{1DCAC272-DD08-4EFC-BC2F-6355E84A4003}" type="slidenum">
              <a:rPr lang="en-US" smtClean="0"/>
              <a:pPr/>
              <a:t>11</a:t>
            </a:fld>
            <a:endParaRPr lang="en-US" dirty="0"/>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43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182562"/>
            <a:ext cx="8229600" cy="660401"/>
          </a:xfrm>
        </p:spPr>
        <p:txBody>
          <a:bodyPr>
            <a:normAutofit/>
          </a:bodyPr>
          <a:lstStyle/>
          <a:p>
            <a:pPr algn="ctr"/>
            <a:r>
              <a:rPr lang="en-US" sz="3200" b="1" dirty="0" smtClean="0"/>
              <a:t>PUBLIC SECTOR DRUG TESTING</a:t>
            </a:r>
            <a:endParaRPr lang="en-US" sz="3200" b="1" dirty="0"/>
          </a:p>
        </p:txBody>
      </p:sp>
      <p:sp>
        <p:nvSpPr>
          <p:cNvPr id="3" name="Content Placeholder 2"/>
          <p:cNvSpPr>
            <a:spLocks noGrp="1"/>
          </p:cNvSpPr>
          <p:nvPr>
            <p:ph idx="1"/>
          </p:nvPr>
        </p:nvSpPr>
        <p:spPr/>
        <p:txBody>
          <a:bodyPr>
            <a:normAutofit/>
          </a:bodyPr>
          <a:lstStyle/>
          <a:p>
            <a:r>
              <a:rPr lang="en-US" sz="2800" dirty="0" smtClean="0"/>
              <a:t>Nuances of Public Sector Drug Testing:</a:t>
            </a:r>
          </a:p>
          <a:p>
            <a:pPr lvl="1"/>
            <a:r>
              <a:rPr lang="en-US" sz="2400" dirty="0" smtClean="0"/>
              <a:t>The U.S. Constitution</a:t>
            </a:r>
          </a:p>
          <a:p>
            <a:pPr lvl="1"/>
            <a:r>
              <a:rPr lang="en-US" sz="2400" dirty="0" smtClean="0"/>
              <a:t>Fourth Amendment</a:t>
            </a:r>
          </a:p>
          <a:p>
            <a:pPr lvl="1"/>
            <a:r>
              <a:rPr lang="en-US" sz="2400" dirty="0" smtClean="0"/>
              <a:t>Public Employers act as the Government</a:t>
            </a:r>
          </a:p>
          <a:p>
            <a:pPr lvl="1"/>
            <a:r>
              <a:rPr lang="en-US" sz="2400" dirty="0" smtClean="0"/>
              <a:t>Drug Tests are Searches</a:t>
            </a:r>
          </a:p>
        </p:txBody>
      </p:sp>
      <p:sp>
        <p:nvSpPr>
          <p:cNvPr id="4" name="Slide Number Placeholder 3"/>
          <p:cNvSpPr>
            <a:spLocks noGrp="1"/>
          </p:cNvSpPr>
          <p:nvPr>
            <p:ph type="sldNum" sz="quarter" idx="10"/>
          </p:nvPr>
        </p:nvSpPr>
        <p:spPr/>
        <p:txBody>
          <a:bodyPr/>
          <a:lstStyle/>
          <a:p>
            <a:fld id="{1DCAC272-DD08-4EFC-BC2F-6355E84A4003}" type="slidenum">
              <a:rPr lang="en-US" smtClean="0"/>
              <a:pPr/>
              <a:t>12</a:t>
            </a:fld>
            <a:endParaRPr lang="en-US" dirty="0"/>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78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RANDOM DRUG TESTING</a:t>
            </a:r>
            <a:endParaRPr lang="en-US" sz="3200" b="1" dirty="0"/>
          </a:p>
        </p:txBody>
      </p:sp>
      <p:sp>
        <p:nvSpPr>
          <p:cNvPr id="3" name="Content Placeholder 2"/>
          <p:cNvSpPr>
            <a:spLocks noGrp="1"/>
          </p:cNvSpPr>
          <p:nvPr>
            <p:ph idx="1"/>
          </p:nvPr>
        </p:nvSpPr>
        <p:spPr/>
        <p:txBody>
          <a:bodyPr/>
          <a:lstStyle/>
          <a:p>
            <a:r>
              <a:rPr lang="en-US" sz="2600" dirty="0" smtClean="0"/>
              <a:t>Random (</a:t>
            </a:r>
            <a:r>
              <a:rPr lang="en-US" sz="2600" dirty="0" err="1" smtClean="0"/>
              <a:t>suspicionless</a:t>
            </a:r>
            <a:r>
              <a:rPr lang="en-US" sz="2600" dirty="0" smtClean="0"/>
              <a:t>) testing </a:t>
            </a:r>
            <a:r>
              <a:rPr lang="en-US" sz="2600" dirty="0" err="1" smtClean="0"/>
              <a:t>prohibitied</a:t>
            </a:r>
            <a:r>
              <a:rPr lang="en-US" sz="2600" dirty="0" smtClean="0"/>
              <a:t> in public sector except where “Special Needs” exist.</a:t>
            </a:r>
          </a:p>
          <a:p>
            <a:r>
              <a:rPr lang="en-US" sz="2600" dirty="0" smtClean="0"/>
              <a:t>What Constitutes “Special Needs”?</a:t>
            </a:r>
          </a:p>
          <a:p>
            <a:pPr lvl="1"/>
            <a:r>
              <a:rPr lang="en-US" sz="2200" dirty="0" smtClean="0"/>
              <a:t>Safety Sensitive Positions Exception</a:t>
            </a:r>
          </a:p>
          <a:p>
            <a:pPr lvl="2"/>
            <a:r>
              <a:rPr lang="en-US" sz="1900" i="1" dirty="0" smtClean="0"/>
              <a:t>Saavedra v. City of Albuquerque</a:t>
            </a:r>
          </a:p>
          <a:p>
            <a:pPr lvl="2"/>
            <a:r>
              <a:rPr lang="en-US" sz="1900" i="1" dirty="0" smtClean="0"/>
              <a:t>Hatley v. Department of the Navy</a:t>
            </a:r>
          </a:p>
          <a:p>
            <a:pPr lvl="2"/>
            <a:r>
              <a:rPr lang="en-US" sz="1900" i="1" dirty="0" smtClean="0"/>
              <a:t>Hassell v. City of Chesapeake</a:t>
            </a:r>
          </a:p>
          <a:p>
            <a:pPr lvl="1"/>
            <a:r>
              <a:rPr lang="en-US" sz="2200" dirty="0" smtClean="0"/>
              <a:t>Operation of Public Transportation</a:t>
            </a:r>
          </a:p>
          <a:p>
            <a:pPr lvl="2"/>
            <a:r>
              <a:rPr lang="en-US" sz="1900" dirty="0" smtClean="0"/>
              <a:t>Pronounced Drug Problem</a:t>
            </a:r>
          </a:p>
          <a:p>
            <a:pPr lvl="2"/>
            <a:r>
              <a:rPr lang="en-US" sz="1900" dirty="0" smtClean="0"/>
              <a:t>Magnitude of Harm</a:t>
            </a:r>
          </a:p>
          <a:p>
            <a:pPr lvl="1"/>
            <a:r>
              <a:rPr lang="en-US" sz="2200" dirty="0" smtClean="0"/>
              <a:t>Collective Bargaining Agreements</a:t>
            </a:r>
            <a:endParaRPr lang="en-US" sz="2200" dirty="0"/>
          </a:p>
        </p:txBody>
      </p:sp>
      <p:sp>
        <p:nvSpPr>
          <p:cNvPr id="4" name="Slide Number Placeholder 3"/>
          <p:cNvSpPr>
            <a:spLocks noGrp="1"/>
          </p:cNvSpPr>
          <p:nvPr>
            <p:ph type="sldNum" sz="quarter" idx="10"/>
          </p:nvPr>
        </p:nvSpPr>
        <p:spPr/>
        <p:txBody>
          <a:bodyPr/>
          <a:lstStyle/>
          <a:p>
            <a:pPr>
              <a:defRPr/>
            </a:pPr>
            <a:fld id="{DBD2B600-4746-4823-A5BD-348E3F13133C}" type="slidenum">
              <a:rPr lang="en-US" smtClean="0"/>
              <a:pPr>
                <a:defRPr/>
              </a:pPr>
              <a:t>13</a:t>
            </a:fld>
            <a:endParaRPr lang="en-US"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262690"/>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681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2" y="182563"/>
            <a:ext cx="8466137" cy="754062"/>
          </a:xfrm>
        </p:spPr>
        <p:txBody>
          <a:bodyPr/>
          <a:lstStyle/>
          <a:p>
            <a:r>
              <a:rPr lang="en-US" sz="2700" b="1" dirty="0" smtClean="0"/>
              <a:t>“SPECIAL NEEDS” / “REASONABLE SUSPICION”</a:t>
            </a:r>
            <a:endParaRPr lang="en-US" sz="2700" b="1" dirty="0"/>
          </a:p>
        </p:txBody>
      </p:sp>
      <p:sp>
        <p:nvSpPr>
          <p:cNvPr id="3" name="Content Placeholder 2"/>
          <p:cNvSpPr>
            <a:spLocks noGrp="1"/>
          </p:cNvSpPr>
          <p:nvPr>
            <p:ph idx="1"/>
          </p:nvPr>
        </p:nvSpPr>
        <p:spPr>
          <a:xfrm>
            <a:off x="152400" y="1514729"/>
            <a:ext cx="3757901" cy="4224336"/>
          </a:xfrm>
        </p:spPr>
        <p:txBody>
          <a:bodyPr/>
          <a:lstStyle/>
          <a:p>
            <a:r>
              <a:rPr lang="en-US" sz="2600" dirty="0" smtClean="0"/>
              <a:t>Reasonable Suspicion</a:t>
            </a:r>
          </a:p>
          <a:p>
            <a:pPr lvl="1"/>
            <a:r>
              <a:rPr lang="en-US" sz="2200" dirty="0" smtClean="0"/>
              <a:t>Observable Phenomena</a:t>
            </a:r>
          </a:p>
          <a:p>
            <a:pPr lvl="1"/>
            <a:r>
              <a:rPr lang="en-US" sz="2200" dirty="0" smtClean="0"/>
              <a:t>Abnormal Conduct</a:t>
            </a:r>
          </a:p>
          <a:p>
            <a:pPr lvl="1"/>
            <a:r>
              <a:rPr lang="en-US" sz="2200" dirty="0" smtClean="0"/>
              <a:t>Credible Tip</a:t>
            </a:r>
          </a:p>
          <a:p>
            <a:pPr lvl="1"/>
            <a:r>
              <a:rPr lang="en-US" sz="2200" dirty="0" smtClean="0"/>
              <a:t>Evidence of Test Tampering</a:t>
            </a:r>
          </a:p>
          <a:p>
            <a:pPr lvl="1"/>
            <a:r>
              <a:rPr lang="en-US" sz="2200" dirty="0" smtClean="0"/>
              <a:t>Information</a:t>
            </a:r>
          </a:p>
          <a:p>
            <a:pPr lvl="1"/>
            <a:r>
              <a:rPr lang="en-US" sz="2200" dirty="0" smtClean="0"/>
              <a:t>Evidence of Usage, Possession, etc.</a:t>
            </a:r>
            <a:endParaRPr lang="en-US" sz="2200" dirty="0"/>
          </a:p>
          <a:p>
            <a:pPr lvl="0"/>
            <a:r>
              <a:rPr lang="en-US" sz="2600" dirty="0" smtClean="0"/>
              <a:t>Document Suspicion</a:t>
            </a:r>
          </a:p>
          <a:p>
            <a:pPr lvl="0"/>
            <a:r>
              <a:rPr lang="en-US" sz="2600" dirty="0" smtClean="0"/>
              <a:t>Train Supervisors</a:t>
            </a:r>
            <a:endParaRPr lang="en-US" sz="2600" dirty="0"/>
          </a:p>
          <a:p>
            <a:pPr marL="351678" lvl="1" indent="0">
              <a:buNone/>
            </a:pPr>
            <a:endParaRPr lang="en-US" sz="2200" dirty="0" smtClean="0"/>
          </a:p>
        </p:txBody>
      </p:sp>
      <p:sp>
        <p:nvSpPr>
          <p:cNvPr id="4" name="Slide Number Placeholder 3"/>
          <p:cNvSpPr>
            <a:spLocks noGrp="1"/>
          </p:cNvSpPr>
          <p:nvPr>
            <p:ph type="sldNum" sz="quarter" idx="10"/>
          </p:nvPr>
        </p:nvSpPr>
        <p:spPr/>
        <p:txBody>
          <a:bodyPr/>
          <a:lstStyle/>
          <a:p>
            <a:pPr>
              <a:defRPr/>
            </a:pPr>
            <a:fld id="{DBD2B600-4746-4823-A5BD-348E3F13133C}" type="slidenum">
              <a:rPr lang="en-US" smtClean="0"/>
              <a:pPr>
                <a:defRPr/>
              </a:pPr>
              <a:t>14</a:t>
            </a:fld>
            <a:endParaRPr lang="en-US" dirty="0"/>
          </a:p>
        </p:txBody>
      </p:sp>
      <p:pic>
        <p:nvPicPr>
          <p:cNvPr id="5" name="Picture 6" descr="http://www.newsradioklbj.com/sites/g/files/exi641/f/styles/large_730/public/article-images-featured/376666-62506.jpg?itok=keTma5f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57"/>
          <a:stretch/>
        </p:blipFill>
        <p:spPr bwMode="auto">
          <a:xfrm>
            <a:off x="4145609" y="1514729"/>
            <a:ext cx="4998392" cy="45519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606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2" y="182563"/>
            <a:ext cx="8313737" cy="754062"/>
          </a:xfrm>
        </p:spPr>
        <p:txBody>
          <a:bodyPr/>
          <a:lstStyle/>
          <a:p>
            <a:r>
              <a:rPr lang="en-US" sz="2700" b="1" dirty="0" smtClean="0"/>
              <a:t>“SPECIAL NEEDS” / “REASONABLE SUSPICION”</a:t>
            </a:r>
            <a:endParaRPr lang="en-US" sz="2700" b="1" dirty="0"/>
          </a:p>
        </p:txBody>
      </p:sp>
      <p:sp>
        <p:nvSpPr>
          <p:cNvPr id="3" name="Content Placeholder 2"/>
          <p:cNvSpPr>
            <a:spLocks noGrp="1"/>
          </p:cNvSpPr>
          <p:nvPr>
            <p:ph idx="1"/>
          </p:nvPr>
        </p:nvSpPr>
        <p:spPr/>
        <p:txBody>
          <a:bodyPr/>
          <a:lstStyle/>
          <a:p>
            <a:r>
              <a:rPr lang="en-US" sz="2800" dirty="0" smtClean="0"/>
              <a:t>Case Law</a:t>
            </a:r>
          </a:p>
          <a:p>
            <a:pPr lvl="1"/>
            <a:r>
              <a:rPr lang="en-US" sz="2400" i="1" dirty="0" smtClean="0"/>
              <a:t>Skinner and Von Raab</a:t>
            </a:r>
          </a:p>
          <a:p>
            <a:pPr lvl="1"/>
            <a:r>
              <a:rPr lang="en-US" sz="2400" i="1" dirty="0" smtClean="0"/>
              <a:t>Pernell v. Montgomery Co. Board of Commissioners</a:t>
            </a:r>
          </a:p>
          <a:p>
            <a:pPr lvl="1"/>
            <a:r>
              <a:rPr lang="en-US" sz="2400" i="1" dirty="0" smtClean="0"/>
              <a:t>Morgan Co. Dept. of Human Services v. AFSCME Local 3560</a:t>
            </a:r>
          </a:p>
          <a:p>
            <a:pPr lvl="2"/>
            <a:r>
              <a:rPr lang="en-US" sz="2000" i="1" dirty="0" smtClean="0"/>
              <a:t>Canton, SERB 94-011</a:t>
            </a:r>
          </a:p>
          <a:p>
            <a:pPr lvl="2"/>
            <a:r>
              <a:rPr lang="en-US" sz="2000" i="1" dirty="0" smtClean="0"/>
              <a:t>Findlay City School Dist. Board of Education, SERB 87-031</a:t>
            </a:r>
            <a:endParaRPr lang="en-US" sz="2000" i="1" dirty="0"/>
          </a:p>
        </p:txBody>
      </p:sp>
      <p:sp>
        <p:nvSpPr>
          <p:cNvPr id="4" name="Slide Number Placeholder 3"/>
          <p:cNvSpPr>
            <a:spLocks noGrp="1"/>
          </p:cNvSpPr>
          <p:nvPr>
            <p:ph type="sldNum" sz="quarter" idx="10"/>
          </p:nvPr>
        </p:nvSpPr>
        <p:spPr/>
        <p:txBody>
          <a:bodyPr/>
          <a:lstStyle/>
          <a:p>
            <a:pPr>
              <a:defRPr/>
            </a:pPr>
            <a:fld id="{DBD2B600-4746-4823-A5BD-348E3F13133C}" type="slidenum">
              <a:rPr lang="en-US" smtClean="0"/>
              <a:pPr>
                <a:defRPr/>
              </a:pPr>
              <a:t>15</a:t>
            </a:fld>
            <a:endParaRPr lang="en-US"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172200"/>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138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82563"/>
            <a:ext cx="8686800" cy="754062"/>
          </a:xfrm>
        </p:spPr>
        <p:txBody>
          <a:bodyPr/>
          <a:lstStyle/>
          <a:p>
            <a:pPr algn="ctr">
              <a:defRPr/>
            </a:pPr>
            <a:r>
              <a:rPr lang="en-US" b="1" cap="all" dirty="0" smtClean="0">
                <a:ea typeface="ＭＳ Ｐゴシック" charset="-128"/>
              </a:rPr>
              <a:t>Pre-Employment Offer Medical Inquiries</a:t>
            </a:r>
            <a:endParaRPr lang="en-US" b="1" cap="all" dirty="0">
              <a:ea typeface="ＭＳ Ｐゴシック" charset="-128"/>
            </a:endParaRPr>
          </a:p>
        </p:txBody>
      </p:sp>
      <p:sp>
        <p:nvSpPr>
          <p:cNvPr id="5" name="Content Placeholder 4"/>
          <p:cNvSpPr>
            <a:spLocks noGrp="1"/>
          </p:cNvSpPr>
          <p:nvPr>
            <p:ph idx="1"/>
          </p:nvPr>
        </p:nvSpPr>
        <p:spPr/>
        <p:txBody>
          <a:bodyPr/>
          <a:lstStyle/>
          <a:p>
            <a:pPr>
              <a:spcAft>
                <a:spcPts val="600"/>
              </a:spcAft>
            </a:pPr>
            <a:r>
              <a:rPr lang="en-US" altLang="en-US" sz="2600" dirty="0" smtClean="0"/>
              <a:t>Timing = Pre-Offer of Employment to Job Applicant.  </a:t>
            </a:r>
          </a:p>
          <a:p>
            <a:pPr>
              <a:spcAft>
                <a:spcPts val="600"/>
              </a:spcAft>
            </a:pPr>
            <a:r>
              <a:rPr lang="en-US" altLang="en-US" sz="2600" dirty="0" smtClean="0"/>
              <a:t>Unlawful to conduct a medical exam or other disability related inquiry of a job applicant before a conditional offer of employment is made.</a:t>
            </a:r>
          </a:p>
          <a:p>
            <a:r>
              <a:rPr lang="en-US" altLang="en-US" sz="2600" dirty="0" smtClean="0"/>
              <a:t>Improper Questions:</a:t>
            </a:r>
          </a:p>
          <a:p>
            <a:pPr marL="457200" lvl="1" indent="0">
              <a:buFont typeface="Arial" charset="0"/>
              <a:buNone/>
            </a:pPr>
            <a:r>
              <a:rPr lang="en-US" altLang="en-US" sz="2200" dirty="0" smtClean="0"/>
              <a:t>1.	What medications are your taking?</a:t>
            </a:r>
          </a:p>
          <a:p>
            <a:pPr marL="457200" lvl="1" indent="0">
              <a:buFont typeface="Arial" charset="0"/>
              <a:buNone/>
            </a:pPr>
            <a:r>
              <a:rPr lang="en-US" altLang="en-US" sz="2200" dirty="0" smtClean="0"/>
              <a:t>2.	Have you ever taken ___?</a:t>
            </a:r>
          </a:p>
        </p:txBody>
      </p:sp>
      <p:sp>
        <p:nvSpPr>
          <p:cNvPr id="45060" name="Slide Number Placeholder 3"/>
          <p:cNvSpPr>
            <a:spLocks noGrp="1"/>
          </p:cNvSpPr>
          <p:nvPr>
            <p:ph type="sldNum" sz="quarter" idx="10"/>
          </p:nvPr>
        </p:nvSpPr>
        <p:spPr bwMode="auto">
          <a:xfrm>
            <a:off x="3473450" y="6356350"/>
            <a:ext cx="2133600" cy="365125"/>
          </a:xfrm>
          <a:noFill/>
          <a:ln>
            <a:miter lim="800000"/>
            <a:headEnd/>
            <a:tailEnd/>
          </a:ln>
        </p:spPr>
        <p:txBody>
          <a:bodyPr/>
          <a:lstStyle/>
          <a:p>
            <a:fld id="{F1BB8A8D-316F-427F-9B59-257976FA8886}" type="slidenum">
              <a:rPr lang="en-US" altLang="en-US" sz="1000">
                <a:solidFill>
                  <a:srgbClr val="595959"/>
                </a:solidFill>
              </a:rPr>
              <a:pPr/>
              <a:t>16</a:t>
            </a:fld>
            <a:endParaRPr lang="en-US" altLang="en-US" sz="1000">
              <a:solidFill>
                <a:srgbClr val="595959"/>
              </a:solidFill>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1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82563"/>
            <a:ext cx="8763000" cy="754062"/>
          </a:xfrm>
        </p:spPr>
        <p:txBody>
          <a:bodyPr/>
          <a:lstStyle/>
          <a:p>
            <a:pPr algn="ctr">
              <a:defRPr/>
            </a:pPr>
            <a:r>
              <a:rPr lang="en-US" sz="2800" b="1" cap="all" dirty="0" smtClean="0">
                <a:ea typeface="ＭＳ Ｐゴシック" charset="-128"/>
              </a:rPr>
              <a:t>After Conditional Offer of Employment</a:t>
            </a:r>
            <a:endParaRPr lang="en-US" sz="2800" b="1" cap="all" dirty="0">
              <a:ea typeface="ＭＳ Ｐゴシック" charset="-128"/>
            </a:endParaRPr>
          </a:p>
        </p:txBody>
      </p:sp>
      <p:sp>
        <p:nvSpPr>
          <p:cNvPr id="5" name="Content Placeholder 4"/>
          <p:cNvSpPr>
            <a:spLocks noGrp="1"/>
          </p:cNvSpPr>
          <p:nvPr>
            <p:ph idx="1"/>
          </p:nvPr>
        </p:nvSpPr>
        <p:spPr/>
        <p:txBody>
          <a:bodyPr/>
          <a:lstStyle/>
          <a:p>
            <a:pPr>
              <a:spcBef>
                <a:spcPct val="0"/>
              </a:spcBef>
              <a:buFont typeface="Arial" panose="020B0604020202020204" pitchFamily="34" charset="0"/>
              <a:buChar char="•"/>
              <a:defRPr/>
            </a:pPr>
            <a:r>
              <a:rPr lang="en-US" altLang="en-US" sz="2600" dirty="0" smtClean="0">
                <a:solidFill>
                  <a:srgbClr val="1D3152"/>
                </a:solidFill>
              </a:rPr>
              <a:t>Timing = After making an offer of employment but before the applicant begins his or her employment duties.</a:t>
            </a:r>
          </a:p>
          <a:p>
            <a:pPr>
              <a:spcBef>
                <a:spcPct val="0"/>
              </a:spcBef>
              <a:buFont typeface="Arial" panose="020B0604020202020204" pitchFamily="34" charset="0"/>
              <a:buChar char="•"/>
              <a:defRPr/>
            </a:pPr>
            <a:endParaRPr lang="en-US" altLang="en-US" sz="2600" dirty="0" smtClean="0">
              <a:solidFill>
                <a:srgbClr val="1D3152"/>
              </a:solidFill>
            </a:endParaRPr>
          </a:p>
          <a:p>
            <a:pPr>
              <a:spcBef>
                <a:spcPct val="0"/>
              </a:spcBef>
              <a:buFont typeface="Arial" panose="020B0604020202020204" pitchFamily="34" charset="0"/>
              <a:buChar char="•"/>
              <a:defRPr/>
            </a:pPr>
            <a:r>
              <a:rPr lang="en-US" altLang="en-US" sz="2600" dirty="0" smtClean="0">
                <a:solidFill>
                  <a:srgbClr val="1D3152"/>
                </a:solidFill>
              </a:rPr>
              <a:t>May condition offer on results of examination. </a:t>
            </a:r>
          </a:p>
          <a:p>
            <a:pPr>
              <a:spcBef>
                <a:spcPct val="0"/>
              </a:spcBef>
              <a:buFont typeface="Arial" panose="020B0604020202020204" pitchFamily="34" charset="0"/>
              <a:buChar char="•"/>
              <a:defRPr/>
            </a:pPr>
            <a:endParaRPr lang="en-US" altLang="en-US" sz="2600" dirty="0">
              <a:solidFill>
                <a:srgbClr val="1D3152"/>
              </a:solidFill>
            </a:endParaRPr>
          </a:p>
          <a:p>
            <a:pPr>
              <a:spcBef>
                <a:spcPct val="0"/>
              </a:spcBef>
              <a:buFont typeface="Arial" panose="020B0604020202020204" pitchFamily="34" charset="0"/>
              <a:buChar char="•"/>
              <a:defRPr/>
            </a:pPr>
            <a:r>
              <a:rPr lang="en-US" altLang="en-US" sz="2600" dirty="0">
                <a:solidFill>
                  <a:srgbClr val="1D3152"/>
                </a:solidFill>
              </a:rPr>
              <a:t>If all entering employees in the same job category are subjected to such an examination regardless of disability.</a:t>
            </a:r>
          </a:p>
          <a:p>
            <a:pPr>
              <a:spcBef>
                <a:spcPct val="0"/>
              </a:spcBef>
              <a:buFont typeface="Arial" panose="020B0604020202020204" pitchFamily="34" charset="0"/>
              <a:buChar char="•"/>
              <a:defRPr/>
            </a:pPr>
            <a:endParaRPr lang="en-US" altLang="en-US" dirty="0" smtClean="0">
              <a:solidFill>
                <a:srgbClr val="1D3152"/>
              </a:solidFill>
            </a:endParaRPr>
          </a:p>
          <a:p>
            <a:pPr marL="0" indent="0">
              <a:spcBef>
                <a:spcPct val="0"/>
              </a:spcBef>
              <a:buFont typeface="Arial" panose="020B0604020202020204" pitchFamily="34" charset="0"/>
              <a:buNone/>
              <a:defRPr/>
            </a:pPr>
            <a:endParaRPr lang="en-US" altLang="en-US" dirty="0" smtClean="0">
              <a:solidFill>
                <a:srgbClr val="1D3152"/>
              </a:solidFill>
            </a:endParaRPr>
          </a:p>
          <a:p>
            <a:pPr>
              <a:spcBef>
                <a:spcPct val="0"/>
              </a:spcBef>
              <a:buFont typeface="Arial" panose="020B0604020202020204" pitchFamily="34" charset="0"/>
              <a:buChar char="•"/>
              <a:defRPr/>
            </a:pPr>
            <a:endParaRPr lang="en-US" altLang="en-US" dirty="0" smtClean="0"/>
          </a:p>
        </p:txBody>
      </p:sp>
      <p:sp>
        <p:nvSpPr>
          <p:cNvPr id="47108" name="Slide Number Placeholder 3"/>
          <p:cNvSpPr>
            <a:spLocks noGrp="1"/>
          </p:cNvSpPr>
          <p:nvPr>
            <p:ph type="sldNum" sz="quarter" idx="10"/>
          </p:nvPr>
        </p:nvSpPr>
        <p:spPr bwMode="auto">
          <a:xfrm>
            <a:off x="3473450" y="6356350"/>
            <a:ext cx="2133600" cy="365125"/>
          </a:xfrm>
          <a:noFill/>
          <a:ln>
            <a:miter lim="800000"/>
            <a:headEnd/>
            <a:tailEnd/>
          </a:ln>
        </p:spPr>
        <p:txBody>
          <a:bodyPr/>
          <a:lstStyle/>
          <a:p>
            <a:fld id="{A437F79E-D324-4D58-8EBE-AF88B6FE043C}" type="slidenum">
              <a:rPr lang="en-US" altLang="en-US" sz="1000">
                <a:solidFill>
                  <a:srgbClr val="595959"/>
                </a:solidFill>
              </a:rPr>
              <a:pPr/>
              <a:t>17</a:t>
            </a:fld>
            <a:endParaRPr lang="en-US" altLang="en-US" sz="1000">
              <a:solidFill>
                <a:srgbClr val="595959"/>
              </a:solidFill>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172198"/>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377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defRPr/>
            </a:pPr>
            <a:r>
              <a:rPr lang="en-US" sz="3200" b="1" cap="all" dirty="0" smtClean="0">
                <a:ea typeface="ＭＳ Ｐゴシック" charset="-128"/>
              </a:rPr>
              <a:t>Medical Inquiry of Employees</a:t>
            </a:r>
            <a:endParaRPr lang="en-US" sz="3200" b="1" cap="all" dirty="0">
              <a:ea typeface="ＭＳ Ｐゴシック" charset="-128"/>
            </a:endParaRPr>
          </a:p>
        </p:txBody>
      </p:sp>
      <p:sp>
        <p:nvSpPr>
          <p:cNvPr id="7" name="Content Placeholder 6"/>
          <p:cNvSpPr>
            <a:spLocks noGrp="1"/>
          </p:cNvSpPr>
          <p:nvPr>
            <p:ph idx="1"/>
          </p:nvPr>
        </p:nvSpPr>
        <p:spPr/>
        <p:txBody>
          <a:bodyPr/>
          <a:lstStyle/>
          <a:p>
            <a:pPr>
              <a:spcBef>
                <a:spcPts val="0"/>
              </a:spcBef>
              <a:defRPr/>
            </a:pPr>
            <a:r>
              <a:rPr lang="en-US" sz="2600" dirty="0" smtClean="0"/>
              <a:t>Timing = After beginning employment. </a:t>
            </a:r>
          </a:p>
          <a:p>
            <a:pPr marL="0" indent="0">
              <a:spcBef>
                <a:spcPts val="0"/>
              </a:spcBef>
              <a:buFont typeface="Arial" charset="0"/>
              <a:buNone/>
              <a:defRPr/>
            </a:pPr>
            <a:endParaRPr lang="en-US" sz="2600" dirty="0" smtClean="0"/>
          </a:p>
          <a:p>
            <a:pPr>
              <a:spcBef>
                <a:spcPts val="0"/>
              </a:spcBef>
              <a:defRPr/>
            </a:pPr>
            <a:r>
              <a:rPr lang="en-US" sz="2600" dirty="0" smtClean="0"/>
              <a:t>Job Related &amp; Consistent with Business Necessity (e.g., workplace safety).</a:t>
            </a:r>
          </a:p>
          <a:p>
            <a:pPr>
              <a:spcBef>
                <a:spcPts val="0"/>
              </a:spcBef>
              <a:defRPr/>
            </a:pPr>
            <a:endParaRPr lang="en-US" sz="2600" dirty="0"/>
          </a:p>
          <a:p>
            <a:pPr>
              <a:spcBef>
                <a:spcPts val="0"/>
              </a:spcBef>
              <a:defRPr/>
            </a:pPr>
            <a:r>
              <a:rPr lang="en-US" sz="2600" dirty="0"/>
              <a:t>Ensuring workplace safety is a legitimate business necessity.</a:t>
            </a:r>
          </a:p>
          <a:p>
            <a:pPr marL="0" indent="0">
              <a:spcBef>
                <a:spcPts val="0"/>
              </a:spcBef>
              <a:buFont typeface="Arial" charset="0"/>
              <a:buNone/>
              <a:defRPr/>
            </a:pPr>
            <a:endParaRPr lang="en-US" sz="2600" dirty="0" smtClean="0"/>
          </a:p>
          <a:p>
            <a:pPr>
              <a:spcBef>
                <a:spcPts val="0"/>
              </a:spcBef>
              <a:defRPr/>
            </a:pPr>
            <a:r>
              <a:rPr lang="en-US" altLang="en-US" sz="2600" dirty="0" smtClean="0"/>
              <a:t>The </a:t>
            </a:r>
            <a:r>
              <a:rPr lang="en-US" altLang="en-US" sz="2600" dirty="0"/>
              <a:t>ADA’s restrictions on medical exams/inquiries applies to all employees, not just those with disabilities.</a:t>
            </a:r>
          </a:p>
          <a:p>
            <a:pPr>
              <a:spcBef>
                <a:spcPts val="0"/>
              </a:spcBef>
              <a:defRPr/>
            </a:pPr>
            <a:endParaRPr lang="en-US" dirty="0">
              <a:ea typeface="ＭＳ Ｐゴシック" charset="-128"/>
            </a:endParaRPr>
          </a:p>
        </p:txBody>
      </p:sp>
      <p:sp>
        <p:nvSpPr>
          <p:cNvPr id="49156" name="Slide Number Placeholder 3"/>
          <p:cNvSpPr>
            <a:spLocks noGrp="1"/>
          </p:cNvSpPr>
          <p:nvPr>
            <p:ph type="sldNum" sz="quarter" idx="10"/>
          </p:nvPr>
        </p:nvSpPr>
        <p:spPr bwMode="auto">
          <a:xfrm>
            <a:off x="3473450" y="6356350"/>
            <a:ext cx="2133600" cy="365125"/>
          </a:xfrm>
          <a:noFill/>
          <a:ln>
            <a:miter lim="800000"/>
            <a:headEnd/>
            <a:tailEnd/>
          </a:ln>
        </p:spPr>
        <p:txBody>
          <a:bodyPr/>
          <a:lstStyle/>
          <a:p>
            <a:fld id="{D3CFA96A-4AB1-40DD-A1DC-0F1A0AD9868D}" type="slidenum">
              <a:rPr lang="en-US" altLang="en-US" sz="1000">
                <a:solidFill>
                  <a:srgbClr val="595959"/>
                </a:solidFill>
              </a:rPr>
              <a:pPr/>
              <a:t>18</a:t>
            </a:fld>
            <a:endParaRPr lang="en-US" altLang="en-US" sz="1000">
              <a:solidFill>
                <a:srgbClr val="595959"/>
              </a:solidFill>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224590"/>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375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p:txBody>
          <a:bodyPr/>
          <a:lstStyle/>
          <a:p>
            <a:pPr algn="ctr">
              <a:defRPr/>
            </a:pPr>
            <a:r>
              <a:rPr lang="en-US" altLang="en-US" sz="2800" b="1" cap="all" dirty="0" smtClean="0"/>
              <a:t>Medical Inquiries About Prescriptions</a:t>
            </a:r>
          </a:p>
        </p:txBody>
      </p:sp>
      <p:sp>
        <p:nvSpPr>
          <p:cNvPr id="22531" name="Content Placeholder 4"/>
          <p:cNvSpPr>
            <a:spLocks noGrp="1"/>
          </p:cNvSpPr>
          <p:nvPr>
            <p:ph idx="1"/>
          </p:nvPr>
        </p:nvSpPr>
        <p:spPr/>
        <p:txBody>
          <a:bodyPr/>
          <a:lstStyle/>
          <a:p>
            <a:pPr>
              <a:spcAft>
                <a:spcPts val="600"/>
              </a:spcAft>
            </a:pPr>
            <a:r>
              <a:rPr lang="en-US" altLang="en-US" sz="2600" dirty="0" smtClean="0"/>
              <a:t>Asking an Employee about current illegal drug use is not prohibited.</a:t>
            </a:r>
          </a:p>
          <a:p>
            <a:r>
              <a:rPr lang="en-US" altLang="en-US" sz="2600" dirty="0" smtClean="0"/>
              <a:t>Possibly Prohibited:</a:t>
            </a:r>
          </a:p>
          <a:p>
            <a:pPr marL="971550" lvl="1" indent="-514350">
              <a:buFont typeface="Arial" charset="0"/>
              <a:buAutoNum type="arabicPeriod"/>
            </a:pPr>
            <a:r>
              <a:rPr lang="en-US" altLang="en-US" sz="2200" dirty="0" smtClean="0"/>
              <a:t>Asking an employee whether s/he currently is taking any prescription drugs or medications,</a:t>
            </a:r>
          </a:p>
          <a:p>
            <a:pPr marL="971550" lvl="1" indent="-514350">
              <a:buFont typeface="Arial" charset="0"/>
              <a:buAutoNum type="arabicPeriod"/>
            </a:pPr>
            <a:r>
              <a:rPr lang="en-US" altLang="en-US" sz="2200" dirty="0" smtClean="0"/>
              <a:t>Asking whether s/he has taken any such drugs or medications in the past, or </a:t>
            </a:r>
          </a:p>
          <a:p>
            <a:pPr marL="971550" lvl="1" indent="-514350">
              <a:buFont typeface="Arial" charset="0"/>
              <a:buAutoNum type="arabicPeriod"/>
            </a:pPr>
            <a:r>
              <a:rPr lang="en-US" altLang="en-US" sz="2200" dirty="0" smtClean="0"/>
              <a:t>Monitoring an employee taking of such medications.</a:t>
            </a:r>
          </a:p>
        </p:txBody>
      </p:sp>
      <p:sp>
        <p:nvSpPr>
          <p:cNvPr id="51204" name="Slide Number Placeholder 3"/>
          <p:cNvSpPr>
            <a:spLocks noGrp="1"/>
          </p:cNvSpPr>
          <p:nvPr>
            <p:ph type="sldNum" sz="quarter" idx="10"/>
          </p:nvPr>
        </p:nvSpPr>
        <p:spPr bwMode="auto">
          <a:xfrm>
            <a:off x="3473450" y="6356350"/>
            <a:ext cx="2133600" cy="365125"/>
          </a:xfrm>
          <a:noFill/>
          <a:ln>
            <a:miter lim="800000"/>
            <a:headEnd/>
            <a:tailEnd/>
          </a:ln>
        </p:spPr>
        <p:txBody>
          <a:bodyPr/>
          <a:lstStyle/>
          <a:p>
            <a:fld id="{4949D570-2D5A-49CB-9A5A-A1D572730282}" type="slidenum">
              <a:rPr lang="en-US" altLang="en-US" sz="1000">
                <a:solidFill>
                  <a:srgbClr val="595959"/>
                </a:solidFill>
              </a:rPr>
              <a:pPr/>
              <a:t>19</a:t>
            </a:fld>
            <a:endParaRPr lang="en-US" altLang="en-US" sz="1000">
              <a:solidFill>
                <a:srgbClr val="595959"/>
              </a:solidFill>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172198"/>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709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additive="base">
                                        <p:cTn id="21"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253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MEDICAL MARIJUANA – DEFINITION</a:t>
            </a:r>
            <a:endParaRPr lang="en-US" sz="3200" b="1" dirty="0"/>
          </a:p>
        </p:txBody>
      </p:sp>
      <p:sp>
        <p:nvSpPr>
          <p:cNvPr id="3" name="Content Placeholder 2"/>
          <p:cNvSpPr>
            <a:spLocks noGrp="1"/>
          </p:cNvSpPr>
          <p:nvPr>
            <p:ph idx="1"/>
          </p:nvPr>
        </p:nvSpPr>
        <p:spPr>
          <a:xfrm>
            <a:off x="373063" y="1295400"/>
            <a:ext cx="8229600" cy="4873977"/>
          </a:xfrm>
        </p:spPr>
        <p:txBody>
          <a:bodyPr/>
          <a:lstStyle/>
          <a:p>
            <a:r>
              <a:rPr lang="en-US" altLang="en-US" sz="2600" dirty="0">
                <a:solidFill>
                  <a:srgbClr val="1D3152"/>
                </a:solidFill>
                <a:ea typeface="ＭＳ Ｐゴシック" panose="020B0600070205080204" pitchFamily="34" charset="-128"/>
              </a:rPr>
              <a:t>Federal Law: </a:t>
            </a:r>
            <a:r>
              <a:rPr lang="en-US" altLang="en-US" sz="2200" dirty="0">
                <a:solidFill>
                  <a:srgbClr val="1D3152"/>
                </a:solidFill>
                <a:ea typeface="ＭＳ Ｐゴシック" panose="020B0600070205080204" pitchFamily="34" charset="-128"/>
              </a:rPr>
              <a:t>Marijuana = Schedule I Controlled Substance Act</a:t>
            </a:r>
          </a:p>
          <a:p>
            <a:pPr lvl="1"/>
            <a:r>
              <a:rPr lang="en-US" altLang="en-US" sz="2200" dirty="0">
                <a:ea typeface="ＭＳ Ｐゴシック" panose="020B0600070205080204" pitchFamily="34" charset="-128"/>
              </a:rPr>
              <a:t>No currently accepted medical use</a:t>
            </a:r>
          </a:p>
          <a:p>
            <a:pPr lvl="1"/>
            <a:r>
              <a:rPr lang="en-US" altLang="en-US" sz="2200" dirty="0">
                <a:ea typeface="ＭＳ Ｐゴシック" panose="020B0600070205080204" pitchFamily="34" charset="-128"/>
              </a:rPr>
              <a:t>Lack of accepted safety for use under medical supervision</a:t>
            </a:r>
          </a:p>
          <a:p>
            <a:pPr lvl="1"/>
            <a:r>
              <a:rPr lang="en-US" altLang="en-US" sz="2200" dirty="0">
                <a:ea typeface="ＭＳ Ｐゴシック" panose="020B0600070205080204" pitchFamily="34" charset="-128"/>
              </a:rPr>
              <a:t>High potential for abuse</a:t>
            </a:r>
          </a:p>
          <a:p>
            <a:pPr lvl="1">
              <a:spcAft>
                <a:spcPts val="600"/>
              </a:spcAft>
            </a:pPr>
            <a:r>
              <a:rPr lang="en-US" altLang="en-US" sz="2200" dirty="0">
                <a:ea typeface="ＭＳ Ｐゴシック" panose="020B0600070205080204" pitchFamily="34" charset="-128"/>
              </a:rPr>
              <a:t>8-11-16 DEA Declined to Reschedule Marijuana </a:t>
            </a:r>
          </a:p>
          <a:p>
            <a:r>
              <a:rPr lang="en-US" altLang="en-US" sz="2600" dirty="0">
                <a:solidFill>
                  <a:srgbClr val="1D3152"/>
                </a:solidFill>
                <a:ea typeface="ＭＳ Ｐゴシック" panose="020B0600070205080204" pitchFamily="34" charset="-128"/>
              </a:rPr>
              <a:t>State Law</a:t>
            </a:r>
            <a:r>
              <a:rPr lang="en-US" altLang="en-US" sz="2200" dirty="0">
                <a:solidFill>
                  <a:srgbClr val="1D3152"/>
                </a:solidFill>
                <a:ea typeface="ＭＳ Ｐゴシック" panose="020B0600070205080204" pitchFamily="34" charset="-128"/>
              </a:rPr>
              <a:t>: Medical Marijuana = Schedule II Controlled Substance </a:t>
            </a:r>
          </a:p>
          <a:p>
            <a:pPr lvl="1"/>
            <a:r>
              <a:rPr lang="en-US" altLang="en-US" sz="2200" dirty="0">
                <a:ea typeface="ＭＳ Ｐゴシック" panose="020B0600070205080204" pitchFamily="34" charset="-128"/>
              </a:rPr>
              <a:t>Marijuana that is cultivated, processed, </a:t>
            </a:r>
            <a:r>
              <a:rPr lang="en-US" altLang="en-US" sz="2200" dirty="0" smtClean="0">
                <a:ea typeface="ＭＳ Ｐゴシック" panose="020B0600070205080204" pitchFamily="34" charset="-128"/>
              </a:rPr>
              <a:t>                 dispensed</a:t>
            </a:r>
            <a:r>
              <a:rPr lang="en-US" altLang="en-US" sz="2200" dirty="0">
                <a:ea typeface="ＭＳ Ｐゴシック" panose="020B0600070205080204" pitchFamily="34" charset="-128"/>
              </a:rPr>
              <a:t>, tested, possessed, or used </a:t>
            </a:r>
            <a:r>
              <a:rPr lang="en-US" altLang="en-US" sz="2200" dirty="0" smtClean="0">
                <a:ea typeface="ＭＳ Ｐゴシック" panose="020B0600070205080204" pitchFamily="34" charset="-128"/>
              </a:rPr>
              <a:t>               for </a:t>
            </a:r>
            <a:r>
              <a:rPr lang="en-US" altLang="en-US" sz="2200" dirty="0">
                <a:ea typeface="ＭＳ Ｐゴシック" panose="020B0600070205080204" pitchFamily="34" charset="-128"/>
              </a:rPr>
              <a:t>a medical purpose  [ORC Sec. 3796.01] </a:t>
            </a: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DCAC272-DD08-4EFC-BC2F-6355E84A4003}" type="slidenum">
              <a:rPr lang="en-US" smtClean="0"/>
              <a:pPr/>
              <a:t>2</a:t>
            </a:fld>
            <a:endParaRPr lang="en-US" dirty="0"/>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descr="Image result for medical marijuana"/>
          <p:cNvPicPr>
            <a:picLocks noChangeAspect="1" noChangeArrowheads="1"/>
          </p:cNvPicPr>
          <p:nvPr/>
        </p:nvPicPr>
        <p:blipFill>
          <a:blip r:embed="rId4" cstate="print"/>
          <a:srcRect/>
          <a:stretch>
            <a:fillRect/>
          </a:stretch>
        </p:blipFill>
        <p:spPr bwMode="auto">
          <a:xfrm>
            <a:off x="6324600" y="4271481"/>
            <a:ext cx="2819400" cy="2518025"/>
          </a:xfrm>
          <a:prstGeom prst="rect">
            <a:avLst/>
          </a:prstGeom>
          <a:noFill/>
        </p:spPr>
      </p:pic>
    </p:spTree>
    <p:extLst>
      <p:ext uri="{BB962C8B-B14F-4D97-AF65-F5344CB8AC3E}">
        <p14:creationId xmlns:p14="http://schemas.microsoft.com/office/powerpoint/2010/main" val="302474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sz="3200" b="1" cap="all" dirty="0" smtClean="0">
                <a:ea typeface="ＭＳ Ｐゴシック" charset="-128"/>
              </a:rPr>
              <a:t>Prescription Medication</a:t>
            </a:r>
            <a:endParaRPr lang="en-US" sz="3200" b="1" cap="all" dirty="0">
              <a:ea typeface="ＭＳ Ｐゴシック" charset="-128"/>
            </a:endParaRPr>
          </a:p>
        </p:txBody>
      </p:sp>
      <p:sp>
        <p:nvSpPr>
          <p:cNvPr id="5" name="Content Placeholder 4"/>
          <p:cNvSpPr>
            <a:spLocks noGrp="1"/>
          </p:cNvSpPr>
          <p:nvPr>
            <p:ph idx="1"/>
          </p:nvPr>
        </p:nvSpPr>
        <p:spPr/>
        <p:txBody>
          <a:bodyPr/>
          <a:lstStyle/>
          <a:p>
            <a:pPr>
              <a:spcBef>
                <a:spcPts val="0"/>
              </a:spcBef>
              <a:defRPr/>
            </a:pPr>
            <a:r>
              <a:rPr lang="en-US" sz="2600" dirty="0" smtClean="0">
                <a:solidFill>
                  <a:srgbClr val="1D3152"/>
                </a:solidFill>
              </a:rPr>
              <a:t>An employer generally may not ask employees about what prescription medication they are taking.  </a:t>
            </a:r>
          </a:p>
          <a:p>
            <a:pPr>
              <a:spcBef>
                <a:spcPts val="0"/>
              </a:spcBef>
              <a:defRPr/>
            </a:pPr>
            <a:endParaRPr lang="en-US" sz="2600" dirty="0" smtClean="0">
              <a:solidFill>
                <a:srgbClr val="1D3152"/>
              </a:solidFill>
            </a:endParaRPr>
          </a:p>
          <a:p>
            <a:pPr>
              <a:spcBef>
                <a:spcPts val="0"/>
              </a:spcBef>
              <a:defRPr/>
            </a:pPr>
            <a:r>
              <a:rPr lang="en-US" sz="2600" dirty="0" smtClean="0">
                <a:solidFill>
                  <a:srgbClr val="1D3152"/>
                </a:solidFill>
              </a:rPr>
              <a:t>Exception:  Positions affecting public safety in certain circumstances.</a:t>
            </a:r>
          </a:p>
          <a:p>
            <a:pPr>
              <a:spcBef>
                <a:spcPts val="0"/>
              </a:spcBef>
              <a:defRPr/>
            </a:pPr>
            <a:endParaRPr lang="en-US" sz="2600" dirty="0" smtClean="0">
              <a:solidFill>
                <a:srgbClr val="1D3152"/>
              </a:solidFill>
            </a:endParaRPr>
          </a:p>
          <a:p>
            <a:pPr>
              <a:spcBef>
                <a:spcPts val="0"/>
              </a:spcBef>
              <a:defRPr/>
            </a:pPr>
            <a:r>
              <a:rPr lang="en-US" sz="2600" dirty="0" smtClean="0">
                <a:solidFill>
                  <a:srgbClr val="1D3152"/>
                </a:solidFill>
                <a:ea typeface="ＭＳ Ｐゴシック" charset="0"/>
              </a:rPr>
              <a:t>Example: Police </a:t>
            </a:r>
            <a:r>
              <a:rPr lang="en-US" sz="2600" dirty="0">
                <a:solidFill>
                  <a:srgbClr val="1D3152"/>
                </a:solidFill>
                <a:ea typeface="ＭＳ Ｐゴシック" charset="0"/>
              </a:rPr>
              <a:t>department could require armed officers to report when they are taking medications that may affect their ability to use a firearm or to perform other essential functions of their job. </a:t>
            </a:r>
            <a:endParaRPr lang="en-US" sz="2600" dirty="0" smtClean="0">
              <a:solidFill>
                <a:srgbClr val="1D3152"/>
              </a:solidFill>
            </a:endParaRPr>
          </a:p>
          <a:p>
            <a:pPr marL="0" indent="0">
              <a:spcBef>
                <a:spcPts val="0"/>
              </a:spcBef>
              <a:buFont typeface="Arial" charset="0"/>
              <a:buNone/>
              <a:defRPr/>
            </a:pPr>
            <a:endParaRPr lang="en-US" dirty="0">
              <a:solidFill>
                <a:srgbClr val="1D3152"/>
              </a:solidFill>
              <a:ea typeface="ＭＳ Ｐゴシック" charset="-128"/>
            </a:endParaRPr>
          </a:p>
        </p:txBody>
      </p:sp>
      <p:sp>
        <p:nvSpPr>
          <p:cNvPr id="53252" name="Slide Number Placeholder 3"/>
          <p:cNvSpPr>
            <a:spLocks noGrp="1"/>
          </p:cNvSpPr>
          <p:nvPr>
            <p:ph type="sldNum" sz="quarter" idx="10"/>
          </p:nvPr>
        </p:nvSpPr>
        <p:spPr bwMode="auto">
          <a:xfrm>
            <a:off x="3473450" y="6356350"/>
            <a:ext cx="2133600" cy="365125"/>
          </a:xfrm>
          <a:noFill/>
          <a:ln>
            <a:miter lim="800000"/>
            <a:headEnd/>
            <a:tailEnd/>
          </a:ln>
        </p:spPr>
        <p:txBody>
          <a:bodyPr/>
          <a:lstStyle/>
          <a:p>
            <a:fld id="{37D77C80-EF02-49C0-B622-E9D5E1BA7307}" type="slidenum">
              <a:rPr lang="en-US" altLang="en-US" sz="1000">
                <a:solidFill>
                  <a:srgbClr val="595959"/>
                </a:solidFill>
              </a:rPr>
              <a:pPr/>
              <a:t>20</a:t>
            </a:fld>
            <a:endParaRPr lang="en-US" altLang="en-US" sz="1000">
              <a:solidFill>
                <a:srgbClr val="595959"/>
              </a:solidFill>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262690"/>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06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sz="3200" b="1" cap="all" dirty="0"/>
              <a:t>Prescription Drug Cases</a:t>
            </a:r>
          </a:p>
        </p:txBody>
      </p:sp>
      <p:sp>
        <p:nvSpPr>
          <p:cNvPr id="5" name="Content Placeholder 4"/>
          <p:cNvSpPr>
            <a:spLocks noGrp="1"/>
          </p:cNvSpPr>
          <p:nvPr>
            <p:ph idx="1"/>
          </p:nvPr>
        </p:nvSpPr>
        <p:spPr/>
        <p:txBody>
          <a:bodyPr/>
          <a:lstStyle/>
          <a:p>
            <a:pPr>
              <a:spcAft>
                <a:spcPts val="600"/>
              </a:spcAft>
            </a:pPr>
            <a:r>
              <a:rPr lang="en-US" sz="2600" u="sng" dirty="0" smtClean="0"/>
              <a:t>EEOC v. Dura Auto Systems</a:t>
            </a:r>
            <a:r>
              <a:rPr lang="en-US" sz="2600" dirty="0" smtClean="0"/>
              <a:t>, M.D. Tenn. 1:09-cv-00059.</a:t>
            </a:r>
          </a:p>
          <a:p>
            <a:r>
              <a:rPr lang="en-US" sz="2600" u="sng" dirty="0" smtClean="0"/>
              <a:t>Bates v. Dura Auto Systems</a:t>
            </a:r>
            <a:r>
              <a:rPr lang="en-US" sz="2600" dirty="0" smtClean="0"/>
              <a:t>, 767 F.3d 566 (6</a:t>
            </a:r>
            <a:r>
              <a:rPr lang="en-US" sz="2600" baseline="30000" dirty="0" smtClean="0"/>
              <a:t>th</a:t>
            </a:r>
            <a:r>
              <a:rPr lang="en-US" sz="2600" dirty="0" smtClean="0"/>
              <a:t> Cir. 2014).</a:t>
            </a:r>
          </a:p>
          <a:p>
            <a:pPr lvl="1"/>
            <a:r>
              <a:rPr lang="en-US" sz="2200" dirty="0" smtClean="0"/>
              <a:t>Whether drug tests constituted medical exam/disability inquiry was question for jury</a:t>
            </a:r>
          </a:p>
          <a:p>
            <a:pPr lvl="1"/>
            <a:r>
              <a:rPr lang="en-US" sz="2200" dirty="0" smtClean="0"/>
              <a:t>Inconsistencies between ER policy and application</a:t>
            </a:r>
          </a:p>
          <a:p>
            <a:pPr lvl="1"/>
            <a:r>
              <a:rPr lang="en-US" sz="2200" dirty="0" smtClean="0"/>
              <a:t>On remand, the court shall instruct the jury in accordance with the statutory language and the EEOC guidance</a:t>
            </a:r>
            <a:r>
              <a:rPr lang="en-US" dirty="0" smtClean="0"/>
              <a:t/>
            </a:r>
            <a:br>
              <a:rPr lang="en-US" dirty="0" smtClean="0"/>
            </a:br>
            <a:endParaRPr lang="en-US" dirty="0" smtClean="0"/>
          </a:p>
          <a:p>
            <a:pPr lvl="1"/>
            <a:endParaRPr lang="en-US" dirty="0" smtClean="0"/>
          </a:p>
        </p:txBody>
      </p:sp>
      <p:sp>
        <p:nvSpPr>
          <p:cNvPr id="6" name="Slide Number Placeholder 5"/>
          <p:cNvSpPr>
            <a:spLocks noGrp="1"/>
          </p:cNvSpPr>
          <p:nvPr>
            <p:ph type="sldNum" sz="quarter" idx="10"/>
          </p:nvPr>
        </p:nvSpPr>
        <p:spPr/>
        <p:txBody>
          <a:bodyPr/>
          <a:lstStyle/>
          <a:p>
            <a:fld id="{1BF824AC-878C-4A28-A0BE-0D88D3F26EE2}" type="slidenum">
              <a:rPr lang="en-US" altLang="en-US" smtClean="0"/>
              <a:pPr/>
              <a:t>21</a:t>
            </a:fld>
            <a:endParaRPr lang="en-US" alt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247450"/>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15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sz="3200" b="1" cap="all" dirty="0"/>
              <a:t>Prescription Drug Cases</a:t>
            </a:r>
            <a:endParaRPr lang="en-US" sz="2800" dirty="0"/>
          </a:p>
        </p:txBody>
      </p:sp>
      <p:sp>
        <p:nvSpPr>
          <p:cNvPr id="5" name="Content Placeholder 4"/>
          <p:cNvSpPr>
            <a:spLocks noGrp="1"/>
          </p:cNvSpPr>
          <p:nvPr>
            <p:ph idx="1"/>
          </p:nvPr>
        </p:nvSpPr>
        <p:spPr/>
        <p:txBody>
          <a:bodyPr/>
          <a:lstStyle/>
          <a:p>
            <a:r>
              <a:rPr lang="en-US" sz="2600" dirty="0" smtClean="0"/>
              <a:t>Wells v. CCHMC, 860 F.Supp.2d 469 (S.D. Ohio 2012).</a:t>
            </a:r>
          </a:p>
          <a:p>
            <a:pPr lvl="1"/>
            <a:r>
              <a:rPr lang="en-US" altLang="en-US" sz="2200" dirty="0" smtClean="0"/>
              <a:t>Policy = Prescription Meds OK so long as do not interfere with job.</a:t>
            </a:r>
          </a:p>
          <a:p>
            <a:pPr lvl="1"/>
            <a:r>
              <a:rPr lang="en-US" altLang="en-US" sz="2200" dirty="0" smtClean="0"/>
              <a:t>Employee prescribed Morphine.</a:t>
            </a:r>
          </a:p>
          <a:p>
            <a:pPr lvl="1"/>
            <a:r>
              <a:rPr lang="en-US" altLang="en-US" sz="2200" dirty="0" smtClean="0"/>
              <a:t>Reasonable Suspicion/Test/Transfer.</a:t>
            </a:r>
          </a:p>
          <a:p>
            <a:pPr lvl="1"/>
            <a:r>
              <a:rPr lang="en-US" altLang="en-US" sz="2200" dirty="0" smtClean="0"/>
              <a:t>Reasonable juror could conclude that CCHMC did not consider all currently available information in concluding employee was direct threat.</a:t>
            </a:r>
          </a:p>
          <a:p>
            <a:endParaRPr lang="en-US" dirty="0" smtClean="0"/>
          </a:p>
        </p:txBody>
      </p:sp>
      <p:sp>
        <p:nvSpPr>
          <p:cNvPr id="6" name="Slide Number Placeholder 5"/>
          <p:cNvSpPr>
            <a:spLocks noGrp="1"/>
          </p:cNvSpPr>
          <p:nvPr>
            <p:ph type="sldNum" sz="quarter" idx="10"/>
          </p:nvPr>
        </p:nvSpPr>
        <p:spPr/>
        <p:txBody>
          <a:bodyPr/>
          <a:lstStyle/>
          <a:p>
            <a:fld id="{1BF824AC-878C-4A28-A0BE-0D88D3F26EE2}" type="slidenum">
              <a:rPr lang="en-US" altLang="en-US" smtClean="0"/>
              <a:pPr/>
              <a:t>22</a:t>
            </a:fld>
            <a:endParaRPr lang="en-US" alt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562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OSHA Accident Reporting Rule</a:t>
            </a:r>
            <a:endParaRPr lang="en-US" b="1" dirty="0"/>
          </a:p>
        </p:txBody>
      </p:sp>
      <p:sp>
        <p:nvSpPr>
          <p:cNvPr id="6" name="Content Placeholder 5"/>
          <p:cNvSpPr>
            <a:spLocks noGrp="1"/>
          </p:cNvSpPr>
          <p:nvPr>
            <p:ph idx="1"/>
          </p:nvPr>
        </p:nvSpPr>
        <p:spPr/>
        <p:txBody>
          <a:bodyPr/>
          <a:lstStyle/>
          <a:p>
            <a:r>
              <a:rPr lang="en-US" dirty="0" smtClean="0"/>
              <a:t>29 CFR part 1904.</a:t>
            </a:r>
          </a:p>
          <a:p>
            <a:r>
              <a:rPr lang="en-US" dirty="0" smtClean="0"/>
              <a:t>Effective Aug 10, 2016.</a:t>
            </a:r>
          </a:p>
          <a:p>
            <a:r>
              <a:rPr lang="en-US" dirty="0" smtClean="0"/>
              <a:t>A procedure </a:t>
            </a:r>
            <a:r>
              <a:rPr lang="en-US" dirty="0"/>
              <a:t>is not reasonable “if it would deter or discourage a reasonable employee from accurately reporting a workplace injury or illness</a:t>
            </a:r>
            <a:r>
              <a:rPr lang="en-US" dirty="0" smtClean="0"/>
              <a:t>.”</a:t>
            </a:r>
          </a:p>
          <a:p>
            <a:r>
              <a:rPr lang="en-US" dirty="0" smtClean="0"/>
              <a:t>Preamble to new rule:</a:t>
            </a:r>
          </a:p>
          <a:p>
            <a:pPr lvl="1"/>
            <a:r>
              <a:rPr lang="en-US" dirty="0"/>
              <a:t>“blanket post-injury drug testing policies deter proper reporting” </a:t>
            </a:r>
            <a:endParaRPr lang="en-US" dirty="0" smtClean="0"/>
          </a:p>
          <a:p>
            <a:pPr lvl="1"/>
            <a:r>
              <a:rPr lang="en-US" dirty="0"/>
              <a:t>post-accident drug testing </a:t>
            </a:r>
            <a:r>
              <a:rPr lang="en-US" dirty="0" smtClean="0"/>
              <a:t>are permissible if </a:t>
            </a:r>
            <a:r>
              <a:rPr lang="en-US" dirty="0"/>
              <a:t>there was a “reasonable possibility” that drug use was a contributing factor in the injury or illness.</a:t>
            </a:r>
          </a:p>
          <a:p>
            <a:r>
              <a:rPr lang="en-US" dirty="0" smtClean="0"/>
              <a:t>Random </a:t>
            </a:r>
            <a:r>
              <a:rPr lang="en-US" dirty="0"/>
              <a:t>drug </a:t>
            </a:r>
            <a:r>
              <a:rPr lang="en-US" dirty="0" smtClean="0"/>
              <a:t>testing is unaffected</a:t>
            </a:r>
          </a:p>
          <a:p>
            <a:endParaRPr lang="en-US" dirty="0"/>
          </a:p>
        </p:txBody>
      </p:sp>
      <p:sp>
        <p:nvSpPr>
          <p:cNvPr id="4" name="Slide Number Placeholder 3"/>
          <p:cNvSpPr>
            <a:spLocks noGrp="1"/>
          </p:cNvSpPr>
          <p:nvPr>
            <p:ph type="sldNum" sz="quarter" idx="10"/>
          </p:nvPr>
        </p:nvSpPr>
        <p:spPr/>
        <p:txBody>
          <a:bodyPr/>
          <a:lstStyle/>
          <a:p>
            <a:pPr>
              <a:defRPr/>
            </a:pPr>
            <a:fld id="{EA84D03D-94E4-4BD6-8C61-414EFA2C4D35}" type="slidenum">
              <a:rPr lang="en-US" smtClean="0"/>
              <a:pPr>
                <a:defRPr/>
              </a:pPr>
              <a:t>23</a:t>
            </a:fld>
            <a:endParaRPr lang="en-US" dirty="0"/>
          </a:p>
        </p:txBody>
      </p:sp>
    </p:spTree>
    <p:extLst>
      <p:ext uri="{BB962C8B-B14F-4D97-AF65-F5344CB8AC3E}">
        <p14:creationId xmlns:p14="http://schemas.microsoft.com/office/powerpoint/2010/main" val="141265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050" y="239332"/>
            <a:ext cx="8534400" cy="685800"/>
          </a:xfrm>
        </p:spPr>
        <p:txBody>
          <a:bodyPr>
            <a:normAutofit/>
          </a:bodyPr>
          <a:lstStyle/>
          <a:p>
            <a:pPr algn="ctr">
              <a:defRPr/>
            </a:pPr>
            <a:r>
              <a:rPr lang="en-US" sz="2800" b="1" dirty="0" smtClean="0">
                <a:ea typeface="ＭＳ Ｐゴシック" charset="-128"/>
              </a:rPr>
              <a:t>DRUG FREE POLICY &amp; PROCEDURE ELEMENTS </a:t>
            </a:r>
            <a:endParaRPr lang="en-US" sz="2800" b="1" dirty="0">
              <a:ea typeface="ＭＳ Ｐゴシック" charset="-128"/>
            </a:endParaRPr>
          </a:p>
        </p:txBody>
      </p:sp>
      <p:sp>
        <p:nvSpPr>
          <p:cNvPr id="29699" name="Content Placeholder 4"/>
          <p:cNvSpPr>
            <a:spLocks noGrp="1"/>
          </p:cNvSpPr>
          <p:nvPr>
            <p:ph idx="1"/>
          </p:nvPr>
        </p:nvSpPr>
        <p:spPr>
          <a:xfrm>
            <a:off x="398463" y="1336675"/>
            <a:ext cx="7019768" cy="4525963"/>
          </a:xfrm>
        </p:spPr>
        <p:txBody>
          <a:bodyPr>
            <a:normAutofit lnSpcReduction="10000"/>
          </a:bodyPr>
          <a:lstStyle/>
          <a:p>
            <a:pPr>
              <a:spcAft>
                <a:spcPts val="600"/>
              </a:spcAft>
              <a:defRPr/>
            </a:pPr>
            <a:r>
              <a:rPr lang="en-US" sz="2600" dirty="0" smtClean="0">
                <a:solidFill>
                  <a:srgbClr val="1D3152"/>
                </a:solidFill>
                <a:ea typeface="ＭＳ Ｐゴシック" charset="0"/>
                <a:cs typeface="ＭＳ Ｐゴシック" charset="0"/>
              </a:rPr>
              <a:t>Illegal Drug Use Prohibited.</a:t>
            </a:r>
          </a:p>
          <a:p>
            <a:pPr>
              <a:spcAft>
                <a:spcPts val="600"/>
              </a:spcAft>
              <a:defRPr/>
            </a:pPr>
            <a:r>
              <a:rPr lang="en-US" sz="2600" dirty="0" smtClean="0">
                <a:solidFill>
                  <a:srgbClr val="1D3152"/>
                </a:solidFill>
                <a:ea typeface="ＭＳ Ｐゴシック" charset="0"/>
                <a:cs typeface="ＭＳ Ｐゴシック" charset="0"/>
              </a:rPr>
              <a:t>Includes Non-Prescribed Use of Prescription Medication.</a:t>
            </a:r>
          </a:p>
          <a:p>
            <a:pPr>
              <a:spcAft>
                <a:spcPts val="600"/>
              </a:spcAft>
              <a:defRPr/>
            </a:pPr>
            <a:r>
              <a:rPr lang="en-US" sz="2600" dirty="0" smtClean="0">
                <a:solidFill>
                  <a:srgbClr val="1D3152"/>
                </a:solidFill>
                <a:ea typeface="ＭＳ Ｐゴシック" charset="0"/>
                <a:cs typeface="ＭＳ Ｐゴシック" charset="0"/>
              </a:rPr>
              <a:t>Define Impairment.</a:t>
            </a:r>
          </a:p>
          <a:p>
            <a:pPr>
              <a:spcAft>
                <a:spcPts val="600"/>
              </a:spcAft>
              <a:defRPr/>
            </a:pPr>
            <a:r>
              <a:rPr lang="en-US" sz="2600" dirty="0" smtClean="0">
                <a:solidFill>
                  <a:srgbClr val="1D3152"/>
                </a:solidFill>
                <a:ea typeface="ＭＳ Ｐゴシック" charset="0"/>
                <a:cs typeface="ＭＳ Ｐゴシック" charset="0"/>
              </a:rPr>
              <a:t>Grounds for Testing.</a:t>
            </a:r>
          </a:p>
          <a:p>
            <a:pPr>
              <a:spcAft>
                <a:spcPts val="600"/>
              </a:spcAft>
              <a:defRPr/>
            </a:pPr>
            <a:r>
              <a:rPr lang="en-US" sz="2600" dirty="0" smtClean="0">
                <a:solidFill>
                  <a:srgbClr val="1D3152"/>
                </a:solidFill>
                <a:ea typeface="ＭＳ Ｐゴシック" charset="0"/>
                <a:cs typeface="ＭＳ Ｐゴシック" charset="0"/>
              </a:rPr>
              <a:t>Disciplinary Consequences.</a:t>
            </a:r>
          </a:p>
          <a:p>
            <a:pPr>
              <a:spcAft>
                <a:spcPts val="600"/>
              </a:spcAft>
              <a:defRPr/>
            </a:pPr>
            <a:r>
              <a:rPr lang="en-US" sz="2600" dirty="0" smtClean="0">
                <a:solidFill>
                  <a:srgbClr val="1D3152"/>
                </a:solidFill>
                <a:ea typeface="ＭＳ Ｐゴシック" charset="0"/>
                <a:cs typeface="ＭＳ Ｐゴシック" charset="0"/>
              </a:rPr>
              <a:t>Testing Procedure &amp; Safeguards.</a:t>
            </a:r>
          </a:p>
          <a:p>
            <a:pPr>
              <a:spcAft>
                <a:spcPts val="600"/>
              </a:spcAft>
              <a:defRPr/>
            </a:pPr>
            <a:r>
              <a:rPr lang="en-US" sz="2600" dirty="0" smtClean="0">
                <a:solidFill>
                  <a:srgbClr val="1D3152"/>
                </a:solidFill>
                <a:ea typeface="ＭＳ Ｐゴシック" charset="0"/>
                <a:cs typeface="ＭＳ Ｐゴシック" charset="0"/>
              </a:rPr>
              <a:t>Reasonable Accommodation Policy.</a:t>
            </a:r>
          </a:p>
          <a:p>
            <a:pPr>
              <a:spcAft>
                <a:spcPts val="600"/>
              </a:spcAft>
              <a:defRPr/>
            </a:pPr>
            <a:r>
              <a:rPr lang="en-US" sz="2600" dirty="0" smtClean="0">
                <a:solidFill>
                  <a:srgbClr val="1D3152"/>
                </a:solidFill>
                <a:ea typeface="ＭＳ Ｐゴシック" charset="0"/>
                <a:cs typeface="ＭＳ Ｐゴシック" charset="0"/>
              </a:rPr>
              <a:t>Confidential Records.</a:t>
            </a:r>
          </a:p>
          <a:p>
            <a:pPr marL="0" indent="0">
              <a:buFont typeface="Arial" panose="020B0604020202020204" pitchFamily="34" charset="0"/>
              <a:buNone/>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p:txBody>
      </p:sp>
      <p:pic>
        <p:nvPicPr>
          <p:cNvPr id="79876" name="Picture 2" descr="http://www.benefitsplus.com/images/employee_handbook.gif"/>
          <p:cNvPicPr>
            <a:picLocks noChangeAspect="1" noChangeArrowheads="1"/>
          </p:cNvPicPr>
          <p:nvPr/>
        </p:nvPicPr>
        <p:blipFill>
          <a:blip r:embed="rId3" cstate="print"/>
          <a:srcRect/>
          <a:stretch>
            <a:fillRect/>
          </a:stretch>
        </p:blipFill>
        <p:spPr bwMode="auto">
          <a:xfrm>
            <a:off x="6216650" y="2438400"/>
            <a:ext cx="2590800" cy="2497138"/>
          </a:xfrm>
          <a:prstGeom prst="rect">
            <a:avLst/>
          </a:prstGeom>
          <a:noFill/>
          <a:ln w="9525">
            <a:noFill/>
            <a:miter lim="800000"/>
            <a:headEnd/>
            <a:tailEnd/>
          </a:ln>
        </p:spPr>
      </p:pic>
      <p:sp>
        <p:nvSpPr>
          <p:cNvPr id="7" name="Slide Number Placeholder 3"/>
          <p:cNvSpPr txBox="1">
            <a:spLocks/>
          </p:cNvSpPr>
          <p:nvPr/>
        </p:nvSpPr>
        <p:spPr bwMode="auto">
          <a:xfrm>
            <a:off x="3473450" y="6356350"/>
            <a:ext cx="2133600" cy="365125"/>
          </a:xfrm>
          <a:prstGeom prst="rect">
            <a:avLst/>
          </a:prstGeom>
          <a:noFill/>
          <a:ln>
            <a:miter lim="800000"/>
            <a:headEnd/>
            <a:tailEnd/>
          </a:ln>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B3A5B3-462C-4CCC-8260-2CD5B77C1FFE}" type="slidenum">
              <a:rPr kumimoji="0" lang="en-US" altLang="en-US" sz="1000" b="0" i="0" u="none" strike="noStrike" kern="1200" cap="none" spc="0" normalizeH="0" baseline="0" noProof="0" smtClean="0">
                <a:ln>
                  <a:noFill/>
                </a:ln>
                <a:solidFill>
                  <a:srgbClr val="595959"/>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altLang="en-US" sz="1000" b="0" i="0" u="none" strike="noStrike" kern="1200" cap="none" spc="0" normalizeH="0" baseline="0" noProof="0" dirty="0">
              <a:ln>
                <a:noFill/>
              </a:ln>
              <a:solidFill>
                <a:srgbClr val="595959"/>
              </a:solidFill>
              <a:effectLst/>
              <a:uLnTx/>
              <a:uFillTx/>
              <a:latin typeface="+mn-lt"/>
              <a:ea typeface="+mn-ea"/>
              <a:cs typeface="+mn-cs"/>
            </a:endParaRPr>
          </a:p>
        </p:txBody>
      </p:sp>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367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699">
                                            <p:txEl>
                                              <p:pRg st="6" end="6"/>
                                            </p:txEl>
                                          </p:spTgt>
                                        </p:tgtEl>
                                        <p:attrNameLst>
                                          <p:attrName>style.visibility</p:attrName>
                                        </p:attrNameLst>
                                      </p:cBhvr>
                                      <p:to>
                                        <p:strVal val="visible"/>
                                      </p:to>
                                    </p:set>
                                    <p:anim calcmode="lin" valueType="num">
                                      <p:cBhvr additive="base">
                                        <p:cTn id="43" dur="500" fill="hold"/>
                                        <p:tgtEl>
                                          <p:spTgt spid="296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6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9699">
                                            <p:txEl>
                                              <p:pRg st="7" end="7"/>
                                            </p:txEl>
                                          </p:spTgt>
                                        </p:tgtEl>
                                        <p:attrNameLst>
                                          <p:attrName>style.visibility</p:attrName>
                                        </p:attrNameLst>
                                      </p:cBhvr>
                                      <p:to>
                                        <p:strVal val="visible"/>
                                      </p:to>
                                    </p:set>
                                    <p:anim calcmode="lin" valueType="num">
                                      <p:cBhvr additive="base">
                                        <p:cTn id="49" dur="500" fill="hold"/>
                                        <p:tgtEl>
                                          <p:spTgt spid="296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96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cap="all" dirty="0" smtClean="0"/>
              <a:t>Ambiguous Policy Language </a:t>
            </a:r>
            <a:endParaRPr lang="en-US" sz="3200" b="1" cap="all" dirty="0"/>
          </a:p>
        </p:txBody>
      </p:sp>
      <p:sp>
        <p:nvSpPr>
          <p:cNvPr id="3" name="Content Placeholder 2"/>
          <p:cNvSpPr>
            <a:spLocks noGrp="1"/>
          </p:cNvSpPr>
          <p:nvPr>
            <p:ph idx="1"/>
          </p:nvPr>
        </p:nvSpPr>
        <p:spPr/>
        <p:txBody>
          <a:bodyPr/>
          <a:lstStyle/>
          <a:p>
            <a:r>
              <a:rPr lang="en-US" altLang="en-US" sz="2600" u="sng" dirty="0" smtClean="0"/>
              <a:t>Williams v. United Steel Workers of America</a:t>
            </a:r>
            <a:r>
              <a:rPr lang="en-US" altLang="en-US" sz="2600" dirty="0" smtClean="0"/>
              <a:t>, 487 Fed. </a:t>
            </a:r>
            <a:r>
              <a:rPr lang="en-US" altLang="en-US" sz="2600" dirty="0" err="1" smtClean="0"/>
              <a:t>Appx</a:t>
            </a:r>
            <a:r>
              <a:rPr lang="en-US" altLang="en-US" sz="2600" dirty="0" smtClean="0"/>
              <a:t>. 272 (2012).</a:t>
            </a:r>
          </a:p>
          <a:p>
            <a:pPr lvl="1"/>
            <a:r>
              <a:rPr lang="en-US" altLang="en-US" sz="2400" dirty="0" smtClean="0"/>
              <a:t>Employers should clearly identify terms like “under the influence” in their policies. </a:t>
            </a:r>
          </a:p>
          <a:p>
            <a:pPr lvl="1"/>
            <a:r>
              <a:rPr lang="en-US" sz="2400" dirty="0" smtClean="0"/>
              <a:t>The Sixth Circuit acknowledged that “under the influence” could mean that any influence is impermissible or that a certain level of influence must be demonstrated. </a:t>
            </a:r>
            <a:endParaRPr lang="en-US" altLang="en-US" sz="2400" dirty="0" smtClean="0"/>
          </a:p>
          <a:p>
            <a:pPr lvl="1"/>
            <a:r>
              <a:rPr lang="en-US" altLang="en-US" sz="2400" dirty="0" smtClean="0"/>
              <a:t>Ambiguous policy language may be interpreted by looking at the day-to-day administration of the policy. </a:t>
            </a:r>
          </a:p>
        </p:txBody>
      </p:sp>
      <p:sp>
        <p:nvSpPr>
          <p:cNvPr id="5" name="Slide Number Placeholder 3"/>
          <p:cNvSpPr txBox="1">
            <a:spLocks/>
          </p:cNvSpPr>
          <p:nvPr/>
        </p:nvSpPr>
        <p:spPr bwMode="auto">
          <a:xfrm>
            <a:off x="3473450" y="6356350"/>
            <a:ext cx="2133600" cy="365125"/>
          </a:xfrm>
          <a:prstGeom prst="rect">
            <a:avLst/>
          </a:prstGeom>
          <a:noFill/>
          <a:ln>
            <a:miter lim="800000"/>
            <a:headEnd/>
            <a:tailEnd/>
          </a:ln>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B3A5B3-462C-4CCC-8260-2CD5B77C1FFE}" type="slidenum">
              <a:rPr kumimoji="0" lang="en-US" altLang="en-US" sz="1000" b="0" i="0" u="none" strike="noStrike" kern="1200" cap="none" spc="0" normalizeH="0" baseline="0" noProof="0" smtClean="0">
                <a:ln>
                  <a:noFill/>
                </a:ln>
                <a:solidFill>
                  <a:srgbClr val="595959"/>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altLang="en-US" sz="1000" b="0" i="0" u="none" strike="noStrike" kern="1200" cap="none" spc="0" normalizeH="0" baseline="0" noProof="0" dirty="0">
              <a:ln>
                <a:noFill/>
              </a:ln>
              <a:solidFill>
                <a:srgbClr val="595959"/>
              </a:solidFill>
              <a:effectLst/>
              <a:uLnTx/>
              <a:uFillTx/>
              <a:latin typeface="+mn-lt"/>
              <a:ea typeface="+mn-ea"/>
              <a:cs typeface="+mn-cs"/>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449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8763000" cy="754062"/>
          </a:xfrm>
        </p:spPr>
        <p:txBody>
          <a:bodyPr>
            <a:noAutofit/>
          </a:bodyPr>
          <a:lstStyle/>
          <a:p>
            <a:pPr algn="ctr"/>
            <a:r>
              <a:rPr lang="en-US" sz="2700" b="1" cap="all" dirty="0" smtClean="0"/>
              <a:t>Arbitration &amp; Ambiguous Policy Language </a:t>
            </a:r>
            <a:endParaRPr lang="en-US" sz="2700" b="1" cap="all" dirty="0"/>
          </a:p>
        </p:txBody>
      </p:sp>
      <p:sp>
        <p:nvSpPr>
          <p:cNvPr id="3" name="Content Placeholder 2"/>
          <p:cNvSpPr>
            <a:spLocks noGrp="1"/>
          </p:cNvSpPr>
          <p:nvPr>
            <p:ph idx="1"/>
          </p:nvPr>
        </p:nvSpPr>
        <p:spPr>
          <a:xfrm>
            <a:off x="398462" y="1336675"/>
            <a:ext cx="8397807" cy="4525963"/>
          </a:xfrm>
        </p:spPr>
        <p:txBody>
          <a:bodyPr>
            <a:normAutofit/>
          </a:bodyPr>
          <a:lstStyle/>
          <a:p>
            <a:r>
              <a:rPr lang="en-US" sz="2600" u="sng" dirty="0" smtClean="0"/>
              <a:t>Titan Tire Corp. of Bryan v. United Steelworkers of Am., Local 890L</a:t>
            </a:r>
            <a:r>
              <a:rPr lang="en-US" sz="2600" dirty="0" smtClean="0"/>
              <a:t>, 656 F.3d 368 (6th Cir. 2011).</a:t>
            </a:r>
          </a:p>
          <a:p>
            <a:pPr lvl="1"/>
            <a:r>
              <a:rPr lang="en-US" sz="2400" dirty="0" smtClean="0"/>
              <a:t>The 6th Circuit affirmed upheld an arbitrator’s decision to reinstate an employee who failed a drug test</a:t>
            </a:r>
          </a:p>
          <a:p>
            <a:pPr lvl="1"/>
            <a:r>
              <a:rPr lang="en-US" sz="2400" dirty="0" smtClean="0"/>
              <a:t>Reinstatement was based on the following: </a:t>
            </a:r>
          </a:p>
          <a:p>
            <a:pPr lvl="2"/>
            <a:r>
              <a:rPr lang="en-US" sz="2000" dirty="0" smtClean="0"/>
              <a:t>Language of the employer’s policy  - “subject to termination” did not mean automatic termination </a:t>
            </a:r>
          </a:p>
          <a:p>
            <a:pPr lvl="2"/>
            <a:r>
              <a:rPr lang="en-US" sz="2000" dirty="0" smtClean="0"/>
              <a:t>History of negotiations between the employer and union </a:t>
            </a:r>
          </a:p>
          <a:p>
            <a:pPr lvl="2"/>
            <a:r>
              <a:rPr lang="en-US" sz="2000" dirty="0" smtClean="0"/>
              <a:t>Employer’s failure to distribute the policy</a:t>
            </a:r>
          </a:p>
          <a:p>
            <a:endParaRPr lang="en-US" dirty="0"/>
          </a:p>
        </p:txBody>
      </p:sp>
      <p:sp>
        <p:nvSpPr>
          <p:cNvPr id="5" name="Slide Number Placeholder 3"/>
          <p:cNvSpPr txBox="1">
            <a:spLocks/>
          </p:cNvSpPr>
          <p:nvPr/>
        </p:nvSpPr>
        <p:spPr bwMode="auto">
          <a:xfrm>
            <a:off x="3473450" y="6356350"/>
            <a:ext cx="2133600" cy="365125"/>
          </a:xfrm>
          <a:prstGeom prst="rect">
            <a:avLst/>
          </a:prstGeom>
          <a:noFill/>
          <a:ln>
            <a:miter lim="800000"/>
            <a:headEnd/>
            <a:tailEnd/>
          </a:ln>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B3A5B3-462C-4CCC-8260-2CD5B77C1FFE}" type="slidenum">
              <a:rPr kumimoji="0" lang="en-US" altLang="en-US" sz="1000" b="0" i="0" u="none" strike="noStrike" kern="1200" cap="none" spc="0" normalizeH="0" baseline="0" noProof="0" smtClean="0">
                <a:ln>
                  <a:noFill/>
                </a:ln>
                <a:solidFill>
                  <a:srgbClr val="595959"/>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altLang="en-US" sz="1000" b="0" i="0" u="none" strike="noStrike" kern="1200" cap="none" spc="0" normalizeH="0" baseline="0" noProof="0" dirty="0">
              <a:ln>
                <a:noFill/>
              </a:ln>
              <a:solidFill>
                <a:srgbClr val="595959"/>
              </a:solidFill>
              <a:effectLst/>
              <a:uLnTx/>
              <a:uFillTx/>
              <a:latin typeface="+mn-lt"/>
              <a:ea typeface="+mn-ea"/>
              <a:cs typeface="+mn-cs"/>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696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cap="all" dirty="0" smtClean="0"/>
              <a:t>Defining Misconduct </a:t>
            </a:r>
            <a:endParaRPr lang="en-US" sz="3200" b="1" cap="all" dirty="0"/>
          </a:p>
        </p:txBody>
      </p:sp>
      <p:sp>
        <p:nvSpPr>
          <p:cNvPr id="3" name="Content Placeholder 2"/>
          <p:cNvSpPr>
            <a:spLocks noGrp="1"/>
          </p:cNvSpPr>
          <p:nvPr>
            <p:ph idx="1"/>
          </p:nvPr>
        </p:nvSpPr>
        <p:spPr>
          <a:xfrm>
            <a:off x="398463" y="1156369"/>
            <a:ext cx="8229600" cy="4525963"/>
          </a:xfrm>
        </p:spPr>
        <p:txBody>
          <a:bodyPr>
            <a:normAutofit/>
          </a:bodyPr>
          <a:lstStyle/>
          <a:p>
            <a:r>
              <a:rPr lang="en-US" sz="2600" u="sng" dirty="0" smtClean="0"/>
              <a:t>Eastham v. Housing Authority of Jefferson County</a:t>
            </a:r>
            <a:r>
              <a:rPr lang="en-US" sz="2600" dirty="0" smtClean="0"/>
              <a:t>, 22 N.E. 3d 499, 2014 IL App (5th) 130209 (2014). </a:t>
            </a:r>
          </a:p>
          <a:p>
            <a:pPr lvl="1"/>
            <a:r>
              <a:rPr lang="en-US" sz="2400" dirty="0" smtClean="0"/>
              <a:t>Employee who admitted to smoking marijuana but passed the employer’s drug test was not considered under the influence of the employer’s drug-free work policy. </a:t>
            </a:r>
          </a:p>
          <a:p>
            <a:pPr lvl="1"/>
            <a:r>
              <a:rPr lang="en-US" sz="2400" dirty="0" smtClean="0"/>
              <a:t>Not a question of whether the employer was justified in discharging the plaintiff but whether his conduct amounted to “misconduct” to disqualify him from receiving unemployment insurance benefits.</a:t>
            </a:r>
            <a:endParaRPr lang="en-US" sz="2400" dirty="0"/>
          </a:p>
        </p:txBody>
      </p:sp>
      <p:sp>
        <p:nvSpPr>
          <p:cNvPr id="5" name="Slide Number Placeholder 3"/>
          <p:cNvSpPr txBox="1">
            <a:spLocks/>
          </p:cNvSpPr>
          <p:nvPr/>
        </p:nvSpPr>
        <p:spPr bwMode="auto">
          <a:xfrm>
            <a:off x="3473450" y="6356350"/>
            <a:ext cx="2133600" cy="365125"/>
          </a:xfrm>
          <a:prstGeom prst="rect">
            <a:avLst/>
          </a:prstGeom>
          <a:noFill/>
          <a:ln>
            <a:miter lim="800000"/>
            <a:headEnd/>
            <a:tailEnd/>
          </a:ln>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B3A5B3-462C-4CCC-8260-2CD5B77C1FFE}" type="slidenum">
              <a:rPr kumimoji="0" lang="en-US" altLang="en-US" sz="1000" b="0" i="0" u="none" strike="noStrike" kern="1200" cap="none" spc="0" normalizeH="0" baseline="0" noProof="0" smtClean="0">
                <a:ln>
                  <a:noFill/>
                </a:ln>
                <a:solidFill>
                  <a:srgbClr val="595959"/>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altLang="en-US" sz="1000" b="0" i="0" u="none" strike="noStrike" kern="1200" cap="none" spc="0" normalizeH="0" baseline="0" noProof="0" dirty="0">
              <a:ln>
                <a:noFill/>
              </a:ln>
              <a:solidFill>
                <a:srgbClr val="595959"/>
              </a:solidFill>
              <a:effectLst/>
              <a:uLnTx/>
              <a:uFillTx/>
              <a:latin typeface="+mn-lt"/>
              <a:ea typeface="+mn-ea"/>
              <a:cs typeface="+mn-cs"/>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3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cap="all" dirty="0" smtClean="0"/>
              <a:t>Defining Impairment </a:t>
            </a:r>
            <a:endParaRPr lang="en-US" sz="3200" b="1" cap="all" dirty="0"/>
          </a:p>
        </p:txBody>
      </p:sp>
      <p:sp>
        <p:nvSpPr>
          <p:cNvPr id="3" name="Content Placeholder 2"/>
          <p:cNvSpPr>
            <a:spLocks noGrp="1"/>
          </p:cNvSpPr>
          <p:nvPr>
            <p:ph idx="1"/>
          </p:nvPr>
        </p:nvSpPr>
        <p:spPr/>
        <p:txBody>
          <a:bodyPr>
            <a:normAutofit/>
          </a:bodyPr>
          <a:lstStyle/>
          <a:p>
            <a:r>
              <a:rPr lang="en-US" altLang="en-US" sz="2800" dirty="0"/>
              <a:t>Implement specific measurements (DFSP, etc.).</a:t>
            </a:r>
          </a:p>
          <a:p>
            <a:pPr lvl="0"/>
            <a:r>
              <a:rPr lang="en-US" sz="2600" dirty="0" smtClean="0"/>
              <a:t>Most drug tests are unlikely to detect synthetic marijuana. </a:t>
            </a:r>
          </a:p>
          <a:p>
            <a:pPr lvl="0">
              <a:spcAft>
                <a:spcPts val="600"/>
              </a:spcAft>
              <a:buNone/>
            </a:pPr>
            <a:r>
              <a:rPr lang="en-US" sz="2000" dirty="0"/>
              <a:t>	</a:t>
            </a:r>
            <a:r>
              <a:rPr lang="en-US" sz="2000" dirty="0" smtClean="0"/>
              <a:t>	Source: </a:t>
            </a:r>
            <a:r>
              <a:rPr lang="en-US" sz="2000" u="sng" dirty="0" smtClean="0">
                <a:hlinkClick r:id="rId3"/>
              </a:rPr>
              <a:t>www.drugfree.org.com</a:t>
            </a:r>
            <a:r>
              <a:rPr lang="en-US" sz="2000" dirty="0" smtClean="0"/>
              <a:t> </a:t>
            </a:r>
            <a:endParaRPr lang="en-US" dirty="0" smtClean="0"/>
          </a:p>
          <a:p>
            <a:r>
              <a:rPr lang="en-US" altLang="en-US" sz="2600" dirty="0" smtClean="0"/>
              <a:t>Synthetic </a:t>
            </a:r>
            <a:r>
              <a:rPr lang="en-US" altLang="en-US" sz="2600" dirty="0"/>
              <a:t>substances. </a:t>
            </a:r>
          </a:p>
          <a:p>
            <a:pPr lvl="1"/>
            <a:r>
              <a:rPr lang="en-US" sz="2400" dirty="0" smtClean="0"/>
              <a:t>The number of available synthetic drugs has increased significantly. In 2012, 158 synthetic substances had been identified. </a:t>
            </a:r>
          </a:p>
          <a:p>
            <a:pPr marL="342900" lvl="1" indent="-342900">
              <a:buNone/>
            </a:pPr>
            <a:r>
              <a:rPr lang="en-US" sz="2000" dirty="0">
                <a:solidFill>
                  <a:srgbClr val="334364"/>
                </a:solidFill>
              </a:rPr>
              <a:t>	</a:t>
            </a:r>
            <a:r>
              <a:rPr lang="en-US" sz="2000" dirty="0" smtClean="0">
                <a:solidFill>
                  <a:srgbClr val="334364"/>
                </a:solidFill>
              </a:rPr>
              <a:t>	Source: </a:t>
            </a:r>
            <a:r>
              <a:rPr lang="en-US" sz="2000" u="sng" dirty="0" smtClean="0">
                <a:solidFill>
                  <a:srgbClr val="334364"/>
                </a:solidFill>
                <a:hlinkClick r:id="rId4"/>
              </a:rPr>
              <a:t>www.whitehouse.gov.com</a:t>
            </a:r>
            <a:endParaRPr lang="en-US" sz="2000" dirty="0" smtClean="0">
              <a:solidFill>
                <a:srgbClr val="334364"/>
              </a:solidFill>
            </a:endParaRPr>
          </a:p>
          <a:p>
            <a:endParaRPr lang="en-US" dirty="0"/>
          </a:p>
        </p:txBody>
      </p:sp>
      <p:sp>
        <p:nvSpPr>
          <p:cNvPr id="5" name="Slide Number Placeholder 3"/>
          <p:cNvSpPr txBox="1">
            <a:spLocks/>
          </p:cNvSpPr>
          <p:nvPr/>
        </p:nvSpPr>
        <p:spPr bwMode="auto">
          <a:xfrm>
            <a:off x="3473450" y="6356350"/>
            <a:ext cx="2133600" cy="365125"/>
          </a:xfrm>
          <a:prstGeom prst="rect">
            <a:avLst/>
          </a:prstGeom>
          <a:noFill/>
          <a:ln>
            <a:miter lim="800000"/>
            <a:headEnd/>
            <a:tailEnd/>
          </a:ln>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B3A5B3-462C-4CCC-8260-2CD5B77C1FFE}" type="slidenum">
              <a:rPr kumimoji="0" lang="en-US" altLang="en-US" sz="1000" b="0" i="0" u="none" strike="noStrike" kern="1200" cap="none" spc="0" normalizeH="0" baseline="0" noProof="0" smtClean="0">
                <a:ln>
                  <a:noFill/>
                </a:ln>
                <a:solidFill>
                  <a:srgbClr val="595959"/>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altLang="en-US" sz="1000" b="0" i="0" u="none" strike="noStrike" kern="1200" cap="none" spc="0" normalizeH="0" baseline="0" noProof="0" dirty="0">
              <a:ln>
                <a:noFill/>
              </a:ln>
              <a:solidFill>
                <a:srgbClr val="595959"/>
              </a:solidFill>
              <a:effectLst/>
              <a:uLnTx/>
              <a:uFillTx/>
              <a:latin typeface="+mn-lt"/>
              <a:ea typeface="+mn-ea"/>
              <a:cs typeface="+mn-cs"/>
            </a:endParaRPr>
          </a:p>
        </p:txBody>
      </p:sp>
      <p:pic>
        <p:nvPicPr>
          <p:cNvPr id="6"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965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754062"/>
          </a:xfrm>
        </p:spPr>
        <p:txBody>
          <a:bodyPr>
            <a:normAutofit/>
          </a:bodyPr>
          <a:lstStyle/>
          <a:p>
            <a:pPr algn="ctr"/>
            <a:r>
              <a:rPr lang="en-US" sz="3200" b="1" cap="all" dirty="0" smtClean="0"/>
              <a:t>Policy Application 		</a:t>
            </a:r>
            <a:endParaRPr lang="en-US" sz="3200" b="1" cap="all" dirty="0"/>
          </a:p>
        </p:txBody>
      </p:sp>
      <p:sp>
        <p:nvSpPr>
          <p:cNvPr id="3" name="Content Placeholder 2"/>
          <p:cNvSpPr>
            <a:spLocks noGrp="1"/>
          </p:cNvSpPr>
          <p:nvPr>
            <p:ph idx="1"/>
          </p:nvPr>
        </p:nvSpPr>
        <p:spPr/>
        <p:txBody>
          <a:bodyPr/>
          <a:lstStyle/>
          <a:p>
            <a:r>
              <a:rPr lang="en-US" sz="2600" u="sng" dirty="0" smtClean="0"/>
              <a:t>Professionals Guild of Ohio v. Butler County Board of Developmental Disabilities</a:t>
            </a:r>
            <a:r>
              <a:rPr lang="en-US" sz="2600" dirty="0" smtClean="0"/>
              <a:t>, 2014 WL 4774805 (2014). </a:t>
            </a:r>
          </a:p>
          <a:p>
            <a:pPr lvl="1"/>
            <a:r>
              <a:rPr lang="en-US" sz="2400" dirty="0" smtClean="0"/>
              <a:t>Transportation of disabled adults was not a safety-sensitive position and thus employees could not be subjected to random drug tests or drugs tests without suspicion.</a:t>
            </a:r>
          </a:p>
          <a:p>
            <a:pPr lvl="1"/>
            <a:r>
              <a:rPr lang="en-US" sz="2400" dirty="0" smtClean="0"/>
              <a:t>Safety-sensitive classification is a “fact-intensive” inquiry. </a:t>
            </a:r>
            <a:endParaRPr lang="en-US" sz="2400" dirty="0"/>
          </a:p>
        </p:txBody>
      </p:sp>
      <p:sp>
        <p:nvSpPr>
          <p:cNvPr id="5" name="Slide Number Placeholder 3"/>
          <p:cNvSpPr txBox="1">
            <a:spLocks/>
          </p:cNvSpPr>
          <p:nvPr/>
        </p:nvSpPr>
        <p:spPr bwMode="auto">
          <a:xfrm>
            <a:off x="3473450" y="6356350"/>
            <a:ext cx="2133600" cy="365125"/>
          </a:xfrm>
          <a:prstGeom prst="rect">
            <a:avLst/>
          </a:prstGeom>
          <a:noFill/>
          <a:ln>
            <a:miter lim="800000"/>
            <a:headEnd/>
            <a:tailEnd/>
          </a:ln>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B3A5B3-462C-4CCC-8260-2CD5B77C1FFE}" type="slidenum">
              <a:rPr kumimoji="0" lang="en-US" altLang="en-US" sz="1000" b="0" i="0" u="none" strike="noStrike" kern="1200" cap="none" spc="0" normalizeH="0" baseline="0" noProof="0" smtClean="0">
                <a:ln>
                  <a:noFill/>
                </a:ln>
                <a:solidFill>
                  <a:srgbClr val="595959"/>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altLang="en-US" sz="1000" b="0" i="0" u="none" strike="noStrike" kern="1200" cap="none" spc="0" normalizeH="0" baseline="0" noProof="0" dirty="0">
              <a:ln>
                <a:noFill/>
              </a:ln>
              <a:solidFill>
                <a:srgbClr val="595959"/>
              </a:solidFill>
              <a:effectLst/>
              <a:uLnTx/>
              <a:uFillTx/>
              <a:latin typeface="+mn-lt"/>
              <a:ea typeface="+mn-ea"/>
              <a:cs typeface="+mn-cs"/>
            </a:endParaRP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0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MEDICAL MARIJUANA FOR USE</a:t>
            </a:r>
            <a:endParaRPr lang="en-US" sz="3200" b="1" dirty="0"/>
          </a:p>
        </p:txBody>
      </p:sp>
      <p:sp>
        <p:nvSpPr>
          <p:cNvPr id="3" name="Content Placeholder 2"/>
          <p:cNvSpPr>
            <a:spLocks noGrp="1"/>
          </p:cNvSpPr>
          <p:nvPr>
            <p:ph idx="1"/>
          </p:nvPr>
        </p:nvSpPr>
        <p:spPr>
          <a:xfrm>
            <a:off x="398463" y="1336676"/>
            <a:ext cx="8229600" cy="4606924"/>
          </a:xfrm>
        </p:spPr>
        <p:txBody>
          <a:bodyPr>
            <a:normAutofit/>
          </a:bodyPr>
          <a:lstStyle/>
          <a:p>
            <a:pPr>
              <a:spcAft>
                <a:spcPts val="600"/>
              </a:spcAft>
            </a:pPr>
            <a:r>
              <a:rPr lang="en-US" altLang="en-US" sz="2600" dirty="0">
                <a:solidFill>
                  <a:srgbClr val="1D3152"/>
                </a:solidFill>
                <a:ea typeface="ＭＳ Ｐゴシック" panose="020B0600070205080204" pitchFamily="34" charset="-128"/>
              </a:rPr>
              <a:t>“Recommend” for specific list of qualifying medical conditions [ORC Sec. 4731.30]</a:t>
            </a:r>
          </a:p>
          <a:p>
            <a:r>
              <a:rPr lang="en-US" altLang="en-US" sz="2600" dirty="0">
                <a:solidFill>
                  <a:srgbClr val="1D3152"/>
                </a:solidFill>
                <a:ea typeface="ＭＳ Ｐゴシック" panose="020B0600070205080204" pitchFamily="34" charset="-128"/>
              </a:rPr>
              <a:t>Dispensed:</a:t>
            </a:r>
          </a:p>
          <a:p>
            <a:pPr lvl="1"/>
            <a:r>
              <a:rPr lang="en-US" altLang="en-US" sz="2200" dirty="0">
                <a:ea typeface="ＭＳ Ｐゴシック" panose="020B0600070205080204" pitchFamily="34" charset="-128"/>
              </a:rPr>
              <a:t>As oils, tinctures, plant material, edibles, patches</a:t>
            </a:r>
          </a:p>
          <a:p>
            <a:pPr lvl="1"/>
            <a:r>
              <a:rPr lang="en-US" altLang="en-US" sz="2200" dirty="0">
                <a:ea typeface="ＭＳ Ｐゴシック" panose="020B0600070205080204" pitchFamily="34" charset="-128"/>
              </a:rPr>
              <a:t>Not in form considered attractive to children</a:t>
            </a:r>
          </a:p>
          <a:p>
            <a:pPr lvl="1"/>
            <a:r>
              <a:rPr lang="en-US" altLang="en-US" sz="2200" dirty="0">
                <a:ea typeface="ＭＳ Ｐゴシック" panose="020B0600070205080204" pitchFamily="34" charset="-128"/>
              </a:rPr>
              <a:t>Prohibits smoking or combustion</a:t>
            </a:r>
          </a:p>
          <a:p>
            <a:pPr lvl="1">
              <a:spcAft>
                <a:spcPts val="600"/>
              </a:spcAft>
            </a:pPr>
            <a:r>
              <a:rPr lang="en-US" altLang="en-US" sz="2200" dirty="0">
                <a:ea typeface="ＭＳ Ｐゴシック" panose="020B0600070205080204" pitchFamily="34" charset="-128"/>
              </a:rPr>
              <a:t>Allows for vaporization</a:t>
            </a:r>
          </a:p>
          <a:p>
            <a:r>
              <a:rPr lang="en-US" altLang="en-US" sz="2600" dirty="0">
                <a:solidFill>
                  <a:srgbClr val="1D3152"/>
                </a:solidFill>
                <a:ea typeface="ＭＳ Ｐゴシック" panose="020B0600070205080204" pitchFamily="34" charset="-128"/>
              </a:rPr>
              <a:t>THC content:</a:t>
            </a:r>
          </a:p>
          <a:p>
            <a:pPr lvl="1"/>
            <a:r>
              <a:rPr lang="en-US" altLang="en-US" sz="2200" dirty="0">
                <a:ea typeface="ＭＳ Ｐゴシック" panose="020B0600070205080204" pitchFamily="34" charset="-128"/>
              </a:rPr>
              <a:t>Plant material – not more than 35%</a:t>
            </a:r>
          </a:p>
          <a:p>
            <a:pPr lvl="1"/>
            <a:r>
              <a:rPr lang="en-US" altLang="en-US" sz="2200" dirty="0">
                <a:ea typeface="ＭＳ Ｐゴシック" panose="020B0600070205080204" pitchFamily="34" charset="-128"/>
              </a:rPr>
              <a:t>Extracts – not more than 70%</a:t>
            </a:r>
            <a:endParaRPr lang="en-US" dirty="0"/>
          </a:p>
        </p:txBody>
      </p:sp>
      <p:sp>
        <p:nvSpPr>
          <p:cNvPr id="4" name="Slide Number Placeholder 3"/>
          <p:cNvSpPr>
            <a:spLocks noGrp="1"/>
          </p:cNvSpPr>
          <p:nvPr>
            <p:ph type="sldNum" sz="quarter" idx="10"/>
          </p:nvPr>
        </p:nvSpPr>
        <p:spPr/>
        <p:txBody>
          <a:bodyPr/>
          <a:lstStyle/>
          <a:p>
            <a:fld id="{1DCAC272-DD08-4EFC-BC2F-6355E84A4003}" type="slidenum">
              <a:rPr lang="en-US" smtClean="0"/>
              <a:pPr/>
              <a:t>3</a:t>
            </a:fld>
            <a:endParaRPr lang="en-US"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606" y="6172200"/>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606" y="6172199"/>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descr="Image result for thc"/>
          <p:cNvPicPr>
            <a:picLocks noChangeAspect="1" noChangeArrowheads="1"/>
          </p:cNvPicPr>
          <p:nvPr/>
        </p:nvPicPr>
        <p:blipFill>
          <a:blip r:embed="rId3" cstate="print"/>
          <a:srcRect/>
          <a:stretch>
            <a:fillRect/>
          </a:stretch>
        </p:blipFill>
        <p:spPr bwMode="auto">
          <a:xfrm>
            <a:off x="5638800" y="4114800"/>
            <a:ext cx="2933700" cy="1620054"/>
          </a:xfrm>
          <a:prstGeom prst="rect">
            <a:avLst/>
          </a:prstGeom>
          <a:noFill/>
        </p:spPr>
      </p:pic>
    </p:spTree>
    <p:extLst>
      <p:ext uri="{BB962C8B-B14F-4D97-AF65-F5344CB8AC3E}">
        <p14:creationId xmlns:p14="http://schemas.microsoft.com/office/powerpoint/2010/main" val="1851834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DISCIPLINE </a:t>
            </a:r>
            <a:endParaRPr lang="en-US" sz="3200" b="1" dirty="0"/>
          </a:p>
        </p:txBody>
      </p:sp>
      <p:sp>
        <p:nvSpPr>
          <p:cNvPr id="3" name="Content Placeholder 2"/>
          <p:cNvSpPr>
            <a:spLocks noGrp="1"/>
          </p:cNvSpPr>
          <p:nvPr>
            <p:ph idx="1"/>
          </p:nvPr>
        </p:nvSpPr>
        <p:spPr/>
        <p:txBody>
          <a:bodyPr/>
          <a:lstStyle/>
          <a:p>
            <a:pPr lvl="0"/>
            <a:r>
              <a:rPr lang="x-none" sz="2600" u="sng" dirty="0" smtClean="0"/>
              <a:t>Southwest Ohio Regional Transit Authority v. Amalgamated Transit Union Local 627</a:t>
            </a:r>
            <a:r>
              <a:rPr lang="x-none" sz="2600" dirty="0" smtClean="0"/>
              <a:t>, 91 Ohio St. 3d 108 (2001).</a:t>
            </a:r>
            <a:endParaRPr lang="en-US" sz="2600" dirty="0" smtClean="0"/>
          </a:p>
          <a:p>
            <a:pPr lvl="1"/>
            <a:r>
              <a:rPr lang="en-US" sz="2400" dirty="0" smtClean="0"/>
              <a:t>The Ohio Supreme Court held that Ohio has no dominant and well-defined public policy that renders unlawful an arbitration award reinstating a safety-sensitive employee who was terminated for testing positive for a controlled substance, assuming that the award is otherwise reasonable in its terms for reinstatement. </a:t>
            </a:r>
            <a:endParaRPr lang="en-US" sz="2400" dirty="0"/>
          </a:p>
        </p:txBody>
      </p:sp>
      <p:sp>
        <p:nvSpPr>
          <p:cNvPr id="5" name="Slide Number Placeholder 3"/>
          <p:cNvSpPr txBox="1">
            <a:spLocks/>
          </p:cNvSpPr>
          <p:nvPr/>
        </p:nvSpPr>
        <p:spPr bwMode="auto">
          <a:xfrm>
            <a:off x="3473450" y="6356350"/>
            <a:ext cx="2133600" cy="365125"/>
          </a:xfrm>
          <a:prstGeom prst="rect">
            <a:avLst/>
          </a:prstGeom>
          <a:noFill/>
          <a:ln>
            <a:miter lim="800000"/>
            <a:headEnd/>
            <a:tailEnd/>
          </a:ln>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CB3A5B3-462C-4CCC-8260-2CD5B77C1FFE}" type="slidenum">
              <a:rPr kumimoji="0" lang="en-US" altLang="en-US" sz="1000" b="0" i="0" u="none" strike="noStrike" kern="1200" cap="none" spc="0" normalizeH="0" baseline="0" noProof="0" smtClean="0">
                <a:ln>
                  <a:noFill/>
                </a:ln>
                <a:solidFill>
                  <a:srgbClr val="595959"/>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altLang="en-US" sz="1000" b="0" i="0" u="none" strike="noStrike" kern="1200" cap="none" spc="0" normalizeH="0" baseline="0" noProof="0" dirty="0">
              <a:ln>
                <a:noFill/>
              </a:ln>
              <a:solidFill>
                <a:srgbClr val="595959"/>
              </a:solidFill>
              <a:effectLst/>
              <a:uLnTx/>
              <a:uFillTx/>
              <a:latin typeface="+mn-lt"/>
              <a:ea typeface="+mn-ea"/>
              <a:cs typeface="+mn-cs"/>
            </a:endParaRP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27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OFF-DUTY CONDUCT</a:t>
            </a:r>
            <a:endParaRPr lang="en-US" sz="3200" b="1" dirty="0"/>
          </a:p>
        </p:txBody>
      </p:sp>
      <p:sp>
        <p:nvSpPr>
          <p:cNvPr id="3" name="Content Placeholder 2"/>
          <p:cNvSpPr>
            <a:spLocks noGrp="1"/>
          </p:cNvSpPr>
          <p:nvPr>
            <p:ph idx="1"/>
          </p:nvPr>
        </p:nvSpPr>
        <p:spPr>
          <a:xfrm>
            <a:off x="546033" y="1371600"/>
            <a:ext cx="7404234" cy="3481510"/>
          </a:xfrm>
        </p:spPr>
        <p:txBody>
          <a:bodyPr/>
          <a:lstStyle/>
          <a:p>
            <a:r>
              <a:rPr lang="en-US" sz="2800" dirty="0"/>
              <a:t>Considerations before Discipline</a:t>
            </a:r>
          </a:p>
          <a:p>
            <a:pPr lvl="1"/>
            <a:r>
              <a:rPr lang="en-US" sz="2600" dirty="0"/>
              <a:t>“Just Cause”</a:t>
            </a:r>
          </a:p>
          <a:p>
            <a:pPr lvl="1"/>
            <a:r>
              <a:rPr lang="en-US" sz="2600" dirty="0"/>
              <a:t>Off-duty Consumption</a:t>
            </a:r>
          </a:p>
          <a:p>
            <a:pPr lvl="1"/>
            <a:r>
              <a:rPr lang="en-US" sz="2600" dirty="0"/>
              <a:t>Employers are Free to Deny </a:t>
            </a:r>
            <a:r>
              <a:rPr lang="en-US" sz="2600" dirty="0" smtClean="0"/>
              <a:t>Employment</a:t>
            </a:r>
          </a:p>
        </p:txBody>
      </p:sp>
      <p:sp>
        <p:nvSpPr>
          <p:cNvPr id="4" name="Slide Number Placeholder 3"/>
          <p:cNvSpPr>
            <a:spLocks noGrp="1"/>
          </p:cNvSpPr>
          <p:nvPr>
            <p:ph type="sldNum" sz="quarter" idx="10"/>
          </p:nvPr>
        </p:nvSpPr>
        <p:spPr/>
        <p:txBody>
          <a:bodyPr/>
          <a:lstStyle/>
          <a:p>
            <a:pPr>
              <a:defRPr/>
            </a:pPr>
            <a:fld id="{DBD2B600-4746-4823-A5BD-348E3F13133C}" type="slidenum">
              <a:rPr lang="en-US" smtClean="0"/>
              <a:pPr>
                <a:defRPr/>
              </a:pPr>
              <a:t>31</a:t>
            </a:fld>
            <a:endParaRPr lang="en-US" dirty="0"/>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off duty"/>
          <p:cNvPicPr>
            <a:picLocks noChangeAspect="1" noChangeArrowheads="1"/>
          </p:cNvPicPr>
          <p:nvPr/>
        </p:nvPicPr>
        <p:blipFill>
          <a:blip r:embed="rId4" cstate="print"/>
          <a:srcRect/>
          <a:stretch>
            <a:fillRect/>
          </a:stretch>
        </p:blipFill>
        <p:spPr bwMode="auto">
          <a:xfrm>
            <a:off x="2438400" y="5105400"/>
            <a:ext cx="3619500" cy="904876"/>
          </a:xfrm>
          <a:prstGeom prst="rect">
            <a:avLst/>
          </a:prstGeom>
          <a:noFill/>
        </p:spPr>
      </p:pic>
    </p:spTree>
    <p:extLst>
      <p:ext uri="{BB962C8B-B14F-4D97-AF65-F5344CB8AC3E}">
        <p14:creationId xmlns:p14="http://schemas.microsoft.com/office/powerpoint/2010/main" val="1369595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200" b="1" dirty="0" smtClean="0"/>
              <a:t>LAST CHANCE AGREEMENTS</a:t>
            </a:r>
            <a:endParaRPr lang="en-US" sz="3200" b="1" dirty="0"/>
          </a:p>
        </p:txBody>
      </p:sp>
      <p:sp>
        <p:nvSpPr>
          <p:cNvPr id="6" name="Content Placeholder 5"/>
          <p:cNvSpPr>
            <a:spLocks noGrp="1"/>
          </p:cNvSpPr>
          <p:nvPr>
            <p:ph idx="1"/>
          </p:nvPr>
        </p:nvSpPr>
        <p:spPr>
          <a:xfrm>
            <a:off x="359208" y="1199354"/>
            <a:ext cx="8229600" cy="4525963"/>
          </a:xfrm>
        </p:spPr>
        <p:txBody>
          <a:bodyPr/>
          <a:lstStyle/>
          <a:p>
            <a:pPr>
              <a:spcAft>
                <a:spcPts val="600"/>
              </a:spcAft>
            </a:pPr>
            <a:r>
              <a:rPr lang="en-US" sz="2600" dirty="0" smtClean="0"/>
              <a:t>Last Chance Agreements, also known as Return to Work Agreements, can be an effective part of a Drug Free Policy.</a:t>
            </a:r>
          </a:p>
          <a:p>
            <a:pPr>
              <a:spcAft>
                <a:spcPts val="600"/>
              </a:spcAft>
            </a:pPr>
            <a:r>
              <a:rPr lang="en-US" sz="2600" dirty="0" smtClean="0"/>
              <a:t>Such agreements detail what the employee must do (or not do) in order to maintain his or her employment, and acknowledges that any violation of the agreement will result in termination with no option for reinstatement.</a:t>
            </a:r>
          </a:p>
          <a:p>
            <a:r>
              <a:rPr lang="en-US" sz="2600" dirty="0" smtClean="0"/>
              <a:t>Cases:</a:t>
            </a:r>
          </a:p>
          <a:p>
            <a:pPr lvl="1"/>
            <a:r>
              <a:rPr lang="en-US" sz="2400" dirty="0" err="1"/>
              <a:t>DePalma</a:t>
            </a:r>
            <a:r>
              <a:rPr lang="en-US" sz="2400" dirty="0"/>
              <a:t> v. City of </a:t>
            </a:r>
            <a:r>
              <a:rPr lang="en-US" sz="2400" dirty="0" smtClean="0"/>
              <a:t>Lima</a:t>
            </a:r>
          </a:p>
          <a:p>
            <a:pPr lvl="1"/>
            <a:r>
              <a:rPr lang="en-US" sz="2400" dirty="0" err="1"/>
              <a:t>Partlow</a:t>
            </a:r>
            <a:r>
              <a:rPr lang="en-US" sz="2400" dirty="0"/>
              <a:t> v. Blue Coral-Slick 50</a:t>
            </a:r>
          </a:p>
        </p:txBody>
      </p:sp>
      <p:sp>
        <p:nvSpPr>
          <p:cNvPr id="4" name="Slide Number Placeholder 3"/>
          <p:cNvSpPr>
            <a:spLocks noGrp="1"/>
          </p:cNvSpPr>
          <p:nvPr>
            <p:ph type="sldNum" sz="quarter" idx="10"/>
          </p:nvPr>
        </p:nvSpPr>
        <p:spPr/>
        <p:txBody>
          <a:bodyPr/>
          <a:lstStyle/>
          <a:p>
            <a:pPr>
              <a:defRPr/>
            </a:pPr>
            <a:fld id="{EA84D03D-94E4-4BD6-8C61-414EFA2C4D35}" type="slidenum">
              <a:rPr lang="en-US" smtClean="0"/>
              <a:pPr>
                <a:defRPr/>
              </a:pPr>
              <a:t>32</a:t>
            </a:fld>
            <a:endParaRPr lang="en-US" dirty="0"/>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949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838200"/>
            <a:ext cx="9144000" cy="6019800"/>
          </a:xfrm>
          <a:prstGeom prst="rect">
            <a:avLst/>
          </a:prstGeom>
        </p:spPr>
      </p:pic>
      <p:sp>
        <p:nvSpPr>
          <p:cNvPr id="2" name="Title 1"/>
          <p:cNvSpPr>
            <a:spLocks noGrp="1"/>
          </p:cNvSpPr>
          <p:nvPr>
            <p:ph type="ctrTitle"/>
          </p:nvPr>
        </p:nvSpPr>
        <p:spPr>
          <a:xfrm>
            <a:off x="1582616" y="2031249"/>
            <a:ext cx="5978769" cy="1161035"/>
          </a:xfrm>
        </p:spPr>
        <p:txBody>
          <a:bodyPr>
            <a:normAutofit fontScale="90000"/>
          </a:bodyPr>
          <a:lstStyle/>
          <a:p>
            <a:pPr algn="ctr">
              <a:defRPr/>
            </a:pPr>
            <a:r>
              <a:rPr lang="en-US" sz="2603"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HAVE ANY </a:t>
            </a:r>
            <a:br>
              <a:rPr lang="en-US" sz="2603"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603"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 PLEASE ASK!</a:t>
            </a:r>
            <a:r>
              <a:rPr lang="en-US" sz="2603" dirty="0">
                <a:solidFill>
                  <a:srgbClr val="1A4D96"/>
                </a:solidFill>
                <a:latin typeface="+mn-lt"/>
              </a:rPr>
              <a:t/>
            </a:r>
            <a:br>
              <a:rPr lang="en-US" sz="2603" dirty="0">
                <a:solidFill>
                  <a:srgbClr val="1A4D96"/>
                </a:solidFill>
                <a:latin typeface="+mn-lt"/>
              </a:rPr>
            </a:br>
            <a:endParaRPr lang="en-US" sz="2603" dirty="0">
              <a:solidFill>
                <a:srgbClr val="1A4D96"/>
              </a:solidFill>
              <a:latin typeface="+mn-lt"/>
            </a:endParaRPr>
          </a:p>
        </p:txBody>
      </p:sp>
      <p:sp>
        <p:nvSpPr>
          <p:cNvPr id="3" name="Subtitle 2"/>
          <p:cNvSpPr>
            <a:spLocks noGrp="1"/>
          </p:cNvSpPr>
          <p:nvPr>
            <p:ph type="subTitle" idx="1"/>
          </p:nvPr>
        </p:nvSpPr>
        <p:spPr>
          <a:xfrm>
            <a:off x="2110154" y="3192285"/>
            <a:ext cx="4923692" cy="1797914"/>
          </a:xfrm>
          <a:solidFill>
            <a:schemeClr val="bg1">
              <a:alpha val="68000"/>
            </a:schemeClr>
          </a:solidFill>
        </p:spPr>
        <p:txBody>
          <a:bodyPr/>
          <a:lstStyle/>
          <a:p>
            <a:pPr>
              <a:defRPr/>
            </a:pPr>
            <a:r>
              <a:rPr lang="en-US" dirty="0" smtClean="0">
                <a:solidFill>
                  <a:schemeClr val="tx2">
                    <a:lumMod val="75000"/>
                  </a:schemeClr>
                </a:solidFill>
              </a:rPr>
              <a:t>THANK YOU!</a:t>
            </a:r>
          </a:p>
          <a:p>
            <a:pPr>
              <a:defRPr/>
            </a:pPr>
            <a:endParaRPr lang="en-US" sz="532" dirty="0">
              <a:solidFill>
                <a:schemeClr val="tx2">
                  <a:lumMod val="75000"/>
                </a:schemeClr>
              </a:solidFill>
            </a:endParaRPr>
          </a:p>
          <a:p>
            <a:pPr>
              <a:defRPr/>
            </a:pPr>
            <a:r>
              <a:rPr lang="en-US" sz="1183" b="1" dirty="0" smtClean="0">
                <a:solidFill>
                  <a:schemeClr val="tx2">
                    <a:lumMod val="75000"/>
                  </a:schemeClr>
                </a:solidFill>
              </a:rPr>
              <a:t>David A. Riepenhoff</a:t>
            </a:r>
            <a:endParaRPr lang="en-US" sz="1183" b="1" dirty="0">
              <a:solidFill>
                <a:schemeClr val="tx2">
                  <a:lumMod val="75000"/>
                </a:schemeClr>
              </a:solidFill>
            </a:endParaRPr>
          </a:p>
          <a:p>
            <a:pPr>
              <a:defRPr/>
            </a:pPr>
            <a:r>
              <a:rPr lang="en-US" sz="1183" dirty="0">
                <a:solidFill>
                  <a:schemeClr val="tx2">
                    <a:lumMod val="75000"/>
                  </a:schemeClr>
                </a:solidFill>
              </a:rPr>
              <a:t>Fishel Hass Kim Albrecht Downey LLP</a:t>
            </a:r>
          </a:p>
          <a:p>
            <a:pPr>
              <a:defRPr/>
            </a:pPr>
            <a:r>
              <a:rPr lang="en-US" sz="1183" dirty="0">
                <a:solidFill>
                  <a:schemeClr val="tx2">
                    <a:lumMod val="75000"/>
                  </a:schemeClr>
                </a:solidFill>
              </a:rPr>
              <a:t>400 South Fifth Street, Suite 200</a:t>
            </a:r>
          </a:p>
          <a:p>
            <a:pPr>
              <a:defRPr/>
            </a:pPr>
            <a:r>
              <a:rPr lang="en-US" sz="1183" dirty="0">
                <a:solidFill>
                  <a:schemeClr val="tx2">
                    <a:lumMod val="75000"/>
                  </a:schemeClr>
                </a:solidFill>
              </a:rPr>
              <a:t>Columbus, Ohio 43215</a:t>
            </a:r>
          </a:p>
          <a:p>
            <a:pPr>
              <a:defRPr/>
            </a:pPr>
            <a:r>
              <a:rPr lang="en-US" sz="1183" dirty="0">
                <a:solidFill>
                  <a:schemeClr val="tx2">
                    <a:lumMod val="75000"/>
                  </a:schemeClr>
                </a:solidFill>
                <a:hlinkClick r:id="rId4"/>
              </a:rPr>
              <a:t>www.fishelhass.com</a:t>
            </a:r>
            <a:r>
              <a:rPr lang="en-US" sz="1183" dirty="0">
                <a:solidFill>
                  <a:schemeClr val="tx2">
                    <a:lumMod val="75000"/>
                  </a:schemeClr>
                </a:solidFill>
              </a:rPr>
              <a:t> </a:t>
            </a:r>
          </a:p>
        </p:txBody>
      </p:sp>
      <p:sp>
        <p:nvSpPr>
          <p:cNvPr id="7" name="Slide Number Placeholder 6"/>
          <p:cNvSpPr>
            <a:spLocks noGrp="1"/>
          </p:cNvSpPr>
          <p:nvPr>
            <p:ph type="sldNum" sz="quarter" idx="12"/>
          </p:nvPr>
        </p:nvSpPr>
        <p:spPr/>
        <p:txBody>
          <a:bodyPr/>
          <a:lstStyle/>
          <a:p>
            <a:pPr>
              <a:defRPr/>
            </a:pPr>
            <a:fld id="{EA84D03D-94E4-4BD6-8C61-414EFA2C4D35}" type="slidenum">
              <a:rPr lang="en-US" smtClean="0"/>
              <a:pPr>
                <a:defRPr/>
              </a:pPr>
              <a:t>33</a:t>
            </a:fld>
            <a:endParaRPr lang="en-US" dirty="0"/>
          </a:p>
        </p:txBody>
      </p:sp>
      <p:sp>
        <p:nvSpPr>
          <p:cNvPr id="4" name="TextBox 3"/>
          <p:cNvSpPr txBox="1"/>
          <p:nvPr/>
        </p:nvSpPr>
        <p:spPr>
          <a:xfrm>
            <a:off x="1150327" y="5266367"/>
            <a:ext cx="4572000" cy="165110"/>
          </a:xfrm>
          <a:prstGeom prst="rect">
            <a:avLst/>
          </a:prstGeom>
          <a:noFill/>
        </p:spPr>
        <p:txBody>
          <a:bodyPr>
            <a:spAutoFit/>
          </a:bodyPr>
          <a:lstStyle/>
          <a:p>
            <a:pPr defTabSz="351678" fontAlgn="base">
              <a:spcBef>
                <a:spcPct val="0"/>
              </a:spcBef>
              <a:spcAft>
                <a:spcPct val="0"/>
              </a:spcAft>
              <a:defRPr/>
            </a:pPr>
            <a:r>
              <a:rPr lang="en-US" sz="473" dirty="0">
                <a:solidFill>
                  <a:prstClr val="white"/>
                </a:solidFill>
                <a:latin typeface="Arial" panose="020B0604020202020204" pitchFamily="34" charset="0"/>
                <a:ea typeface="ＭＳ Ｐゴシック" charset="-128"/>
                <a:cs typeface="Arial" panose="020B0604020202020204" pitchFamily="34" charset="0"/>
              </a:rPr>
              <a:t>[tagline]</a:t>
            </a:r>
          </a:p>
        </p:txBody>
      </p:sp>
    </p:spTree>
    <p:extLst>
      <p:ext uri="{BB962C8B-B14F-4D97-AF65-F5344CB8AC3E}">
        <p14:creationId xmlns:p14="http://schemas.microsoft.com/office/powerpoint/2010/main" val="588326706"/>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182562"/>
            <a:ext cx="8229600" cy="660401"/>
          </a:xfrm>
        </p:spPr>
        <p:txBody>
          <a:bodyPr>
            <a:noAutofit/>
          </a:bodyPr>
          <a:lstStyle/>
          <a:p>
            <a:pPr algn="ctr"/>
            <a:r>
              <a:rPr lang="en-US" sz="3200" b="1" dirty="0" smtClean="0"/>
              <a:t>EMPLOYMENT RAMIFICATIONS (Ohio)</a:t>
            </a:r>
            <a:endParaRPr lang="en-US" sz="3200" b="1" dirty="0"/>
          </a:p>
        </p:txBody>
      </p:sp>
      <p:sp>
        <p:nvSpPr>
          <p:cNvPr id="3" name="Content Placeholder 2"/>
          <p:cNvSpPr>
            <a:spLocks noGrp="1"/>
          </p:cNvSpPr>
          <p:nvPr>
            <p:ph idx="1"/>
          </p:nvPr>
        </p:nvSpPr>
        <p:spPr/>
        <p:txBody>
          <a:bodyPr>
            <a:noAutofit/>
          </a:bodyPr>
          <a:lstStyle/>
          <a:p>
            <a:pPr>
              <a:spcAft>
                <a:spcPts val="600"/>
              </a:spcAft>
            </a:pPr>
            <a:r>
              <a:rPr lang="en-US" altLang="en-US" sz="2600" dirty="0">
                <a:solidFill>
                  <a:srgbClr val="1D3152"/>
                </a:solidFill>
                <a:ea typeface="ＭＳ Ｐゴシック" panose="020B0600070205080204" pitchFamily="34" charset="-128"/>
              </a:rPr>
              <a:t>Employers </a:t>
            </a:r>
            <a:r>
              <a:rPr lang="en-US" altLang="en-US" sz="2600" u="sng" dirty="0">
                <a:solidFill>
                  <a:srgbClr val="1D3152"/>
                </a:solidFill>
                <a:ea typeface="ＭＳ Ｐゴシック" panose="020B0600070205080204" pitchFamily="34" charset="-128"/>
              </a:rPr>
              <a:t>are not </a:t>
            </a:r>
            <a:r>
              <a:rPr lang="en-US" altLang="en-US" sz="2600" dirty="0">
                <a:solidFill>
                  <a:srgbClr val="1D3152"/>
                </a:solidFill>
                <a:ea typeface="ＭＳ Ｐゴシック" panose="020B0600070205080204" pitchFamily="34" charset="-128"/>
              </a:rPr>
              <a:t>required to permit or accommodate an employee’s use, possession, or distribution of medical marijuana.</a:t>
            </a:r>
          </a:p>
          <a:p>
            <a:pPr>
              <a:spcAft>
                <a:spcPts val="600"/>
              </a:spcAft>
            </a:pPr>
            <a:r>
              <a:rPr lang="en-US" altLang="en-US" sz="2600" dirty="0">
                <a:solidFill>
                  <a:srgbClr val="1D3152"/>
                </a:solidFill>
                <a:ea typeface="ＭＳ Ｐゴシック" panose="020B0600070205080204" pitchFamily="34" charset="-128"/>
              </a:rPr>
              <a:t>Employers </a:t>
            </a:r>
            <a:r>
              <a:rPr lang="en-US" altLang="en-US" sz="2600" u="sng" dirty="0">
                <a:solidFill>
                  <a:srgbClr val="1D3152"/>
                </a:solidFill>
                <a:ea typeface="ＭＳ Ｐゴシック" panose="020B0600070205080204" pitchFamily="34" charset="-128"/>
              </a:rPr>
              <a:t>are not </a:t>
            </a:r>
            <a:r>
              <a:rPr lang="en-US" altLang="en-US" sz="2600" dirty="0">
                <a:solidFill>
                  <a:srgbClr val="1D3152"/>
                </a:solidFill>
                <a:ea typeface="ＭＳ Ｐゴシック" panose="020B0600070205080204" pitchFamily="34" charset="-128"/>
              </a:rPr>
              <a:t>required to allow employees to be under the influence while at work.</a:t>
            </a:r>
          </a:p>
          <a:p>
            <a:r>
              <a:rPr lang="en-US" altLang="en-US" sz="2600" dirty="0">
                <a:solidFill>
                  <a:srgbClr val="1D3152"/>
                </a:solidFill>
                <a:ea typeface="ＭＳ Ｐゴシック" panose="020B0600070205080204" pitchFamily="34" charset="-128"/>
              </a:rPr>
              <a:t>Employers </a:t>
            </a:r>
            <a:r>
              <a:rPr lang="en-US" altLang="en-US" sz="2600" u="sng" dirty="0">
                <a:solidFill>
                  <a:srgbClr val="1D3152"/>
                </a:solidFill>
                <a:ea typeface="ＭＳ Ｐゴシック" panose="020B0600070205080204" pitchFamily="34" charset="-128"/>
              </a:rPr>
              <a:t>are not </a:t>
            </a:r>
            <a:r>
              <a:rPr lang="en-US" altLang="en-US" sz="2600" dirty="0">
                <a:solidFill>
                  <a:srgbClr val="1D3152"/>
                </a:solidFill>
                <a:ea typeface="ＭＳ Ｐゴシック" panose="020B0600070205080204" pitchFamily="34" charset="-128"/>
              </a:rPr>
              <a:t>prohibited from establishing and enforcing:</a:t>
            </a:r>
          </a:p>
          <a:p>
            <a:pPr lvl="1"/>
            <a:r>
              <a:rPr lang="pl-PL" altLang="en-US" sz="2200" dirty="0">
                <a:ea typeface="ＭＳ Ｐゴシック" panose="020B0600070205080204" pitchFamily="34" charset="-128"/>
              </a:rPr>
              <a:t>Drug testing policy</a:t>
            </a:r>
          </a:p>
          <a:p>
            <a:pPr lvl="1"/>
            <a:r>
              <a:rPr lang="pl-PL" altLang="en-US" sz="2200" dirty="0">
                <a:ea typeface="ＭＳ Ｐゴシック" panose="020B0600070205080204" pitchFamily="34" charset="-128"/>
              </a:rPr>
              <a:t>Drug-free workplace policy</a:t>
            </a:r>
          </a:p>
          <a:p>
            <a:pPr lvl="1"/>
            <a:r>
              <a:rPr lang="pl-PL" altLang="en-US" sz="2200" dirty="0">
                <a:ea typeface="ＭＳ Ｐゴシック" panose="020B0600070205080204" pitchFamily="34" charset="-128"/>
              </a:rPr>
              <a:t>Zero-tolerance drug policy</a:t>
            </a:r>
            <a:endParaRPr lang="en-US" altLang="en-US" sz="2200" dirty="0">
              <a:ea typeface="ＭＳ Ｐゴシック" panose="020B0600070205080204" pitchFamily="34" charset="-128"/>
            </a:endParaRPr>
          </a:p>
        </p:txBody>
      </p:sp>
      <p:sp>
        <p:nvSpPr>
          <p:cNvPr id="4" name="Slide Number Placeholder 3"/>
          <p:cNvSpPr>
            <a:spLocks noGrp="1"/>
          </p:cNvSpPr>
          <p:nvPr>
            <p:ph type="sldNum" sz="quarter" idx="10"/>
          </p:nvPr>
        </p:nvSpPr>
        <p:spPr>
          <a:xfrm>
            <a:off x="3352800" y="6324600"/>
            <a:ext cx="2133600" cy="365125"/>
          </a:xfrm>
        </p:spPr>
        <p:txBody>
          <a:bodyPr/>
          <a:lstStyle/>
          <a:p>
            <a:fld id="{1DCAC272-DD08-4EFC-BC2F-6355E84A4003}" type="slidenum">
              <a:rPr lang="en-US" smtClean="0"/>
              <a:pPr/>
              <a:t>4</a:t>
            </a:fld>
            <a:endParaRPr lang="en-US"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606" y="6172200"/>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606" y="6172199"/>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481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EMPLOYMENT RAMIFICATIONS</a:t>
            </a:r>
            <a:endParaRPr lang="en-US" sz="3200" b="1" dirty="0"/>
          </a:p>
        </p:txBody>
      </p:sp>
      <p:sp>
        <p:nvSpPr>
          <p:cNvPr id="3" name="Content Placeholder 2"/>
          <p:cNvSpPr>
            <a:spLocks noGrp="1"/>
          </p:cNvSpPr>
          <p:nvPr>
            <p:ph idx="1"/>
          </p:nvPr>
        </p:nvSpPr>
        <p:spPr/>
        <p:txBody>
          <a:bodyPr>
            <a:normAutofit/>
          </a:bodyPr>
          <a:lstStyle/>
          <a:p>
            <a:pPr>
              <a:defRPr/>
            </a:pPr>
            <a:r>
              <a:rPr lang="en-US" sz="2600" dirty="0">
                <a:solidFill>
                  <a:srgbClr val="1D3152"/>
                </a:solidFill>
              </a:rPr>
              <a:t>Employers </a:t>
            </a:r>
            <a:r>
              <a:rPr lang="en-US" sz="2600" u="sng" dirty="0">
                <a:solidFill>
                  <a:srgbClr val="1D3152"/>
                </a:solidFill>
              </a:rPr>
              <a:t>are not </a:t>
            </a:r>
            <a:r>
              <a:rPr lang="en-US" sz="2600" dirty="0">
                <a:solidFill>
                  <a:srgbClr val="1D3152"/>
                </a:solidFill>
              </a:rPr>
              <a:t>prohibited from refusing to hire, discharging, disciplining, or otherwise taking an adverse employment action against a person with respect to hire, tenure, terms, conditions or privileges of employment because of that person’s use, possession, or distribution of medical marijuana</a:t>
            </a:r>
            <a:r>
              <a:rPr lang="en-US" sz="2600" dirty="0" smtClean="0">
                <a:solidFill>
                  <a:srgbClr val="1D3152"/>
                </a:solidFill>
              </a:rPr>
              <a:t>.</a:t>
            </a:r>
          </a:p>
          <a:p>
            <a:pPr marL="0" indent="0">
              <a:buNone/>
              <a:defRPr/>
            </a:pPr>
            <a:endParaRPr lang="en-US" sz="2400" dirty="0">
              <a:solidFill>
                <a:srgbClr val="1D3152"/>
              </a:solidFill>
            </a:endParaRPr>
          </a:p>
          <a:p>
            <a:pPr>
              <a:defRPr/>
            </a:pPr>
            <a:r>
              <a:rPr lang="en-US" sz="2600" dirty="0">
                <a:solidFill>
                  <a:srgbClr val="1D3152"/>
                </a:solidFill>
              </a:rPr>
              <a:t>Also, HB 523 </a:t>
            </a:r>
            <a:r>
              <a:rPr lang="en-US" sz="2600" u="sng" dirty="0">
                <a:solidFill>
                  <a:srgbClr val="1D3152"/>
                </a:solidFill>
              </a:rPr>
              <a:t>does not </a:t>
            </a:r>
            <a:r>
              <a:rPr lang="en-US" sz="2600" dirty="0">
                <a:solidFill>
                  <a:srgbClr val="1D3152"/>
                </a:solidFill>
              </a:rPr>
              <a:t>permit a person to commence a cause of action against an employer for taking any of the above actions.</a:t>
            </a:r>
          </a:p>
        </p:txBody>
      </p:sp>
      <p:sp>
        <p:nvSpPr>
          <p:cNvPr id="4" name="Slide Number Placeholder 3"/>
          <p:cNvSpPr>
            <a:spLocks noGrp="1"/>
          </p:cNvSpPr>
          <p:nvPr>
            <p:ph type="sldNum" sz="quarter" idx="10"/>
          </p:nvPr>
        </p:nvSpPr>
        <p:spPr/>
        <p:txBody>
          <a:bodyPr/>
          <a:lstStyle/>
          <a:p>
            <a:fld id="{1DCAC272-DD08-4EFC-BC2F-6355E84A4003}" type="slidenum">
              <a:rPr lang="en-US" smtClean="0"/>
              <a:pPr/>
              <a:t>5</a:t>
            </a:fld>
            <a:endParaRPr lang="en-US"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606" y="6172200"/>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606" y="6172199"/>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3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182562"/>
            <a:ext cx="8229600" cy="660401"/>
          </a:xfrm>
        </p:spPr>
        <p:txBody>
          <a:bodyPr>
            <a:noAutofit/>
          </a:bodyPr>
          <a:lstStyle/>
          <a:p>
            <a:pPr algn="ctr"/>
            <a:r>
              <a:rPr lang="en-US" sz="3000" b="1" dirty="0" smtClean="0"/>
              <a:t>IMPACT ON WORKERS’ COMP &amp; BENEFITS</a:t>
            </a:r>
            <a:endParaRPr lang="en-US" sz="3000" b="1" dirty="0"/>
          </a:p>
        </p:txBody>
      </p:sp>
      <p:sp>
        <p:nvSpPr>
          <p:cNvPr id="3" name="Content Placeholder 2"/>
          <p:cNvSpPr>
            <a:spLocks noGrp="1"/>
          </p:cNvSpPr>
          <p:nvPr>
            <p:ph idx="1"/>
          </p:nvPr>
        </p:nvSpPr>
        <p:spPr/>
        <p:txBody>
          <a:bodyPr>
            <a:normAutofit/>
          </a:bodyPr>
          <a:lstStyle/>
          <a:p>
            <a:r>
              <a:rPr lang="en-US" altLang="en-US" sz="2600" dirty="0">
                <a:solidFill>
                  <a:srgbClr val="1D3152"/>
                </a:solidFill>
                <a:ea typeface="ＭＳ Ｐゴシック" panose="020B0600070205080204" pitchFamily="34" charset="-128"/>
              </a:rPr>
              <a:t>An employee who tests positive or refuses to submit a drug test may be disqualified for compensation and benefits under the Ohio Workers’ Compensation Act</a:t>
            </a:r>
            <a:r>
              <a:rPr lang="en-US" altLang="en-US" sz="2600" dirty="0" smtClean="0">
                <a:solidFill>
                  <a:srgbClr val="1D3152"/>
                </a:solidFill>
                <a:ea typeface="ＭＳ Ｐゴシック" panose="020B0600070205080204" pitchFamily="34" charset="-128"/>
              </a:rPr>
              <a:t>.</a:t>
            </a:r>
          </a:p>
          <a:p>
            <a:endParaRPr lang="en-US" altLang="en-US" sz="2800" dirty="0">
              <a:solidFill>
                <a:srgbClr val="1D3152"/>
              </a:solidFill>
              <a:ea typeface="ＭＳ Ｐゴシック" panose="020B0600070205080204" pitchFamily="34" charset="-128"/>
            </a:endParaRPr>
          </a:p>
          <a:p>
            <a:r>
              <a:rPr lang="en-US" altLang="en-US" sz="2600" dirty="0">
                <a:solidFill>
                  <a:srgbClr val="1D3152"/>
                </a:solidFill>
                <a:ea typeface="ＭＳ Ｐゴシック" panose="020B0600070205080204" pitchFamily="34" charset="-128"/>
              </a:rPr>
              <a:t>An employee who is discharged because of the use of medical marijuana is considered to have been discharged for just cause with regard to unemployment compensation </a:t>
            </a:r>
            <a:r>
              <a:rPr lang="en-US" altLang="en-US" sz="2600" dirty="0" smtClean="0">
                <a:solidFill>
                  <a:srgbClr val="1D3152"/>
                </a:solidFill>
                <a:ea typeface="ＭＳ Ｐゴシック" panose="020B0600070205080204" pitchFamily="34" charset="-128"/>
              </a:rPr>
              <a:t>and other </a:t>
            </a:r>
            <a:r>
              <a:rPr lang="en-US" altLang="en-US" sz="2600" dirty="0">
                <a:solidFill>
                  <a:srgbClr val="1D3152"/>
                </a:solidFill>
                <a:ea typeface="ＭＳ Ｐゴシック" panose="020B0600070205080204" pitchFamily="34" charset="-128"/>
              </a:rPr>
              <a:t>related pay and benefits.</a:t>
            </a:r>
          </a:p>
        </p:txBody>
      </p:sp>
      <p:sp>
        <p:nvSpPr>
          <p:cNvPr id="4" name="Slide Number Placeholder 3"/>
          <p:cNvSpPr>
            <a:spLocks noGrp="1"/>
          </p:cNvSpPr>
          <p:nvPr>
            <p:ph type="sldNum" sz="quarter" idx="10"/>
          </p:nvPr>
        </p:nvSpPr>
        <p:spPr/>
        <p:txBody>
          <a:bodyPr/>
          <a:lstStyle/>
          <a:p>
            <a:fld id="{1DCAC272-DD08-4EFC-BC2F-6355E84A4003}" type="slidenum">
              <a:rPr lang="en-US" smtClean="0"/>
              <a:pPr/>
              <a:t>6</a:t>
            </a:fld>
            <a:endParaRPr lang="en-US"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41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182562"/>
            <a:ext cx="8229600" cy="660401"/>
          </a:xfrm>
        </p:spPr>
        <p:txBody>
          <a:bodyPr>
            <a:noAutofit/>
          </a:bodyPr>
          <a:lstStyle/>
          <a:p>
            <a:pPr algn="ctr"/>
            <a:r>
              <a:rPr lang="en-US" sz="3600" b="1" dirty="0" smtClean="0"/>
              <a:t>ADA/FMLA</a:t>
            </a:r>
            <a:endParaRPr lang="en-US" sz="3600" b="1" dirty="0"/>
          </a:p>
        </p:txBody>
      </p:sp>
      <p:sp>
        <p:nvSpPr>
          <p:cNvPr id="3" name="Content Placeholder 2"/>
          <p:cNvSpPr>
            <a:spLocks noGrp="1"/>
          </p:cNvSpPr>
          <p:nvPr>
            <p:ph idx="1"/>
          </p:nvPr>
        </p:nvSpPr>
        <p:spPr/>
        <p:txBody>
          <a:bodyPr>
            <a:normAutofit/>
          </a:bodyPr>
          <a:lstStyle/>
          <a:p>
            <a:r>
              <a:rPr lang="en-US" altLang="en-US" sz="2600" dirty="0">
                <a:solidFill>
                  <a:srgbClr val="1D3152"/>
                </a:solidFill>
                <a:ea typeface="ＭＳ Ｐゴシック" panose="020B0600070205080204" pitchFamily="34" charset="-128"/>
              </a:rPr>
              <a:t>Marijuana is still a Schedule I drug (DEA declined to reclassify as of 8/11/2016) making it illegal under federal law for all purposes, including medicinal, for the foreseeable future</a:t>
            </a:r>
            <a:r>
              <a:rPr lang="en-US" altLang="en-US" sz="2600" dirty="0" smtClean="0">
                <a:solidFill>
                  <a:srgbClr val="1D3152"/>
                </a:solidFill>
                <a:ea typeface="ＭＳ Ｐゴシック" panose="020B0600070205080204" pitchFamily="34" charset="-128"/>
              </a:rPr>
              <a:t>.</a:t>
            </a:r>
          </a:p>
          <a:p>
            <a:pPr marL="0" indent="0">
              <a:buNone/>
            </a:pPr>
            <a:endParaRPr lang="en-US" altLang="en-US" sz="2600" dirty="0">
              <a:solidFill>
                <a:srgbClr val="1D3152"/>
              </a:solidFill>
              <a:ea typeface="ＭＳ Ｐゴシック" panose="020B0600070205080204" pitchFamily="34" charset="-128"/>
            </a:endParaRPr>
          </a:p>
          <a:p>
            <a:r>
              <a:rPr lang="en-US" altLang="en-US" sz="2600" dirty="0">
                <a:solidFill>
                  <a:srgbClr val="1D3152"/>
                </a:solidFill>
                <a:ea typeface="ＭＳ Ｐゴシック" panose="020B0600070205080204" pitchFamily="34" charset="-128"/>
              </a:rPr>
              <a:t>Use of medical marijuana </a:t>
            </a:r>
            <a:r>
              <a:rPr lang="en-US" altLang="en-US" sz="2600" u="sng" dirty="0">
                <a:solidFill>
                  <a:srgbClr val="1D3152"/>
                </a:solidFill>
                <a:ea typeface="ＭＳ Ｐゴシック" panose="020B0600070205080204" pitchFamily="34" charset="-128"/>
              </a:rPr>
              <a:t>is not </a:t>
            </a:r>
            <a:r>
              <a:rPr lang="en-US" altLang="en-US" sz="2600" dirty="0">
                <a:solidFill>
                  <a:srgbClr val="1D3152"/>
                </a:solidFill>
                <a:ea typeface="ＭＳ Ｐゴシック" panose="020B0600070205080204" pitchFamily="34" charset="-128"/>
              </a:rPr>
              <a:t>covered or protected by the ADA or FMLA.</a:t>
            </a:r>
          </a:p>
        </p:txBody>
      </p:sp>
      <p:sp>
        <p:nvSpPr>
          <p:cNvPr id="4" name="Slide Number Placeholder 3"/>
          <p:cNvSpPr>
            <a:spLocks noGrp="1"/>
          </p:cNvSpPr>
          <p:nvPr>
            <p:ph type="sldNum" sz="quarter" idx="10"/>
          </p:nvPr>
        </p:nvSpPr>
        <p:spPr/>
        <p:txBody>
          <a:bodyPr/>
          <a:lstStyle/>
          <a:p>
            <a:fld id="{1DCAC272-DD08-4EFC-BC2F-6355E84A4003}" type="slidenum">
              <a:rPr lang="en-US" smtClean="0"/>
              <a:pPr/>
              <a:t>7</a:t>
            </a:fld>
            <a:endParaRPr lang="en-US" dirty="0"/>
          </a:p>
        </p:txBody>
      </p:sp>
      <p:pic>
        <p:nvPicPr>
          <p:cNvPr id="34818" name="Picture 2" descr="Image result for fmla ada"/>
          <p:cNvPicPr>
            <a:picLocks noChangeAspect="1" noChangeArrowheads="1"/>
          </p:cNvPicPr>
          <p:nvPr/>
        </p:nvPicPr>
        <p:blipFill>
          <a:blip r:embed="rId3" cstate="print"/>
          <a:srcRect/>
          <a:stretch>
            <a:fillRect/>
          </a:stretch>
        </p:blipFill>
        <p:spPr bwMode="auto">
          <a:xfrm>
            <a:off x="1524000" y="4648200"/>
            <a:ext cx="5257800" cy="1963460"/>
          </a:xfrm>
          <a:prstGeom prst="rect">
            <a:avLst/>
          </a:prstGeom>
          <a:noFill/>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9606" y="6172199"/>
            <a:ext cx="26281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95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Aft>
                <a:spcPts val="600"/>
              </a:spcAft>
            </a:pPr>
            <a:r>
              <a:rPr lang="en-US" sz="2600" dirty="0" smtClean="0"/>
              <a:t>Safety is paramount for all employers</a:t>
            </a:r>
          </a:p>
          <a:p>
            <a:r>
              <a:rPr lang="en-US" sz="2600" dirty="0"/>
              <a:t>S</a:t>
            </a:r>
            <a:r>
              <a:rPr lang="en-US" sz="2600" dirty="0" smtClean="0"/>
              <a:t>trong Drug-Free Workplace and Drug Testing Policies are essential to keep the workplace as safe as possible</a:t>
            </a:r>
          </a:p>
          <a:p>
            <a:pPr lvl="1"/>
            <a:r>
              <a:rPr lang="en-US" sz="2200" dirty="0" smtClean="0"/>
              <a:t>Decreases workplace accidents</a:t>
            </a:r>
          </a:p>
          <a:p>
            <a:pPr lvl="1"/>
            <a:r>
              <a:rPr lang="en-US" sz="2200" dirty="0" smtClean="0"/>
              <a:t>Decreases costs associated with accidents and workplace drug use, such as:</a:t>
            </a:r>
          </a:p>
          <a:p>
            <a:pPr lvl="2"/>
            <a:r>
              <a:rPr lang="en-US" sz="1900" dirty="0" smtClean="0"/>
              <a:t>Workers compensation claims</a:t>
            </a:r>
          </a:p>
          <a:p>
            <a:pPr lvl="2"/>
            <a:r>
              <a:rPr lang="en-US" sz="1900" dirty="0" smtClean="0"/>
              <a:t>Medical costs and benefits</a:t>
            </a:r>
          </a:p>
          <a:p>
            <a:pPr lvl="2"/>
            <a:r>
              <a:rPr lang="en-US" sz="1900" dirty="0" smtClean="0"/>
              <a:t>Absenteeism</a:t>
            </a:r>
          </a:p>
          <a:p>
            <a:pPr lvl="2"/>
            <a:r>
              <a:rPr lang="en-US" sz="1900" dirty="0" smtClean="0"/>
              <a:t>Loss of production</a:t>
            </a:r>
          </a:p>
          <a:p>
            <a:pPr lvl="2"/>
            <a:endParaRPr lang="en-US" dirty="0" smtClean="0"/>
          </a:p>
        </p:txBody>
      </p:sp>
      <p:sp>
        <p:nvSpPr>
          <p:cNvPr id="4" name="Slide Number Placeholder 3"/>
          <p:cNvSpPr>
            <a:spLocks noGrp="1"/>
          </p:cNvSpPr>
          <p:nvPr>
            <p:ph type="sldNum" sz="quarter" idx="10"/>
          </p:nvPr>
        </p:nvSpPr>
        <p:spPr/>
        <p:txBody>
          <a:bodyPr/>
          <a:lstStyle/>
          <a:p>
            <a:pPr>
              <a:defRPr/>
            </a:pPr>
            <a:fld id="{EA84D03D-94E4-4BD6-8C61-414EFA2C4D35}" type="slidenum">
              <a:rPr lang="en-US" smtClean="0"/>
              <a:pPr>
                <a:defRPr/>
              </a:pPr>
              <a:t>8</a:t>
            </a:fld>
            <a:endParaRPr lang="en-US" dirty="0"/>
          </a:p>
        </p:txBody>
      </p:sp>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6236020"/>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p:cNvSpPr>
            <a:spLocks noGrp="1"/>
          </p:cNvSpPr>
          <p:nvPr>
            <p:ph type="title"/>
          </p:nvPr>
        </p:nvSpPr>
        <p:spPr>
          <a:xfrm>
            <a:off x="398463" y="195378"/>
            <a:ext cx="8458200" cy="754062"/>
          </a:xfrm>
        </p:spPr>
        <p:txBody>
          <a:bodyPr/>
          <a:lstStyle/>
          <a:p>
            <a:pPr algn="ctr"/>
            <a:r>
              <a:rPr lang="en-US" sz="2800" b="1" dirty="0" smtClean="0"/>
              <a:t>DRUG </a:t>
            </a:r>
            <a:r>
              <a:rPr lang="en-US" sz="2800" b="1" cap="all" dirty="0"/>
              <a:t>Testing &amp; Safety in the </a:t>
            </a:r>
            <a:r>
              <a:rPr lang="en-US" sz="2800" b="1" cap="all" dirty="0" smtClean="0"/>
              <a:t>Workplace</a:t>
            </a:r>
            <a:br>
              <a:rPr lang="en-US" sz="2800" b="1" cap="all" dirty="0" smtClean="0"/>
            </a:br>
            <a:endParaRPr lang="en-US" sz="2800" b="1" cap="all" dirty="0"/>
          </a:p>
        </p:txBody>
      </p:sp>
    </p:spTree>
    <p:extLst>
      <p:ext uri="{BB962C8B-B14F-4D97-AF65-F5344CB8AC3E}">
        <p14:creationId xmlns:p14="http://schemas.microsoft.com/office/powerpoint/2010/main" val="3008719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2563"/>
            <a:ext cx="8915400" cy="754062"/>
          </a:xfrm>
        </p:spPr>
        <p:txBody>
          <a:bodyPr/>
          <a:lstStyle/>
          <a:p>
            <a:pPr algn="ctr"/>
            <a:r>
              <a:rPr lang="en-US" sz="2800" b="1" dirty="0"/>
              <a:t>DRUG </a:t>
            </a:r>
            <a:r>
              <a:rPr lang="en-US" sz="2800" b="1" cap="all" dirty="0"/>
              <a:t>Testing &amp; Safety in the </a:t>
            </a:r>
            <a:r>
              <a:rPr lang="en-US" sz="2800" b="1" cap="all" dirty="0" smtClean="0"/>
              <a:t>Workplace</a:t>
            </a:r>
            <a:br>
              <a:rPr lang="en-US" sz="2800" b="1" cap="all" dirty="0" smtClean="0"/>
            </a:br>
            <a:endParaRPr lang="en-US" sz="2800" b="1" cap="all" dirty="0"/>
          </a:p>
        </p:txBody>
      </p:sp>
      <p:sp>
        <p:nvSpPr>
          <p:cNvPr id="6" name="Content Placeholder 5"/>
          <p:cNvSpPr>
            <a:spLocks noGrp="1"/>
          </p:cNvSpPr>
          <p:nvPr>
            <p:ph idx="1"/>
          </p:nvPr>
        </p:nvSpPr>
        <p:spPr>
          <a:xfrm>
            <a:off x="314325" y="961563"/>
            <a:ext cx="8229600" cy="4525963"/>
          </a:xfrm>
        </p:spPr>
        <p:txBody>
          <a:bodyPr/>
          <a:lstStyle/>
          <a:p>
            <a:r>
              <a:rPr lang="en-US" sz="2600" dirty="0" smtClean="0"/>
              <a:t>Substance abusers:</a:t>
            </a:r>
          </a:p>
          <a:p>
            <a:pPr lvl="1"/>
            <a:r>
              <a:rPr lang="en-US" dirty="0" smtClean="0"/>
              <a:t>Responsible for 47% of serious workplace accidents and 40% of accidents resulting in fatalities</a:t>
            </a:r>
            <a:r>
              <a:rPr lang="en-US" baseline="30000" dirty="0" smtClean="0"/>
              <a:t>1</a:t>
            </a:r>
          </a:p>
          <a:p>
            <a:pPr lvl="1"/>
            <a:r>
              <a:rPr lang="en-US" dirty="0" smtClean="0"/>
              <a:t>5 times more likely to submit a Workers Comp claim</a:t>
            </a:r>
            <a:r>
              <a:rPr lang="en-US" baseline="30000" dirty="0" smtClean="0"/>
              <a:t>2</a:t>
            </a:r>
          </a:p>
          <a:p>
            <a:pPr lvl="1"/>
            <a:r>
              <a:rPr lang="en-US" dirty="0" smtClean="0"/>
              <a:t>5 times more likely to be absent from work</a:t>
            </a:r>
            <a:r>
              <a:rPr lang="en-US" baseline="30000" dirty="0" smtClean="0"/>
              <a:t>3</a:t>
            </a:r>
          </a:p>
          <a:p>
            <a:pPr lvl="1"/>
            <a:r>
              <a:rPr lang="en-US" dirty="0" smtClean="0"/>
              <a:t>Incur 300% more medical costs and use benefits 8 times more often</a:t>
            </a:r>
            <a:r>
              <a:rPr lang="en-US" baseline="30000" dirty="0"/>
              <a:t>4</a:t>
            </a:r>
            <a:endParaRPr lang="en-US" baseline="30000" dirty="0" smtClean="0"/>
          </a:p>
          <a:p>
            <a:pPr lvl="1"/>
            <a:r>
              <a:rPr lang="en-US" dirty="0" smtClean="0"/>
              <a:t>Account for 40% of all theft in the workplace</a:t>
            </a:r>
            <a:r>
              <a:rPr lang="en-US" baseline="30000" dirty="0" smtClean="0"/>
              <a:t>5</a:t>
            </a:r>
          </a:p>
          <a:p>
            <a:pPr lvl="1">
              <a:spcAft>
                <a:spcPts val="600"/>
              </a:spcAft>
            </a:pPr>
            <a:r>
              <a:rPr lang="en-US" dirty="0" smtClean="0"/>
              <a:t>On average, cost their employers $7,000 annually</a:t>
            </a:r>
            <a:r>
              <a:rPr lang="en-US" baseline="30000" dirty="0" smtClean="0"/>
              <a:t>6</a:t>
            </a:r>
          </a:p>
          <a:p>
            <a:r>
              <a:rPr lang="en-US" sz="2600" dirty="0" smtClean="0"/>
              <a:t>Positives:</a:t>
            </a:r>
          </a:p>
          <a:p>
            <a:pPr lvl="1"/>
            <a:r>
              <a:rPr lang="en-US" dirty="0"/>
              <a:t>Cornell University study: construction companies that drug tested reduced rate of workplace injuries by 51</a:t>
            </a:r>
            <a:r>
              <a:rPr lang="en-US" dirty="0" smtClean="0"/>
              <a:t>%</a:t>
            </a:r>
            <a:endParaRPr lang="en-US" dirty="0"/>
          </a:p>
          <a:p>
            <a:pPr lvl="1"/>
            <a:r>
              <a:rPr lang="en-US" dirty="0"/>
              <a:t>U.S. Navy study: 56% of drug abuse deterred by testing</a:t>
            </a:r>
          </a:p>
          <a:p>
            <a:pPr lvl="1"/>
            <a:endParaRPr lang="en-US" dirty="0"/>
          </a:p>
        </p:txBody>
      </p:sp>
      <p:sp>
        <p:nvSpPr>
          <p:cNvPr id="4" name="Slide Number Placeholder 3"/>
          <p:cNvSpPr>
            <a:spLocks noGrp="1"/>
          </p:cNvSpPr>
          <p:nvPr>
            <p:ph type="sldNum" sz="quarter" idx="10"/>
          </p:nvPr>
        </p:nvSpPr>
        <p:spPr/>
        <p:txBody>
          <a:bodyPr/>
          <a:lstStyle/>
          <a:p>
            <a:pPr>
              <a:defRPr/>
            </a:pPr>
            <a:fld id="{EA84D03D-94E4-4BD6-8C61-414EFA2C4D35}" type="slidenum">
              <a:rPr lang="en-US" smtClean="0"/>
              <a:pPr>
                <a:defRPr/>
              </a:pPr>
              <a:t>9</a:t>
            </a:fld>
            <a:endParaRPr lang="en-US" dirty="0"/>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6756" y="6264275"/>
            <a:ext cx="2551994" cy="54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556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additive="base">
                                        <p:cTn id="45"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2096</TotalTime>
  <Words>8298</Words>
  <Application>Microsoft Office PowerPoint</Application>
  <PresentationFormat>On-screen Show (4:3)</PresentationFormat>
  <Paragraphs>561</Paragraphs>
  <Slides>33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MS PGothic</vt:lpstr>
      <vt:lpstr>MS PGothic</vt:lpstr>
      <vt:lpstr>Arial</vt:lpstr>
      <vt:lpstr>Calibri</vt:lpstr>
      <vt:lpstr>Symbol</vt:lpstr>
      <vt:lpstr>Times New Roman</vt:lpstr>
      <vt:lpstr>Wingdings</vt:lpstr>
      <vt:lpstr>2_Office Theme</vt:lpstr>
      <vt:lpstr>PowerPoint Presentation</vt:lpstr>
      <vt:lpstr>MEDICAL MARIJUANA – DEFINITION</vt:lpstr>
      <vt:lpstr>MEDICAL MARIJUANA FOR USE</vt:lpstr>
      <vt:lpstr>EMPLOYMENT RAMIFICATIONS (Ohio)</vt:lpstr>
      <vt:lpstr>EMPLOYMENT RAMIFICATIONS</vt:lpstr>
      <vt:lpstr>IMPACT ON WORKERS’ COMP &amp; BENEFITS</vt:lpstr>
      <vt:lpstr>ADA/FMLA</vt:lpstr>
      <vt:lpstr>DRUG Testing &amp; Safety in the Workplace </vt:lpstr>
      <vt:lpstr>DRUG Testing &amp; Safety in the Workplace </vt:lpstr>
      <vt:lpstr>LEGAL PARAMETERS OF DRUG TESTING</vt:lpstr>
      <vt:lpstr>Exceptions to At-Will Employment</vt:lpstr>
      <vt:lpstr>PUBLIC SECTOR DRUG TESTING</vt:lpstr>
      <vt:lpstr>RANDOM DRUG TESTING</vt:lpstr>
      <vt:lpstr>“SPECIAL NEEDS” / “REASONABLE SUSPICION”</vt:lpstr>
      <vt:lpstr>“SPECIAL NEEDS” / “REASONABLE SUSPICION”</vt:lpstr>
      <vt:lpstr>Pre-Employment Offer Medical Inquiries</vt:lpstr>
      <vt:lpstr>After Conditional Offer of Employment</vt:lpstr>
      <vt:lpstr>Medical Inquiry of Employees</vt:lpstr>
      <vt:lpstr>Medical Inquiries About Prescriptions</vt:lpstr>
      <vt:lpstr>Prescription Medication</vt:lpstr>
      <vt:lpstr>Prescription Drug Cases</vt:lpstr>
      <vt:lpstr>Prescription Drug Cases</vt:lpstr>
      <vt:lpstr>OSHA Accident Reporting Rule</vt:lpstr>
      <vt:lpstr>DRUG FREE POLICY &amp; PROCEDURE ELEMENTS </vt:lpstr>
      <vt:lpstr>Ambiguous Policy Language </vt:lpstr>
      <vt:lpstr>Arbitration &amp; Ambiguous Policy Language </vt:lpstr>
      <vt:lpstr>Defining Misconduct </vt:lpstr>
      <vt:lpstr>Defining Impairment </vt:lpstr>
      <vt:lpstr>Policy Application   </vt:lpstr>
      <vt:lpstr>DISCIPLINE </vt:lpstr>
      <vt:lpstr>OFF-DUTY CONDUCT</vt:lpstr>
      <vt:lpstr>LAST CHANCE AGREEMENTS</vt:lpstr>
      <vt:lpstr>IF YOU HAVE ANY  QUESTIONS, PLEASE ASK!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cponder</dc:creator>
  <cp:lastModifiedBy>Dana Yeager</cp:lastModifiedBy>
  <cp:revision>166</cp:revision>
  <dcterms:created xsi:type="dcterms:W3CDTF">2014-04-08T16:20:32Z</dcterms:created>
  <dcterms:modified xsi:type="dcterms:W3CDTF">2016-12-07T19:29:59Z</dcterms:modified>
</cp:coreProperties>
</file>