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comments/modernComment_218_72D83FA7.xml" ContentType="application/vnd.ms-powerpoint.comments+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27"/>
  </p:notesMasterIdLst>
  <p:sldIdLst>
    <p:sldId id="268" r:id="rId6"/>
    <p:sldId id="274" r:id="rId7"/>
    <p:sldId id="721" r:id="rId8"/>
    <p:sldId id="722" r:id="rId9"/>
    <p:sldId id="277" r:id="rId10"/>
    <p:sldId id="724" r:id="rId11"/>
    <p:sldId id="723" r:id="rId12"/>
    <p:sldId id="725" r:id="rId13"/>
    <p:sldId id="276" r:id="rId14"/>
    <p:sldId id="730" r:id="rId15"/>
    <p:sldId id="726" r:id="rId16"/>
    <p:sldId id="531" r:id="rId17"/>
    <p:sldId id="495" r:id="rId18"/>
    <p:sldId id="521" r:id="rId19"/>
    <p:sldId id="360" r:id="rId20"/>
    <p:sldId id="338" r:id="rId21"/>
    <p:sldId id="282" r:id="rId22"/>
    <p:sldId id="287" r:id="rId23"/>
    <p:sldId id="395" r:id="rId24"/>
    <p:sldId id="536" r:id="rId25"/>
    <p:sldId id="309" r:id="rId26"/>
  </p:sldIdLst>
  <p:sldSz cx="12192000" cy="6858000"/>
  <p:notesSz cx="7010400" cy="9296400"/>
  <p:embeddedFontLst>
    <p:embeddedFont>
      <p:font typeface="ＭＳ Ｐゴシック" panose="020B0600070205080204" pitchFamily="34" charset="-128"/>
      <p:regular r:id="rId28"/>
    </p:embeddedFont>
    <p:embeddedFont>
      <p:font typeface="Open Sans" panose="020B0606030504020204" pitchFamily="34" charset="0"/>
      <p:regular r:id="rId29"/>
      <p:bold r:id="rId30"/>
      <p:italic r:id="rId31"/>
      <p:boldItalic r:id="rId32"/>
    </p:embeddedFont>
    <p:embeddedFont>
      <p:font typeface="Source Sans 3" panose="020B0503030403020204" pitchFamily="34"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1541C3-4BC1-1996-1D83-BE7005F4B8A1}" name="Alley, Danielle" initials="DA" userId="S::10139617@id.ohio.gov::08e49102-0507-456a-bd05-3f95656798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76"/>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presProps" Target="presProps.xml"/></Relationships>
</file>

<file path=ppt/comments/modernComment_218_72D83FA7.xml><?xml version="1.0" encoding="utf-8"?>
<p188:cmLst xmlns:a="http://schemas.openxmlformats.org/drawingml/2006/main" xmlns:r="http://schemas.openxmlformats.org/officeDocument/2006/relationships" xmlns:p188="http://schemas.microsoft.com/office/powerpoint/2018/8/main">
  <p188:cm id="{F3E6D6C3-A1D7-4FB2-BC05-75373DF36DD7}" authorId="{361541C3-4BC1-1996-1D83-BE7005F4B8A1}" status="resolved" created="2025-03-07T13:13:23.174">
    <pc:sldMkLst xmlns:pc="http://schemas.microsoft.com/office/powerpoint/2013/main/command">
      <pc:docMk/>
      <pc:sldMk cId="1926774695" sldId="536"/>
    </pc:sldMkLst>
    <p188:txBody>
      <a:bodyPr/>
      <a:lstStyle/>
      <a:p>
        <a:r>
          <a:rPr lang="en-US"/>
          <a:t>Removed image without people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49" tIns="46577" rIns="93149" bIns="46577"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49" tIns="46577" rIns="93149" bIns="46577" rtlCol="0"/>
          <a:lstStyle>
            <a:lvl1pPr algn="r">
              <a:defRPr sz="1200"/>
            </a:lvl1pPr>
          </a:lstStyle>
          <a:p>
            <a:fld id="{CDC4ADDC-17FF-4FE4-A163-D89C2EB8540B}" type="datetimeFigureOut">
              <a:rPr lang="en-US" smtClean="0"/>
              <a:t>5/28/2026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49" tIns="46577" rIns="93149" bIns="4657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49" tIns="46577" rIns="93149"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49" tIns="46577" rIns="93149" bIns="4657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49" tIns="46577" rIns="93149" bIns="46577"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a:t>
            </a:fld>
            <a:endParaRPr lang="en-US"/>
          </a:p>
        </p:txBody>
      </p:sp>
    </p:spTree>
    <p:extLst>
      <p:ext uri="{BB962C8B-B14F-4D97-AF65-F5344CB8AC3E}">
        <p14:creationId xmlns:p14="http://schemas.microsoft.com/office/powerpoint/2010/main" val="543403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C11FE-3FB0-724B-1280-F7A0901E1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44840-5827-1A5D-50A7-9EA14BD36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476A0D-BE51-6283-6B7A-CE437E718576}"/>
              </a:ext>
            </a:extLst>
          </p:cNvPr>
          <p:cNvSpPr>
            <a:spLocks noGrp="1"/>
          </p:cNvSpPr>
          <p:nvPr>
            <p:ph type="body" idx="1"/>
          </p:nvPr>
        </p:nvSpPr>
        <p:spPr/>
        <p:txBody>
          <a:bodyPr/>
          <a:lstStyle/>
          <a:p>
            <a:r>
              <a:rPr lang="en-US" b="1"/>
              <a:t>*Required slide</a:t>
            </a:r>
          </a:p>
          <a:p>
            <a:endParaRPr lang="en-US"/>
          </a:p>
        </p:txBody>
      </p:sp>
      <p:sp>
        <p:nvSpPr>
          <p:cNvPr id="4" name="Slide Number Placeholder 3">
            <a:extLst>
              <a:ext uri="{FF2B5EF4-FFF2-40B4-BE49-F238E27FC236}">
                <a16:creationId xmlns:a16="http://schemas.microsoft.com/office/drawing/2014/main" id="{4BC0A32E-5E09-93D4-9E3C-D69423097C05}"/>
              </a:ext>
            </a:extLst>
          </p:cNvPr>
          <p:cNvSpPr>
            <a:spLocks noGrp="1"/>
          </p:cNvSpPr>
          <p:nvPr>
            <p:ph type="sldNum" sz="quarter" idx="5"/>
          </p:nvPr>
        </p:nvSpPr>
        <p:spPr/>
        <p:txBody>
          <a:bodyPr/>
          <a:lstStyle/>
          <a:p>
            <a:fld id="{7A6E335F-6B58-4BAC-AAD9-EC2E6DC7157D}" type="slidenum">
              <a:rPr lang="en-US" smtClean="0"/>
              <a:t>10</a:t>
            </a:fld>
            <a:endParaRPr lang="en-US"/>
          </a:p>
        </p:txBody>
      </p:sp>
    </p:spTree>
    <p:extLst>
      <p:ext uri="{BB962C8B-B14F-4D97-AF65-F5344CB8AC3E}">
        <p14:creationId xmlns:p14="http://schemas.microsoft.com/office/powerpoint/2010/main" val="362677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*Required slide</a:t>
            </a:r>
          </a:p>
          <a:p>
            <a:endParaRPr lang="en-US"/>
          </a:p>
          <a:p>
            <a:r>
              <a:rPr lang="en-US"/>
              <a:t>No specific public employer deadline dates to mention. </a:t>
            </a:r>
          </a:p>
        </p:txBody>
      </p:sp>
      <p:sp>
        <p:nvSpPr>
          <p:cNvPr id="4" name="Slide Number Placeholder 3"/>
          <p:cNvSpPr>
            <a:spLocks noGrp="1"/>
          </p:cNvSpPr>
          <p:nvPr>
            <p:ph type="sldNum" sz="quarter" idx="5"/>
          </p:nvPr>
        </p:nvSpPr>
        <p:spPr/>
        <p:txBody>
          <a:bodyPr/>
          <a:lstStyle/>
          <a:p>
            <a:fld id="{7A6E335F-6B58-4BAC-AAD9-EC2E6DC7157D}" type="slidenum">
              <a:rPr lang="en-US" smtClean="0"/>
              <a:t>11</a:t>
            </a:fld>
            <a:endParaRPr lang="en-US"/>
          </a:p>
        </p:txBody>
      </p:sp>
    </p:spTree>
    <p:extLst>
      <p:ext uri="{BB962C8B-B14F-4D97-AF65-F5344CB8AC3E}">
        <p14:creationId xmlns:p14="http://schemas.microsoft.com/office/powerpoint/2010/main" val="108970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Times New Roman"/>
                <a:cs typeface="Times New Roman"/>
              </a:rPr>
              <a:t>*  Optional slide</a:t>
            </a:r>
          </a:p>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12</a:t>
            </a:fld>
            <a:endParaRPr lang="en-US"/>
          </a:p>
        </p:txBody>
      </p:sp>
    </p:spTree>
    <p:extLst>
      <p:ext uri="{BB962C8B-B14F-4D97-AF65-F5344CB8AC3E}">
        <p14:creationId xmlns:p14="http://schemas.microsoft.com/office/powerpoint/2010/main" val="405956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Times New Roman"/>
                <a:cs typeface="Times New Roman"/>
              </a:rPr>
              <a:t>*  Optional slide</a:t>
            </a:r>
          </a:p>
          <a:p>
            <a:endParaRPr lang="en-US"/>
          </a:p>
          <a:p>
            <a:r>
              <a:rPr lang="en-US"/>
              <a:t>Here are your objectives for today’s discussion. </a:t>
            </a:r>
          </a:p>
          <a:p>
            <a:endParaRPr lang="en-US"/>
          </a:p>
          <a:p>
            <a:r>
              <a:rPr lang="en-US"/>
              <a:t>Even Low voltage can have significant injuries. </a:t>
            </a:r>
          </a:p>
          <a:p>
            <a:endParaRPr lang="en-US"/>
          </a:p>
          <a:p>
            <a:r>
              <a:rPr lang="en-US"/>
              <a:t>Electrical burns are very damaging to the nerves, and muscles</a:t>
            </a:r>
          </a:p>
          <a:p>
            <a:endParaRPr lang="en-US"/>
          </a:p>
          <a:p>
            <a:r>
              <a:rPr lang="en-US"/>
              <a:t>Data compiled by the Electrical Safety Foundation International show that a large majority of </a:t>
            </a:r>
            <a:r>
              <a:rPr lang="en-US" i="1"/>
              <a:t>electrical</a:t>
            </a:r>
            <a:r>
              <a:rPr lang="en-US"/>
              <a:t> fatalities happen to workers in occupations that are not classified as electrical trades, so “most electrical fatalities occur in non‑electrical jobs” is supported by recent analyses. The Census of Fatal Occupational Injuries counted </a:t>
            </a:r>
            <a:r>
              <a:rPr lang="en-US" b="1"/>
              <a:t>about 140–150 electrical exposure deaths in 2023.</a:t>
            </a:r>
          </a:p>
          <a:p>
            <a:endParaRPr lang="en-US" b="0"/>
          </a:p>
          <a:p>
            <a:r>
              <a:rPr lang="en-US" b="0"/>
              <a:t>Water and metal both increase electrical‑shock risk because water lowers skin and surface resistance, and metal provides a low‑resistance path to ground; together they greatly raise the chance that an energized source will produce a harmful current through a person.</a:t>
            </a:r>
          </a:p>
          <a:p>
            <a:endParaRPr lang="en-US" b="1"/>
          </a:p>
          <a:p>
            <a:r>
              <a:rPr lang="en-US"/>
              <a:t>Electrical training and properly PPE are essential — training prevents unsafe work practices and PPE reduces injury severity., together they are core requirements of effective guidance for protecting workers from shock, arc flash, and burns.</a:t>
            </a:r>
            <a:endParaRPr lang="en-US" b="1"/>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82A7D260-43DD-42E1-89BD-495DBCC449AC}" type="slidenum">
              <a:rPr lang="en-US" smtClean="0"/>
              <a:pPr>
                <a:defRPr/>
              </a:pPr>
              <a:t>13</a:t>
            </a:fld>
            <a:endParaRPr lang="en-US"/>
          </a:p>
        </p:txBody>
      </p:sp>
    </p:spTree>
    <p:extLst>
      <p:ext uri="{BB962C8B-B14F-4D97-AF65-F5344CB8AC3E}">
        <p14:creationId xmlns:p14="http://schemas.microsoft.com/office/powerpoint/2010/main" val="395715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Times New Roman"/>
                <a:cs typeface="Times New Roman"/>
              </a:rPr>
              <a:t>*  Optional slide</a:t>
            </a:r>
          </a:p>
          <a:p>
            <a:endParaRPr lang="en-US"/>
          </a:p>
          <a:p>
            <a:r>
              <a:rPr lang="en-US"/>
              <a:t>OSHA Data released 2024 </a:t>
            </a:r>
          </a:p>
          <a:p>
            <a:r>
              <a:rPr lang="en-US"/>
              <a:t>https://www.esfi.org/workplace-safety/workplace-injury-fatality-statistics/</a:t>
            </a:r>
          </a:p>
          <a:p>
            <a:endParaRPr lang="en-US"/>
          </a:p>
          <a:p>
            <a:r>
              <a:rPr lang="en-US"/>
              <a:t>The Data </a:t>
            </a:r>
            <a:r>
              <a:rPr lang="en-US" sz="1200" b="0" i="0" kern="1200">
                <a:solidFill>
                  <a:schemeClr val="tx1"/>
                </a:solidFill>
                <a:effectLst/>
                <a:latin typeface="+mn-lt"/>
                <a:ea typeface="+mn-ea"/>
                <a:cs typeface="+mn-cs"/>
              </a:rPr>
              <a:t>underscores the </a:t>
            </a:r>
            <a:r>
              <a:rPr lang="en-US" sz="1200" b="1" i="0" kern="1200">
                <a:solidFill>
                  <a:schemeClr val="tx1"/>
                </a:solidFill>
                <a:effectLst/>
                <a:latin typeface="+mn-lt"/>
                <a:ea typeface="+mn-ea"/>
                <a:cs typeface="+mn-cs"/>
              </a:rPr>
              <a:t>need for better training, awareness, and safety protocols</a:t>
            </a:r>
            <a:r>
              <a:rPr lang="en-US" sz="1200" b="0" i="0" kern="1200">
                <a:solidFill>
                  <a:schemeClr val="tx1"/>
                </a:solidFill>
                <a:effectLst/>
                <a:latin typeface="+mn-lt"/>
                <a:ea typeface="+mn-ea"/>
                <a:cs typeface="+mn-cs"/>
              </a:rPr>
              <a:t>—not just for electricians, but for </a:t>
            </a:r>
            <a:r>
              <a:rPr lang="en-US" sz="1200" b="1" i="0" kern="1200">
                <a:solidFill>
                  <a:schemeClr val="tx1"/>
                </a:solidFill>
                <a:effectLst/>
                <a:latin typeface="+mn-lt"/>
                <a:ea typeface="+mn-ea"/>
                <a:cs typeface="+mn-cs"/>
              </a:rPr>
              <a:t>everyone</a:t>
            </a:r>
            <a:r>
              <a:rPr lang="en-US" sz="1200" b="0" i="0" kern="1200">
                <a:solidFill>
                  <a:schemeClr val="tx1"/>
                </a:solidFill>
                <a:effectLst/>
                <a:latin typeface="+mn-lt"/>
                <a:ea typeface="+mn-ea"/>
                <a:cs typeface="+mn-cs"/>
              </a:rPr>
              <a:t> who might encounter electrical systems.</a:t>
            </a:r>
          </a:p>
          <a:p>
            <a:r>
              <a:rPr lang="en-US" sz="1200" b="0" i="0" kern="1200">
                <a:solidFill>
                  <a:schemeClr val="tx1"/>
                </a:solidFill>
                <a:effectLst/>
                <a:latin typeface="+mn-lt"/>
                <a:ea typeface="+mn-ea"/>
                <a:cs typeface="+mn-cs"/>
              </a:rPr>
              <a:t>It also suggests that </a:t>
            </a:r>
            <a:r>
              <a:rPr lang="en-US" sz="1200" b="1" i="0" kern="1200">
                <a:solidFill>
                  <a:schemeClr val="tx1"/>
                </a:solidFill>
                <a:effectLst/>
                <a:latin typeface="+mn-lt"/>
                <a:ea typeface="+mn-ea"/>
                <a:cs typeface="+mn-cs"/>
              </a:rPr>
              <a:t>many of these deaths could be prevented</a:t>
            </a:r>
            <a:r>
              <a:rPr lang="en-US" sz="1200" b="0" i="0" kern="1200">
                <a:solidFill>
                  <a:schemeClr val="tx1"/>
                </a:solidFill>
                <a:effectLst/>
                <a:latin typeface="+mn-lt"/>
                <a:ea typeface="+mn-ea"/>
                <a:cs typeface="+mn-cs"/>
              </a:rPr>
              <a:t> with proper lockout/tagout procedures, PPE, and hazard recognition.</a:t>
            </a:r>
          </a:p>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14</a:t>
            </a:fld>
            <a:endParaRPr lang="en-US"/>
          </a:p>
        </p:txBody>
      </p:sp>
    </p:spTree>
    <p:extLst>
      <p:ext uri="{BB962C8B-B14F-4D97-AF65-F5344CB8AC3E}">
        <p14:creationId xmlns:p14="http://schemas.microsoft.com/office/powerpoint/2010/main" val="428136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484188"/>
            <a:ext cx="5251450"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Times New Roman"/>
                <a:cs typeface="Times New Roman"/>
              </a:rPr>
              <a:t>*  Optional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severity and effects of an electrical shock depend on several factors, such as the pathway through the body, the amount of current, the length of time of the exposure, and whether the skin is wet or dry.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Water is a great conductor of electricity, allowing current to flow more easily in wet conditions and through wet skin.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750224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6ADE78B-9CA6-40FA-AD6D-66DD263E7A3D}" type="slidenum">
              <a:rPr lang="en-US" smtClean="0"/>
              <a:pPr/>
              <a:t>16</a:t>
            </a:fld>
            <a:endParaRPr lang="en-US"/>
          </a:p>
        </p:txBody>
      </p:sp>
      <p:sp>
        <p:nvSpPr>
          <p:cNvPr id="116739" name="Rectangle 2"/>
          <p:cNvSpPr>
            <a:spLocks noGrp="1" noRot="1" noChangeAspect="1" noChangeArrowheads="1" noTextEdit="1"/>
          </p:cNvSpPr>
          <p:nvPr>
            <p:ph type="sldImg"/>
          </p:nvPr>
        </p:nvSpPr>
        <p:spPr>
          <a:xfrm>
            <a:off x="407988" y="741363"/>
            <a:ext cx="6045200" cy="3400425"/>
          </a:xfrm>
          <a:solidFill>
            <a:srgbClr val="FFFFFF"/>
          </a:solidFill>
          <a:ln/>
        </p:spPr>
      </p:sp>
      <p:sp>
        <p:nvSpPr>
          <p:cNvPr id="116740" name="Rectangle 3"/>
          <p:cNvSpPr>
            <a:spLocks noGrp="1" noChangeArrowheads="1"/>
          </p:cNvSpPr>
          <p:nvPr>
            <p:ph type="body" idx="1"/>
          </p:nvPr>
        </p:nvSpPr>
        <p:spPr>
          <a:xfrm>
            <a:off x="914400" y="4414838"/>
            <a:ext cx="5334000" cy="4184650"/>
          </a:xfrm>
          <a:solidFill>
            <a:srgbClr val="FFFFFF"/>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Times New Roman"/>
                <a:cs typeface="Times New Roman"/>
              </a:rPr>
              <a:t>*  Optional slide</a:t>
            </a:r>
          </a:p>
          <a:p>
            <a:endParaRPr lang="en-US">
              <a:latin typeface="Arial"/>
              <a:cs typeface="Arial"/>
            </a:endParaRPr>
          </a:p>
          <a:p>
            <a:r>
              <a:rPr lang="en-US">
                <a:latin typeface="Arial"/>
                <a:cs typeface="Arial"/>
              </a:rPr>
              <a:t>When an electrical shock enters the body, it may produce different types of injuries.  </a:t>
            </a:r>
          </a:p>
          <a:p>
            <a:r>
              <a:rPr lang="en-US">
                <a:latin typeface="Arial"/>
                <a:cs typeface="Arial"/>
              </a:rPr>
              <a:t>Electrocution results in internal and external injury to body parts or the entire body – often resulting in death.  </a:t>
            </a:r>
          </a:p>
          <a:p>
            <a:endParaRPr lang="en-US">
              <a:latin typeface="Arial"/>
              <a:cs typeface="Arial"/>
            </a:endParaRPr>
          </a:p>
          <a:p>
            <a:r>
              <a:rPr lang="en-US">
                <a:latin typeface="Arial"/>
                <a:cs typeface="Arial"/>
              </a:rPr>
              <a:t>Shock or a “jolt” of electricity in part of the body may be temporarily paralyzed, may cause loss of grip or stability. </a:t>
            </a:r>
          </a:p>
          <a:p>
            <a:endParaRPr lang="en-US">
              <a:latin typeface="Arial"/>
              <a:cs typeface="Arial"/>
            </a:endParaRPr>
          </a:p>
          <a:p>
            <a:r>
              <a:rPr lang="en-US">
                <a:latin typeface="Arial"/>
                <a:cs typeface="Arial"/>
              </a:rPr>
              <a:t>A person may also involuntarily move because of receiving an electrical shock, resulting in a fall. </a:t>
            </a:r>
          </a:p>
          <a:p>
            <a:endParaRPr lang="en-US">
              <a:latin typeface="Arial"/>
              <a:cs typeface="Arial"/>
            </a:endParaRPr>
          </a:p>
          <a:p>
            <a:r>
              <a:rPr lang="en-US">
                <a:latin typeface="Arial"/>
                <a:cs typeface="Arial"/>
              </a:rPr>
              <a:t>Internal or external burns may result from contact with electricity.</a:t>
            </a:r>
            <a:endParaRPr lang="en-US">
              <a:cs typeface="Times New Roman"/>
            </a:endParaRPr>
          </a:p>
          <a:p>
            <a:endParaRPr lang="en-US">
              <a:latin typeface="Arial" charset="0"/>
              <a:cs typeface="Arial"/>
            </a:endParaRPr>
          </a:p>
        </p:txBody>
      </p:sp>
    </p:spTree>
    <p:extLst>
      <p:ext uri="{BB962C8B-B14F-4D97-AF65-F5344CB8AC3E}">
        <p14:creationId xmlns:p14="http://schemas.microsoft.com/office/powerpoint/2010/main" val="270266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BE0E458-7379-41CF-BC49-AF5659F70DC2}" type="slidenum">
              <a:rPr lang="en-US" smtClean="0"/>
              <a:pPr/>
              <a:t>17</a:t>
            </a:fld>
            <a:endParaRPr lang="en-US"/>
          </a:p>
        </p:txBody>
      </p:sp>
      <p:sp>
        <p:nvSpPr>
          <p:cNvPr id="118787" name="Rectangle 2"/>
          <p:cNvSpPr>
            <a:spLocks noGrp="1" noRot="1" noChangeAspect="1" noChangeArrowheads="1" noTextEdit="1"/>
          </p:cNvSpPr>
          <p:nvPr>
            <p:ph type="sldImg"/>
          </p:nvPr>
        </p:nvSpPr>
        <p:spPr>
          <a:xfrm>
            <a:off x="407988" y="741363"/>
            <a:ext cx="6045200" cy="3400425"/>
          </a:xfrm>
          <a:solidFill>
            <a:srgbClr val="FFFFFF"/>
          </a:solidFill>
          <a:ln/>
        </p:spPr>
      </p:sp>
      <p:sp>
        <p:nvSpPr>
          <p:cNvPr id="118788" name="Rectangle 3"/>
          <p:cNvSpPr>
            <a:spLocks noGrp="1" noChangeArrowheads="1"/>
          </p:cNvSpPr>
          <p:nvPr>
            <p:ph type="body" idx="1"/>
          </p:nvPr>
        </p:nvSpPr>
        <p:spPr>
          <a:xfrm>
            <a:off x="914400" y="4414838"/>
            <a:ext cx="5181600" cy="4184650"/>
          </a:xfrm>
          <a:solidFill>
            <a:srgbClr val="FFFFFF"/>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Times New Roman"/>
                <a:cs typeface="Times New Roman"/>
              </a:rPr>
              <a:t>*  Optional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atin typeface="Times New Roman"/>
              <a:cs typeface="Times New Roman"/>
            </a:endParaRPr>
          </a:p>
          <a:p>
            <a:r>
              <a:rPr lang="en-US">
                <a:latin typeface="Arial"/>
                <a:cs typeface="Arial"/>
              </a:rPr>
              <a:t>Other factors that may affect the severity of the shock are:</a:t>
            </a:r>
          </a:p>
          <a:p>
            <a:r>
              <a:rPr lang="en-US">
                <a:latin typeface="Arial"/>
                <a:cs typeface="Arial"/>
              </a:rPr>
              <a:t>       - The voltage of the current. </a:t>
            </a:r>
            <a:endParaRPr lang="en-US">
              <a:latin typeface="Arial" charset="0"/>
              <a:cs typeface="Arial"/>
            </a:endParaRPr>
          </a:p>
          <a:p>
            <a:r>
              <a:rPr lang="en-US">
                <a:latin typeface="Arial"/>
                <a:cs typeface="Arial"/>
              </a:rPr>
              <a:t>       - The presence of moisture </a:t>
            </a:r>
            <a:endParaRPr lang="en-US">
              <a:latin typeface="Arial" charset="0"/>
              <a:cs typeface="Arial"/>
            </a:endParaRPr>
          </a:p>
          <a:p>
            <a:r>
              <a:rPr lang="en-US">
                <a:latin typeface="Arial"/>
                <a:cs typeface="Arial"/>
              </a:rPr>
              <a:t>       - The general health of the person prior to the shock. </a:t>
            </a:r>
            <a:endParaRPr lang="en-US">
              <a:latin typeface="Arial" charset="0"/>
              <a:cs typeface="Arial"/>
            </a:endParaRPr>
          </a:p>
          <a:p>
            <a:endParaRPr lang="en-US">
              <a:latin typeface="Arial" charset="0"/>
            </a:endParaRPr>
          </a:p>
          <a:p>
            <a:r>
              <a:rPr lang="en-US">
                <a:latin typeface="Arial"/>
                <a:cs typeface="Arial"/>
              </a:rPr>
              <a:t>Low voltages can be extremely dangerous because: Path across heart, Duration/exposure, falls from ladders</a:t>
            </a:r>
          </a:p>
          <a:p>
            <a:endParaRPr lang="en-US">
              <a:latin typeface="Arial" charset="0"/>
            </a:endParaRPr>
          </a:p>
          <a:p>
            <a:r>
              <a:rPr lang="en-US">
                <a:latin typeface="Arial"/>
                <a:cs typeface="Arial"/>
              </a:rPr>
              <a:t>The resistance of the body varies based on:</a:t>
            </a:r>
          </a:p>
          <a:p>
            <a:pPr>
              <a:buFontTx/>
              <a:buChar char="•"/>
            </a:pPr>
            <a:r>
              <a:rPr lang="en-US">
                <a:latin typeface="Arial"/>
                <a:cs typeface="Arial"/>
              </a:rPr>
              <a:t> The amount of moisture on the skin (less moisture = more resistance)</a:t>
            </a:r>
          </a:p>
          <a:p>
            <a:pPr>
              <a:buFontTx/>
              <a:buChar char="•"/>
            </a:pPr>
            <a:r>
              <a:rPr lang="en-US">
                <a:latin typeface="Arial"/>
                <a:cs typeface="Arial"/>
              </a:rPr>
              <a:t> The size of the area of contact (smaller area = more resistance)</a:t>
            </a:r>
          </a:p>
          <a:p>
            <a:pPr>
              <a:buFontTx/>
              <a:buChar char="•"/>
            </a:pPr>
            <a:r>
              <a:rPr lang="en-US">
                <a:latin typeface="Arial"/>
                <a:cs typeface="Arial"/>
              </a:rPr>
              <a:t> The pressure applied to the contact point (less pressure = more resistance)</a:t>
            </a:r>
          </a:p>
          <a:p>
            <a:pPr>
              <a:buFontTx/>
              <a:buChar char="•"/>
            </a:pPr>
            <a:r>
              <a:rPr lang="en-US">
                <a:latin typeface="Arial"/>
                <a:cs typeface="Arial"/>
              </a:rPr>
              <a:t> Muscular structure (less muscle = less resistance)</a:t>
            </a:r>
          </a:p>
          <a:p>
            <a:pPr>
              <a:buFontTx/>
              <a:buChar char="•"/>
            </a:pPr>
            <a:endParaRPr lang="en-US">
              <a:latin typeface="Arial" charset="0"/>
            </a:endParaRPr>
          </a:p>
          <a:p>
            <a:pPr lvl="1"/>
            <a:endParaRPr lang="en-US">
              <a:latin typeface="Arial" charset="0"/>
              <a:cs typeface="Arial" charset="0"/>
            </a:endParaRPr>
          </a:p>
          <a:p>
            <a:endParaRPr lang="en-US">
              <a:latin typeface="Arial" charset="0"/>
              <a:cs typeface="Arial" charset="0"/>
            </a:endParaRPr>
          </a:p>
          <a:p>
            <a:endParaRPr lang="en-US">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C0E4981-0CAC-41F1-AAA0-75A4F92146FD}" type="slidenum">
              <a:rPr lang="en-US" smtClean="0"/>
              <a:pPr/>
              <a:t>18</a:t>
            </a:fld>
            <a:endParaRPr lang="en-US"/>
          </a:p>
        </p:txBody>
      </p:sp>
      <p:sp>
        <p:nvSpPr>
          <p:cNvPr id="121859" name="Rectangle 2"/>
          <p:cNvSpPr>
            <a:spLocks noGrp="1" noRot="1" noChangeAspect="1" noChangeArrowheads="1" noTextEdit="1"/>
          </p:cNvSpPr>
          <p:nvPr>
            <p:ph type="sldImg"/>
          </p:nvPr>
        </p:nvSpPr>
        <p:spPr>
          <a:xfrm>
            <a:off x="407988" y="741363"/>
            <a:ext cx="6045200" cy="3400425"/>
          </a:xfrm>
          <a:solidFill>
            <a:srgbClr val="FFFFFF"/>
          </a:solidFill>
          <a:ln/>
        </p:spPr>
      </p:sp>
      <p:sp>
        <p:nvSpPr>
          <p:cNvPr id="121860" name="Rectangle 3"/>
          <p:cNvSpPr>
            <a:spLocks noGrp="1" noChangeArrowheads="1"/>
          </p:cNvSpPr>
          <p:nvPr>
            <p:ph type="body" idx="1"/>
          </p:nvPr>
        </p:nvSpPr>
        <p:spPr>
          <a:xfrm>
            <a:off x="914400" y="4414838"/>
            <a:ext cx="5029200" cy="4184650"/>
          </a:xfrm>
          <a:solidFill>
            <a:srgbClr val="FFFFFF"/>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Times New Roman"/>
                <a:cs typeface="Times New Roman"/>
              </a:rPr>
              <a:t>*  Optional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atin typeface="Times New Roman"/>
              <a:cs typeface="Times New Roman"/>
            </a:endParaRPr>
          </a:p>
          <a:p>
            <a:r>
              <a:rPr lang="en-US">
                <a:latin typeface="Times New Roman"/>
                <a:cs typeface="Times New Roman"/>
              </a:rPr>
              <a:t>Picture from NIOSH Electrical Safety Manual. </a:t>
            </a:r>
            <a:endParaRPr lang="en-US" u="sng">
              <a:latin typeface="Times New Roman"/>
              <a:cs typeface="Times New Roman"/>
            </a:endParaRPr>
          </a:p>
          <a:p>
            <a:endParaRPr lang="en-US"/>
          </a:p>
          <a:p>
            <a:r>
              <a:rPr lang="en-US">
                <a:latin typeface="Times New Roman"/>
                <a:cs typeface="Times New Roman"/>
              </a:rPr>
              <a:t>What is conductive in the picture? Wires, conduit, aluminum frame for drop ceiling. Ladder is fiberglass and not conductive. </a:t>
            </a:r>
          </a:p>
          <a:p>
            <a:r>
              <a:rPr lang="en-US">
                <a:latin typeface="Times New Roman"/>
                <a:cs typeface="Times New Roman"/>
              </a:rPr>
              <a:t>If worker touches hot wire and any conductive surface, they will likely receive a shock. The shock may cause them to fall.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5744524B-EC52-4D2A-BC80-34F9930CF6FC}" type="slidenum">
              <a:rPr lang="en-US" smtClean="0"/>
              <a:pPr/>
              <a:t>19</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a:cs typeface="Times New Roman"/>
              </a:rPr>
              <a:t>*  Optional slide</a:t>
            </a:r>
          </a:p>
          <a:p>
            <a:endParaRPr lang="en-US">
              <a:latin typeface="Times New Roman"/>
              <a:cs typeface="Times New Roman"/>
            </a:endParaRPr>
          </a:p>
          <a:p>
            <a:r>
              <a:rPr lang="en-US">
                <a:latin typeface="Times New Roman"/>
                <a:cs typeface="Times New Roman"/>
              </a:rPr>
              <a:t>Employees working in areas with the potential for electrical hazard exposure shall be provided appropriate PPE.</a:t>
            </a:r>
          </a:p>
          <a:p>
            <a:r>
              <a:rPr lang="en-US">
                <a:latin typeface="Times New Roman"/>
                <a:cs typeface="Times New Roman"/>
              </a:rPr>
              <a:t> PPE required shall be determined prior to the task....ideally thru a Job Hazard Assessment or a pre-task evaluation. </a:t>
            </a:r>
            <a:endParaRPr lang="en-US">
              <a:cs typeface="Times New Roman" pitchFamily="18" charset="0"/>
            </a:endParaRPr>
          </a:p>
          <a:p>
            <a:endParaRPr lang="en-US">
              <a:cs typeface="Times New Roman"/>
            </a:endParaRPr>
          </a:p>
          <a:p>
            <a:endParaRPr lang="en-US">
              <a:cs typeface="Times New Roman"/>
            </a:endParaRPr>
          </a:p>
          <a:p>
            <a:r>
              <a:rPr lang="en-US" b="1">
                <a:latin typeface="Times New Roman"/>
                <a:cs typeface="Times New Roman"/>
              </a:rPr>
              <a:t>OSHA 1910.335- </a:t>
            </a:r>
            <a:r>
              <a:rPr lang="en-US">
                <a:latin typeface="Times New Roman"/>
                <a:cs typeface="Times New Roman"/>
              </a:rPr>
              <a:t>Protective equipment shall be maintained in a </a:t>
            </a:r>
            <a:r>
              <a:rPr lang="en-US" b="1">
                <a:latin typeface="Times New Roman"/>
                <a:cs typeface="Times New Roman"/>
              </a:rPr>
              <a:t>safe, reliable condition and shall be periodically inspected or tested</a:t>
            </a:r>
            <a:r>
              <a:rPr lang="en-US">
                <a:latin typeface="Times New Roman"/>
                <a:cs typeface="Times New Roman"/>
              </a:rPr>
              <a:t> </a:t>
            </a:r>
          </a:p>
          <a:p>
            <a:endParaRPr lang="en-US">
              <a:cs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a:t>
            </a:fld>
            <a:endParaRPr lang="en-US"/>
          </a:p>
        </p:txBody>
      </p:sp>
    </p:spTree>
    <p:extLst>
      <p:ext uri="{BB962C8B-B14F-4D97-AF65-F5344CB8AC3E}">
        <p14:creationId xmlns:p14="http://schemas.microsoft.com/office/powerpoint/2010/main" val="399322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Times New Roman"/>
                <a:cs typeface="Times New Roman"/>
              </a:rPr>
              <a:t>*  Optional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atin typeface="Times New Roman"/>
              <a:cs typeface="Times New Roman"/>
            </a:endParaRPr>
          </a:p>
          <a:p>
            <a:r>
              <a:rPr lang="en-US" sz="1200" b="1" i="0" kern="1200">
                <a:solidFill>
                  <a:schemeClr val="tx1"/>
                </a:solidFill>
                <a:effectLst/>
                <a:latin typeface="+mn-lt"/>
                <a:ea typeface="+mn-ea"/>
                <a:cs typeface="+mn-cs"/>
              </a:rPr>
              <a:t>Qualified persons</a:t>
            </a:r>
            <a:r>
              <a:rPr lang="en-US" sz="1200" b="0" i="0" kern="1200">
                <a:solidFill>
                  <a:schemeClr val="tx1"/>
                </a:solidFill>
                <a:effectLst/>
                <a:latin typeface="+mn-lt"/>
                <a:ea typeface="+mn-ea"/>
                <a:cs typeface="+mn-cs"/>
              </a:rPr>
              <a:t> (e.g., electricians)</a:t>
            </a:r>
          </a:p>
          <a:p>
            <a:r>
              <a:rPr lang="en-US" sz="1200" b="1" i="0" kern="1200">
                <a:solidFill>
                  <a:schemeClr val="tx1"/>
                </a:solidFill>
                <a:effectLst/>
                <a:latin typeface="+mn-lt"/>
                <a:ea typeface="+mn-ea"/>
                <a:cs typeface="+mn-cs"/>
              </a:rPr>
              <a:t>Unqualified persons</a:t>
            </a:r>
            <a:r>
              <a:rPr lang="en-US" sz="1200" b="0" i="0" kern="1200">
                <a:solidFill>
                  <a:schemeClr val="tx1"/>
                </a:solidFill>
                <a:effectLst/>
                <a:latin typeface="+mn-lt"/>
                <a:ea typeface="+mn-ea"/>
                <a:cs typeface="+mn-cs"/>
              </a:rPr>
              <a:t> (e.g., maintenance workers, machine operators) who may still be exposed to electrical hazards</a:t>
            </a:r>
          </a:p>
          <a:p>
            <a:endParaRPr lang="en-US">
              <a:latin typeface="Times New Roman"/>
              <a:cs typeface="Times New Roman"/>
            </a:endParaRPr>
          </a:p>
          <a:p>
            <a:endParaRPr lang="en-US"/>
          </a:p>
          <a:p>
            <a:pPr>
              <a:defRPr/>
            </a:pPr>
            <a:r>
              <a:rPr lang="en-US">
                <a:latin typeface="Times New Roman"/>
                <a:cs typeface="Times New Roman"/>
              </a:rPr>
              <a:t>Employees shall be trained in the safety related work practices that pertain to their job assignments; which means that the content of training for office workers would differ from the training to a machine operator. </a:t>
            </a:r>
          </a:p>
          <a:p>
            <a:pPr>
              <a:defRPr/>
            </a:pPr>
            <a:endParaRPr lang="en-US">
              <a:latin typeface="Times New Roman"/>
              <a:cs typeface="Times New Roman"/>
            </a:endParaRPr>
          </a:p>
          <a:p>
            <a:r>
              <a:rPr lang="en-US" sz="1200" b="0" i="0" kern="1200">
                <a:solidFill>
                  <a:schemeClr val="tx1"/>
                </a:solidFill>
                <a:effectLst/>
                <a:latin typeface="+mn-lt"/>
                <a:ea typeface="+mn-ea"/>
                <a:cs typeface="+mn-cs"/>
              </a:rPr>
              <a:t>Even though </a:t>
            </a:r>
            <a:r>
              <a:rPr lang="en-US" sz="1200" b="1" i="0" kern="1200">
                <a:solidFill>
                  <a:schemeClr val="tx1"/>
                </a:solidFill>
                <a:effectLst/>
                <a:latin typeface="+mn-lt"/>
                <a:ea typeface="+mn-ea"/>
                <a:cs typeface="+mn-cs"/>
              </a:rPr>
              <a:t>annual training is not explicitly required by OSHA</a:t>
            </a:r>
            <a:r>
              <a:rPr lang="en-US" sz="1200" b="0" i="0" kern="1200">
                <a:solidFill>
                  <a:schemeClr val="tx1"/>
                </a:solidFill>
                <a:effectLst/>
                <a:latin typeface="+mn-lt"/>
                <a:ea typeface="+mn-ea"/>
                <a:cs typeface="+mn-cs"/>
              </a:rPr>
              <a:t>, many employers </a:t>
            </a:r>
            <a:r>
              <a:rPr lang="en-US" sz="1200" b="1" i="0" kern="1200">
                <a:solidFill>
                  <a:schemeClr val="tx1"/>
                </a:solidFill>
                <a:effectLst/>
                <a:latin typeface="+mn-lt"/>
                <a:ea typeface="+mn-ea"/>
                <a:cs typeface="+mn-cs"/>
              </a:rPr>
              <a:t>choose to conduct it annually</a:t>
            </a:r>
            <a:r>
              <a:rPr lang="en-US" sz="1200" b="0" i="0" kern="1200">
                <a:solidFill>
                  <a:schemeClr val="tx1"/>
                </a:solidFill>
                <a:effectLst/>
                <a:latin typeface="+mn-lt"/>
                <a:ea typeface="+mn-ea"/>
                <a:cs typeface="+mn-cs"/>
              </a:rPr>
              <a:t> to:</a:t>
            </a:r>
          </a:p>
          <a:p>
            <a:r>
              <a:rPr lang="en-US" sz="1200" b="0" i="0" kern="1200">
                <a:solidFill>
                  <a:schemeClr val="tx1"/>
                </a:solidFill>
                <a:effectLst/>
                <a:latin typeface="+mn-lt"/>
                <a:ea typeface="+mn-ea"/>
                <a:cs typeface="+mn-cs"/>
              </a:rPr>
              <a:t>Reinforce safety culture</a:t>
            </a:r>
          </a:p>
          <a:p>
            <a:r>
              <a:rPr lang="en-US" sz="1200" b="0" i="0" kern="1200">
                <a:solidFill>
                  <a:schemeClr val="tx1"/>
                </a:solidFill>
                <a:effectLst/>
                <a:latin typeface="+mn-lt"/>
                <a:ea typeface="+mn-ea"/>
                <a:cs typeface="+mn-cs"/>
              </a:rPr>
              <a:t>Stay compliant with NFPA 70E (which recommends refresher training every 3 years)</a:t>
            </a:r>
          </a:p>
          <a:p>
            <a:r>
              <a:rPr lang="en-US" sz="1200" b="0" i="0" kern="1200">
                <a:solidFill>
                  <a:schemeClr val="tx1"/>
                </a:solidFill>
                <a:effectLst/>
                <a:latin typeface="+mn-lt"/>
                <a:ea typeface="+mn-ea"/>
                <a:cs typeface="+mn-cs"/>
              </a:rPr>
              <a:t>Address changes in equipment or procedures. </a:t>
            </a:r>
          </a:p>
          <a:p>
            <a:r>
              <a:rPr lang="en-US" sz="1200" b="0" i="0" kern="1200">
                <a:solidFill>
                  <a:schemeClr val="tx1"/>
                </a:solidFill>
                <a:effectLst/>
                <a:latin typeface="+mn-lt"/>
                <a:ea typeface="+mn-ea"/>
                <a:cs typeface="+mn-cs"/>
              </a:rPr>
              <a:t>Employee’s job duties change. </a:t>
            </a:r>
          </a:p>
          <a:p>
            <a:r>
              <a:rPr lang="en-US" sz="1200" b="0" i="0" kern="1200">
                <a:solidFill>
                  <a:schemeClr val="tx1"/>
                </a:solidFill>
                <a:effectLst/>
                <a:latin typeface="+mn-lt"/>
                <a:ea typeface="+mn-ea"/>
                <a:cs typeface="+mn-cs"/>
              </a:rPr>
              <a:t>New equipment or hazards are introduced. </a:t>
            </a:r>
          </a:p>
          <a:p>
            <a:r>
              <a:rPr lang="en-US" sz="1200" b="0" i="0" kern="1200">
                <a:solidFill>
                  <a:schemeClr val="tx1"/>
                </a:solidFill>
                <a:effectLst/>
                <a:latin typeface="+mn-lt"/>
                <a:ea typeface="+mn-ea"/>
                <a:cs typeface="+mn-cs"/>
              </a:rPr>
              <a:t>There is evidence that the employee has not retained the necessary knowledge or skills.</a:t>
            </a:r>
          </a:p>
          <a:p>
            <a:pPr>
              <a:defRPr/>
            </a:pPr>
            <a:endParaRPr lang="en-US">
              <a:latin typeface="Times New Roman"/>
              <a:cs typeface="Times New Roman"/>
            </a:endParaRPr>
          </a:p>
          <a:p>
            <a:pPr>
              <a:defRPr/>
            </a:pPr>
            <a:endParaRPr lang="en-US">
              <a:latin typeface="Times New Roman"/>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p>
          <a:p>
            <a:endParaRPr lang="en-US"/>
          </a:p>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20</a:t>
            </a:fld>
            <a:endParaRPr lang="en-US"/>
          </a:p>
        </p:txBody>
      </p:sp>
    </p:spTree>
    <p:extLst>
      <p:ext uri="{BB962C8B-B14F-4D97-AF65-F5344CB8AC3E}">
        <p14:creationId xmlns:p14="http://schemas.microsoft.com/office/powerpoint/2010/main" val="2343825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*Required slide – Always end slide show with call to action with OSS service offerings. </a:t>
            </a:r>
          </a:p>
        </p:txBody>
      </p:sp>
      <p:sp>
        <p:nvSpPr>
          <p:cNvPr id="4" name="Slide Number Placeholder 3"/>
          <p:cNvSpPr>
            <a:spLocks noGrp="1"/>
          </p:cNvSpPr>
          <p:nvPr>
            <p:ph type="sldNum" sz="quarter" idx="5"/>
          </p:nvPr>
        </p:nvSpPr>
        <p:spPr/>
        <p:txBody>
          <a:bodyPr/>
          <a:lstStyle/>
          <a:p>
            <a:fld id="{7A6E335F-6B58-4BAC-AAD9-EC2E6DC7157D}" type="slidenum">
              <a:rPr lang="en-US" smtClean="0"/>
              <a:t>21</a:t>
            </a:fld>
            <a:endParaRPr lang="en-US"/>
          </a:p>
        </p:txBody>
      </p:sp>
    </p:spTree>
    <p:extLst>
      <p:ext uri="{BB962C8B-B14F-4D97-AF65-F5344CB8AC3E}">
        <p14:creationId xmlns:p14="http://schemas.microsoft.com/office/powerpoint/2010/main" val="10008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*Required slide</a:t>
            </a:r>
          </a:p>
        </p:txBody>
      </p:sp>
      <p:sp>
        <p:nvSpPr>
          <p:cNvPr id="4" name="Slide Number Placeholder 3"/>
          <p:cNvSpPr>
            <a:spLocks noGrp="1"/>
          </p:cNvSpPr>
          <p:nvPr>
            <p:ph type="sldNum" sz="quarter" idx="5"/>
          </p:nvPr>
        </p:nvSpPr>
        <p:spPr/>
        <p:txBody>
          <a:bodyPr/>
          <a:lstStyle/>
          <a:p>
            <a:fld id="{7A6E335F-6B58-4BAC-AAD9-EC2E6DC7157D}" type="slidenum">
              <a:rPr lang="en-US" smtClean="0"/>
              <a:t>3</a:t>
            </a:fld>
            <a:endParaRPr lang="en-US"/>
          </a:p>
        </p:txBody>
      </p:sp>
    </p:spTree>
    <p:extLst>
      <p:ext uri="{BB962C8B-B14F-4D97-AF65-F5344CB8AC3E}">
        <p14:creationId xmlns:p14="http://schemas.microsoft.com/office/powerpoint/2010/main" val="423702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*Required slide</a:t>
            </a:r>
          </a:p>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4</a:t>
            </a:fld>
            <a:endParaRPr lang="en-US"/>
          </a:p>
        </p:txBody>
      </p:sp>
    </p:spTree>
    <p:extLst>
      <p:ext uri="{BB962C8B-B14F-4D97-AF65-F5344CB8AC3E}">
        <p14:creationId xmlns:p14="http://schemas.microsoft.com/office/powerpoint/2010/main" val="246377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*Required slide</a:t>
            </a:r>
          </a:p>
          <a:p>
            <a:endParaRPr lang="en-US"/>
          </a:p>
          <a:p>
            <a:r>
              <a:rPr lang="en-US"/>
              <a:t>Please ensure you emphasize no in person training for the month of July.</a:t>
            </a:r>
          </a:p>
        </p:txBody>
      </p:sp>
      <p:sp>
        <p:nvSpPr>
          <p:cNvPr id="4" name="Slide Number Placeholder 3"/>
          <p:cNvSpPr>
            <a:spLocks noGrp="1"/>
          </p:cNvSpPr>
          <p:nvPr>
            <p:ph type="sldNum" sz="quarter" idx="5"/>
          </p:nvPr>
        </p:nvSpPr>
        <p:spPr/>
        <p:txBody>
          <a:bodyPr/>
          <a:lstStyle/>
          <a:p>
            <a:fld id="{7A6E335F-6B58-4BAC-AAD9-EC2E6DC7157D}" type="slidenum">
              <a:rPr lang="en-US" smtClean="0"/>
              <a:t>5</a:t>
            </a:fld>
            <a:endParaRPr lang="en-US"/>
          </a:p>
        </p:txBody>
      </p:sp>
    </p:spTree>
    <p:extLst>
      <p:ext uri="{BB962C8B-B14F-4D97-AF65-F5344CB8AC3E}">
        <p14:creationId xmlns:p14="http://schemas.microsoft.com/office/powerpoint/2010/main" val="103925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*Required slide</a:t>
            </a:r>
          </a:p>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6</a:t>
            </a:fld>
            <a:endParaRPr lang="en-US"/>
          </a:p>
        </p:txBody>
      </p:sp>
    </p:spTree>
    <p:extLst>
      <p:ext uri="{BB962C8B-B14F-4D97-AF65-F5344CB8AC3E}">
        <p14:creationId xmlns:p14="http://schemas.microsoft.com/office/powerpoint/2010/main" val="85691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*Required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ensure you emphasize no virtual training for the month of July.</a:t>
            </a:r>
          </a:p>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7</a:t>
            </a:fld>
            <a:endParaRPr lang="en-US"/>
          </a:p>
        </p:txBody>
      </p:sp>
    </p:spTree>
    <p:extLst>
      <p:ext uri="{BB962C8B-B14F-4D97-AF65-F5344CB8AC3E}">
        <p14:creationId xmlns:p14="http://schemas.microsoft.com/office/powerpoint/2010/main" val="77389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*Required slide</a:t>
            </a:r>
          </a:p>
          <a:p>
            <a:endParaRPr lang="en-US"/>
          </a:p>
          <a:p>
            <a:r>
              <a:rPr lang="en-US"/>
              <a:t>No scheduled webinars in July. </a:t>
            </a:r>
          </a:p>
        </p:txBody>
      </p:sp>
      <p:sp>
        <p:nvSpPr>
          <p:cNvPr id="4" name="Slide Number Placeholder 3"/>
          <p:cNvSpPr>
            <a:spLocks noGrp="1"/>
          </p:cNvSpPr>
          <p:nvPr>
            <p:ph type="sldNum" sz="quarter" idx="5"/>
          </p:nvPr>
        </p:nvSpPr>
        <p:spPr/>
        <p:txBody>
          <a:bodyPr/>
          <a:lstStyle/>
          <a:p>
            <a:fld id="{7A6E335F-6B58-4BAC-AAD9-EC2E6DC7157D}" type="slidenum">
              <a:rPr lang="en-US" smtClean="0"/>
              <a:t>8</a:t>
            </a:fld>
            <a:endParaRPr lang="en-US"/>
          </a:p>
        </p:txBody>
      </p:sp>
    </p:spTree>
    <p:extLst>
      <p:ext uri="{BB962C8B-B14F-4D97-AF65-F5344CB8AC3E}">
        <p14:creationId xmlns:p14="http://schemas.microsoft.com/office/powerpoint/2010/main" val="14647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*Required slide</a:t>
            </a:r>
          </a:p>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9</a:t>
            </a:fld>
            <a:endParaRPr lang="en-US"/>
          </a:p>
        </p:txBody>
      </p:sp>
    </p:spTree>
    <p:extLst>
      <p:ext uri="{BB962C8B-B14F-4D97-AF65-F5344CB8AC3E}">
        <p14:creationId xmlns:p14="http://schemas.microsoft.com/office/powerpoint/2010/main" val="3181858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201B720-2471-8549-925A-3799CDB9719D}"/>
              </a:ext>
              <a:ext uri="{C183D7F6-B498-43B3-948B-1728B52AA6E4}">
                <adec:decorative xmlns:adec="http://schemas.microsoft.com/office/drawing/2017/decorative" val="1"/>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Placeholder 6">
            <a:extLst>
              <a:ext uri="{FF2B5EF4-FFF2-40B4-BE49-F238E27FC236}">
                <a16:creationId xmlns:a16="http://schemas.microsoft.com/office/drawing/2014/main" id="{1BC007B7-6D96-5BCC-6209-90A7E75F293B}"/>
              </a:ext>
            </a:extLst>
          </p:cNvPr>
          <p:cNvSpPr>
            <a:spLocks noGrp="1"/>
          </p:cNvSpPr>
          <p:nvPr>
            <p:ph type="title" hasCustomPrompt="1"/>
          </p:nvPr>
        </p:nvSpPr>
        <p:spPr>
          <a:xfrm>
            <a:off x="381000" y="830506"/>
            <a:ext cx="11430000" cy="982861"/>
          </a:xfrm>
          <a:prstGeom prst="rect">
            <a:avLst/>
          </a:prstGeom>
        </p:spPr>
        <p:txBody>
          <a:bodyPr vert="horz" lIns="91440" tIns="45720" rIns="91440" bIns="45720" rtlCol="0" anchor="t">
            <a:normAutofit/>
          </a:bodyPr>
          <a:lstStyle>
            <a:lvl1pPr algn="ctr">
              <a:defRPr sz="6000"/>
            </a:lvl1pPr>
          </a:lstStyle>
          <a:p>
            <a:r>
              <a:rPr lang="en-US"/>
              <a:t>Presentation title</a:t>
            </a:r>
          </a:p>
        </p:txBody>
      </p: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3"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pic>
        <p:nvPicPr>
          <p:cNvPr id="2" name="Picture 1" descr="Ohio Bureau of Workers' Compensation Logo">
            <a:extLst>
              <a:ext uri="{FF2B5EF4-FFF2-40B4-BE49-F238E27FC236}">
                <a16:creationId xmlns:a16="http://schemas.microsoft.com/office/drawing/2014/main" id="{621E2ABE-0563-D687-6A39-79C7983775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4477" y="5366411"/>
            <a:ext cx="3103046" cy="723957"/>
          </a:xfrm>
          <a:prstGeom prst="rect">
            <a:avLst/>
          </a:prstGeom>
        </p:spPr>
      </p:pic>
    </p:spTree>
    <p:extLst>
      <p:ext uri="{BB962C8B-B14F-4D97-AF65-F5344CB8AC3E}">
        <p14:creationId xmlns:p14="http://schemas.microsoft.com/office/powerpoint/2010/main" val="979810680"/>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none" baseline="0">
                <a:latin typeface="Source Sans 3" panose="020B0503030403020204" pitchFamily="34" charset="0"/>
              </a:defRPr>
            </a:lvl1pPr>
          </a:lstStyle>
          <a:p>
            <a:r>
              <a:rPr lang="en-US"/>
              <a:t>Click to edit title</a:t>
            </a:r>
          </a:p>
        </p:txBody>
      </p:sp>
      <p:pic>
        <p:nvPicPr>
          <p:cNvPr id="3" name="Picture 2" descr="Ohio Bureau of Workers' Compensation logo">
            <a:extLst>
              <a:ext uri="{FF2B5EF4-FFF2-40B4-BE49-F238E27FC236}">
                <a16:creationId xmlns:a16="http://schemas.microsoft.com/office/drawing/2014/main" id="{FBF2F7E0-EBA8-ECC4-E961-6D2EB14A1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4" name="Slide Number Placeholder 9">
            <a:extLst>
              <a:ext uri="{FF2B5EF4-FFF2-40B4-BE49-F238E27FC236}">
                <a16:creationId xmlns:a16="http://schemas.microsoft.com/office/drawing/2014/main" id="{BA961070-833D-A7F8-ED99-E3C99186BB67}"/>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cap="none" baseline="0">
                <a:latin typeface="Source Sans 3" panose="020B0503030403020204" pitchFamily="34" charset="0"/>
              </a:defRPr>
            </a:lvl1pPr>
          </a:lstStyle>
          <a:p>
            <a:r>
              <a:rPr lang="en-US"/>
              <a:t>Click to edit title</a:t>
            </a:r>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3"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3" panose="020B0503030403020204" pitchFamily="34" charset="0"/>
              </a:defRPr>
            </a:lvl1pPr>
            <a:lvl2pPr>
              <a:defRPr sz="2800">
                <a:latin typeface="Source Sans 3" panose="020B0503030403020204" pitchFamily="34" charset="0"/>
              </a:defRPr>
            </a:lvl2pPr>
            <a:lvl3pPr>
              <a:defRPr sz="2400">
                <a:latin typeface="Source Sans 3" panose="020B0503030403020204" pitchFamily="34" charset="0"/>
              </a:defRPr>
            </a:lvl3pPr>
            <a:lvl4pPr>
              <a:defRPr sz="2000">
                <a:latin typeface="Source Sans 3" panose="020B0503030403020204" pitchFamily="34" charset="0"/>
              </a:defRPr>
            </a:lvl4pPr>
            <a:lvl5pPr>
              <a:defRPr sz="2000">
                <a:latin typeface="Source Sans 3" panose="020B0503030403020204" pitchFamily="34" charset="0"/>
              </a:defRPr>
            </a:lvl5pPr>
            <a:lvl6pPr>
              <a:defRPr sz="2000"/>
            </a:lvl6pPr>
            <a:lvl7pPr>
              <a:defRPr sz="2000"/>
            </a:lvl7pPr>
            <a:lvl8pPr>
              <a:defRPr sz="2000"/>
            </a:lvl8pPr>
            <a:lvl9pPr>
              <a:defRPr sz="20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pic>
        <p:nvPicPr>
          <p:cNvPr id="5" name="Picture 4" descr="Ohio Bureau of Workers' Compensation logo">
            <a:extLst>
              <a:ext uri="{FF2B5EF4-FFF2-40B4-BE49-F238E27FC236}">
                <a16:creationId xmlns:a16="http://schemas.microsoft.com/office/drawing/2014/main" id="{9B1B2632-1382-D379-6D01-64254FDF7A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6" name="Slide Number Placeholder 9">
            <a:extLst>
              <a:ext uri="{FF2B5EF4-FFF2-40B4-BE49-F238E27FC236}">
                <a16:creationId xmlns:a16="http://schemas.microsoft.com/office/drawing/2014/main" id="{F9723441-A903-196D-D70E-9D9D7325F8B2}"/>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baseline="0">
                <a:latin typeface="Source Sans 3" panose="020B0503030403020204" pitchFamily="34" charset="0"/>
              </a:defRPr>
            </a:lvl1pPr>
          </a:lstStyle>
          <a:p>
            <a:r>
              <a:rPr lang="en-US"/>
              <a:t>Click to edit title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3"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3"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pic>
        <p:nvPicPr>
          <p:cNvPr id="5" name="Picture 4" descr="Ohio Bureau of Workers' Compensation logo">
            <a:extLst>
              <a:ext uri="{FF2B5EF4-FFF2-40B4-BE49-F238E27FC236}">
                <a16:creationId xmlns:a16="http://schemas.microsoft.com/office/drawing/2014/main" id="{230F0283-A2D8-698D-1062-AE27477DEA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6" name="Slide Number Placeholder 9">
            <a:extLst>
              <a:ext uri="{FF2B5EF4-FFF2-40B4-BE49-F238E27FC236}">
                <a16:creationId xmlns:a16="http://schemas.microsoft.com/office/drawing/2014/main" id="{1E3FFE64-4835-D54F-6AAA-6A9D6CBC31DC}"/>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65125"/>
            <a:ext cx="11424444" cy="1325563"/>
          </a:xfrm>
        </p:spPr>
        <p:txBody>
          <a:bodyPr/>
          <a:lstStyle>
            <a:lvl1pPr>
              <a:defRPr baseline="0">
                <a:latin typeface="Source Sans 3" panose="020B0503030403020204" pitchFamily="34" charset="0"/>
              </a:defRPr>
            </a:lvl1pPr>
          </a:lstStyle>
          <a:p>
            <a:r>
              <a:rPr lang="en-US"/>
              <a:t>Click to edit title</a:t>
            </a:r>
          </a:p>
        </p:txBody>
      </p:sp>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3"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pic>
        <p:nvPicPr>
          <p:cNvPr id="3" name="Picture 2" descr="Ohio Bureau of Workers' Compensation logo">
            <a:extLst>
              <a:ext uri="{FF2B5EF4-FFF2-40B4-BE49-F238E27FC236}">
                <a16:creationId xmlns:a16="http://schemas.microsoft.com/office/drawing/2014/main" id="{A15ED300-B67C-A2A7-FB8F-DDB6731D7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4" name="Slide Number Placeholder 9">
            <a:extLst>
              <a:ext uri="{FF2B5EF4-FFF2-40B4-BE49-F238E27FC236}">
                <a16:creationId xmlns:a16="http://schemas.microsoft.com/office/drawing/2014/main" id="{296BD65F-6A85-ACFD-9588-DF87DD40D458}"/>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65125"/>
            <a:ext cx="11424444" cy="1325563"/>
          </a:xfrm>
        </p:spPr>
        <p:txBody>
          <a:bodyPr/>
          <a:lstStyle>
            <a:lvl1pPr>
              <a:defRPr>
                <a:latin typeface="Source Sans 3" panose="020B0503030403020204" pitchFamily="34" charset="0"/>
              </a:defRPr>
            </a:lvl1pPr>
          </a:lstStyle>
          <a:p>
            <a:r>
              <a:rPr lang="en-US"/>
              <a:t>Click to edit title</a:t>
            </a:r>
          </a:p>
        </p:txBody>
      </p:sp>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Source Sans 3"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3" panose="020B0503030403020204" pitchFamily="34" charset="0"/>
              </a:defRPr>
            </a:lvl1pPr>
          </a:lstStyle>
          <a:p>
            <a:pPr lvl="0"/>
            <a:r>
              <a:rPr lang="en-US"/>
              <a:t>Click to edit photo caption</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3"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Source Sans 3" panose="020B0503030403020204" pitchFamily="34" charset="0"/>
              </a:defRPr>
            </a:lvl1pPr>
          </a:lstStyle>
          <a:p>
            <a:pPr lvl="0"/>
            <a:r>
              <a:rPr lang="en-US"/>
              <a:t>Click to edit photo caption</a:t>
            </a:r>
          </a:p>
        </p:txBody>
      </p:sp>
      <p:pic>
        <p:nvPicPr>
          <p:cNvPr id="3" name="Picture 2" descr="Ohio Bureau of Workers' Compensation logo">
            <a:extLst>
              <a:ext uri="{FF2B5EF4-FFF2-40B4-BE49-F238E27FC236}">
                <a16:creationId xmlns:a16="http://schemas.microsoft.com/office/drawing/2014/main" id="{3DCCE811-FDEE-4C82-899A-2FE33AEE40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504045159"/>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Source Sans 3" panose="020B0503030403020204" pitchFamily="34" charset="0"/>
              </a:defRPr>
            </a:lvl1pPr>
          </a:lstStyle>
          <a:p>
            <a:r>
              <a:rPr lang="en-US"/>
              <a:t>Click to edit title</a:t>
            </a:r>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Source Sans 3" panose="020B0503030403020204" pitchFamily="34" charset="0"/>
              </a:defRPr>
            </a:lvl1pPr>
          </a:lstStyle>
          <a:p>
            <a:r>
              <a:rPr lang="en-US"/>
              <a:t>Click Icon to add picture</a:t>
            </a:r>
          </a:p>
        </p:txBody>
      </p:sp>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Source Sans 3" panose="020B0503030403020204" pitchFamily="34" charset="0"/>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Source Sans 3" panose="020B0503030403020204" pitchFamily="34" charset="0"/>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pic>
        <p:nvPicPr>
          <p:cNvPr id="3" name="Picture 2" descr="Ohio Bureau of Workers' Compensation logo">
            <a:extLst>
              <a:ext uri="{FF2B5EF4-FFF2-40B4-BE49-F238E27FC236}">
                <a16:creationId xmlns:a16="http://schemas.microsoft.com/office/drawing/2014/main" id="{7D7FE0D6-DA32-2D09-130B-B287059F9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5" name="Slide Number Placeholder 9">
            <a:extLst>
              <a:ext uri="{FF2B5EF4-FFF2-40B4-BE49-F238E27FC236}">
                <a16:creationId xmlns:a16="http://schemas.microsoft.com/office/drawing/2014/main" id="{0171EB16-14C3-175D-0256-935E1D670A2C}"/>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75278594"/>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pic>
        <p:nvPicPr>
          <p:cNvPr id="3" name="Picture 2" descr="Ohio Bureau of Workers' Compensation logo">
            <a:extLst>
              <a:ext uri="{FF2B5EF4-FFF2-40B4-BE49-F238E27FC236}">
                <a16:creationId xmlns:a16="http://schemas.microsoft.com/office/drawing/2014/main" id="{A6B73DBA-5D05-BCE5-6E45-25F12D936A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4" name="Slide Number Placeholder 9">
            <a:extLst>
              <a:ext uri="{FF2B5EF4-FFF2-40B4-BE49-F238E27FC236}">
                <a16:creationId xmlns:a16="http://schemas.microsoft.com/office/drawing/2014/main" id="{945EBE0B-BC7C-6E73-BE6D-5D862D0C2DB0}"/>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321316558"/>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9" name="Picture Placeholder 8"/>
          <p:cNvSpPr>
            <a:spLocks noGrp="1"/>
          </p:cNvSpPr>
          <p:nvPr>
            <p:ph type="pic" sz="quarter" idx="1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pic>
        <p:nvPicPr>
          <p:cNvPr id="3" name="Picture 2" descr="Ohio Bureau of Workers' Compensation logo">
            <a:extLst>
              <a:ext uri="{FF2B5EF4-FFF2-40B4-BE49-F238E27FC236}">
                <a16:creationId xmlns:a16="http://schemas.microsoft.com/office/drawing/2014/main" id="{FBED8C75-CE49-8646-2ADF-57E57C8C02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4" name="Slide Number Placeholder 9">
            <a:extLst>
              <a:ext uri="{FF2B5EF4-FFF2-40B4-BE49-F238E27FC236}">
                <a16:creationId xmlns:a16="http://schemas.microsoft.com/office/drawing/2014/main" id="{760E2FE5-9E4B-0E3D-83F1-9836A117D304}"/>
              </a:ext>
            </a:extLst>
          </p:cNvPr>
          <p:cNvSpPr>
            <a:spLocks noGrp="1"/>
          </p:cNvSpPr>
          <p:nvPr>
            <p:ph type="sldNum" sz="quarter" idx="15"/>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Picture Placeholder 7"/>
          <p:cNvSpPr>
            <a:spLocks noGrp="1"/>
          </p:cNvSpPr>
          <p:nvPr>
            <p:ph type="pic" sz="quarter" idx="1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pic>
        <p:nvPicPr>
          <p:cNvPr id="3" name="Picture 2" descr="Ohio Bureau of Workers' Compensation logo">
            <a:extLst>
              <a:ext uri="{FF2B5EF4-FFF2-40B4-BE49-F238E27FC236}">
                <a16:creationId xmlns:a16="http://schemas.microsoft.com/office/drawing/2014/main" id="{D8220524-5F96-08F0-C6DB-67DD181C5B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4" name="Slide Number Placeholder 9">
            <a:extLst>
              <a:ext uri="{FF2B5EF4-FFF2-40B4-BE49-F238E27FC236}">
                <a16:creationId xmlns:a16="http://schemas.microsoft.com/office/drawing/2014/main" id="{0DBD461D-CE3B-54B6-12D3-88068EBF811A}"/>
              </a:ext>
            </a:extLst>
          </p:cNvPr>
          <p:cNvSpPr>
            <a:spLocks noGrp="1"/>
          </p:cNvSpPr>
          <p:nvPr>
            <p:ph type="sldNum" sz="quarter" idx="17"/>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pic>
        <p:nvPicPr>
          <p:cNvPr id="2" name="Picture 1" descr="Ohio Bureau of Workers' Compensation logo">
            <a:extLst>
              <a:ext uri="{FF2B5EF4-FFF2-40B4-BE49-F238E27FC236}">
                <a16:creationId xmlns:a16="http://schemas.microsoft.com/office/drawing/2014/main" id="{C657F650-309C-846B-E01B-B46283890B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3" name="Slide Number Placeholder 9">
            <a:extLst>
              <a:ext uri="{FF2B5EF4-FFF2-40B4-BE49-F238E27FC236}">
                <a16:creationId xmlns:a16="http://schemas.microsoft.com/office/drawing/2014/main" id="{9A5164DD-9EC6-E41B-181D-26668555534A}"/>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3" panose="020B0503030403020204" pitchFamily="34" charset="0"/>
              </a:defRPr>
            </a:lvl1pPr>
          </a:lstStyle>
          <a:p>
            <a:r>
              <a:rPr lang="en-US"/>
              <a:t>Click to edit presentation title</a:t>
            </a:r>
          </a:p>
        </p:txBody>
      </p:sp>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3" panose="020B0503030403020204" pitchFamily="34" charset="0"/>
              </a:defRPr>
            </a:lvl1pPr>
          </a:lstStyle>
          <a:p>
            <a:pPr lvl="0"/>
            <a:r>
              <a:rPr lang="en-US"/>
              <a:t>Click to edit subtitle</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none" baseline="0">
                <a:solidFill>
                  <a:srgbClr val="002060"/>
                </a:solidFill>
                <a:latin typeface="Source Sans 3" panose="020B0503030403020204" pitchFamily="34" charset="0"/>
              </a:defRPr>
            </a:lvl1pPr>
          </a:lstStyle>
          <a:p>
            <a:pPr lvl="0"/>
            <a:r>
              <a:rPr lang="en-US"/>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none" baseline="0">
                <a:solidFill>
                  <a:srgbClr val="002060"/>
                </a:solidFill>
                <a:latin typeface="Source Sans 3" panose="020B0503030403020204" pitchFamily="34" charset="0"/>
              </a:defRPr>
            </a:lvl1pPr>
          </a:lstStyle>
          <a:p>
            <a:pPr lvl="0"/>
            <a:r>
              <a:rPr lang="en-US"/>
              <a:t>Last name</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3" panose="020B0503030403020204" pitchFamily="34" charset="0"/>
                <a:ea typeface="Source Serif Pro" panose="02040603050405020204" pitchFamily="18" charset="0"/>
              </a:defRPr>
            </a:lvl1pPr>
          </a:lstStyle>
          <a:p>
            <a:pPr lvl="0"/>
            <a:r>
              <a:rPr lang="en-US"/>
              <a:t>Title of presenter</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3" panose="020B0503030403020204" pitchFamily="34" charset="0"/>
              </a:defRPr>
            </a:lvl1pPr>
          </a:lstStyle>
          <a:p>
            <a:pPr lvl="0"/>
            <a:r>
              <a:rPr lang="en-US"/>
              <a:t>Click to add additional info</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3" panose="020B0503030403020204" pitchFamily="34" charset="0"/>
              </a:defRPr>
            </a:lvl1pPr>
          </a:lstStyle>
          <a:p>
            <a:r>
              <a:rPr lang="en-US"/>
              <a:t>Click icon to add picture</a:t>
            </a:r>
          </a:p>
        </p:txBody>
      </p:sp>
      <p:sp>
        <p:nvSpPr>
          <p:cNvPr id="24" name="Footer Placeholder 23" descr="Ohio Bureau of Workers' Compensation logo">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pic>
        <p:nvPicPr>
          <p:cNvPr id="2" name="Picture 1" descr="Ohio Bureau of Workers' Compensation logo">
            <a:extLst>
              <a:ext uri="{FF2B5EF4-FFF2-40B4-BE49-F238E27FC236}">
                <a16:creationId xmlns:a16="http://schemas.microsoft.com/office/drawing/2014/main" id="{A23B3552-B000-E570-56F9-60592BAF5B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3" name="Slide Number Placeholder 9">
            <a:extLst>
              <a:ext uri="{FF2B5EF4-FFF2-40B4-BE49-F238E27FC236}">
                <a16:creationId xmlns:a16="http://schemas.microsoft.com/office/drawing/2014/main" id="{BFF87748-01EA-B491-AD87-374EA1A95EDC}"/>
              </a:ext>
            </a:extLst>
          </p:cNvPr>
          <p:cNvSpPr>
            <a:spLocks noGrp="1"/>
          </p:cNvSpPr>
          <p:nvPr>
            <p:ph type="sldNum" sz="quarter" idx="23"/>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pic>
        <p:nvPicPr>
          <p:cNvPr id="2" name="Picture 1" descr="Ohio Bureau of Workers' Compensation logo">
            <a:extLst>
              <a:ext uri="{FF2B5EF4-FFF2-40B4-BE49-F238E27FC236}">
                <a16:creationId xmlns:a16="http://schemas.microsoft.com/office/drawing/2014/main" id="{24F86692-183A-EF3A-A543-3A40BB5F1B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3" name="Slide Number Placeholder 9">
            <a:extLst>
              <a:ext uri="{FF2B5EF4-FFF2-40B4-BE49-F238E27FC236}">
                <a16:creationId xmlns:a16="http://schemas.microsoft.com/office/drawing/2014/main" id="{AFABBB24-D21D-F889-6AA4-23F8C52A9597}"/>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882097181"/>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cap="none" baseline="0">
                <a:solidFill>
                  <a:srgbClr val="002060"/>
                </a:solidFill>
                <a:latin typeface="Source Sans 3" panose="020B0503030403020204" pitchFamily="34" charset="0"/>
              </a:rPr>
              <a:t>Questions?</a:t>
            </a:r>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a:solidFill>
                  <a:srgbClr val="002060"/>
                </a:solidFill>
                <a:latin typeface="Source Sans 3" panose="020B0503030403020204" pitchFamily="34" charset="0"/>
                <a:ea typeface="Open Sans" panose="020B0606030504020204" pitchFamily="34" charset="0"/>
                <a:cs typeface="Open Sans" panose="020B0606030504020204" pitchFamily="34" charset="0"/>
              </a:rPr>
              <a:t>BWC.Ohio.gov</a:t>
            </a:r>
          </a:p>
        </p:txBody>
      </p:sp>
      <p:cxnSp>
        <p:nvCxnSpPr>
          <p:cNvPr id="14" name="Straight Connector 13">
            <a:extLst>
              <a:ext uri="{FF2B5EF4-FFF2-40B4-BE49-F238E27FC236}">
                <a16:creationId xmlns:a16="http://schemas.microsoft.com/office/drawing/2014/main" id="{F201B720-2471-8549-925A-3799CDB9719D}"/>
              </a:ext>
              <a:ext uri="{C183D7F6-B498-43B3-948B-1728B52AA6E4}">
                <adec:decorative xmlns:adec="http://schemas.microsoft.com/office/drawing/2017/decorative" val="1"/>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descr="Ohio Bureau of Workers' Compensation Logo">
            <a:extLst>
              <a:ext uri="{FF2B5EF4-FFF2-40B4-BE49-F238E27FC236}">
                <a16:creationId xmlns:a16="http://schemas.microsoft.com/office/drawing/2014/main" id="{F1998BF3-4D28-A730-00AE-A898D8B267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1297" y="5366411"/>
            <a:ext cx="3103046" cy="723957"/>
          </a:xfrm>
          <a:prstGeom prst="rect">
            <a:avLst/>
          </a:prstGeom>
        </p:spPr>
      </p:pic>
      <p:pic>
        <p:nvPicPr>
          <p:cNvPr id="2" name="Picture 1" descr="Ohio Bureau of Workers' Compensation logo">
            <a:extLst>
              <a:ext uri="{FF2B5EF4-FFF2-40B4-BE49-F238E27FC236}">
                <a16:creationId xmlns:a16="http://schemas.microsoft.com/office/drawing/2014/main" id="{8041A74A-188C-75C3-2757-CA0ABD60FC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091201034"/>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baseline="0">
                <a:solidFill>
                  <a:srgbClr val="002060"/>
                </a:solidFill>
                <a:latin typeface="Source Sans 3" panose="020B0503030403020204" pitchFamily="34" charset="0"/>
              </a:rPr>
              <a:t>Thank you</a:t>
            </a:r>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a:solidFill>
                  <a:srgbClr val="002060"/>
                </a:solidFill>
                <a:latin typeface="Source Sans 3" panose="020B0503030403020204" pitchFamily="34" charset="0"/>
                <a:ea typeface="Open Sans" panose="020B0606030504020204" pitchFamily="34" charset="0"/>
                <a:cs typeface="Open Sans" panose="020B0606030504020204" pitchFamily="34" charset="0"/>
              </a:rPr>
              <a:t>BWC.Ohio.gov</a:t>
            </a:r>
          </a:p>
        </p:txBody>
      </p:sp>
      <p:cxnSp>
        <p:nvCxnSpPr>
          <p:cNvPr id="14" name="Straight Connector 13">
            <a:extLst>
              <a:ext uri="{FF2B5EF4-FFF2-40B4-BE49-F238E27FC236}">
                <a16:creationId xmlns:a16="http://schemas.microsoft.com/office/drawing/2014/main" id="{F201B720-2471-8549-925A-3799CDB9719D}"/>
              </a:ext>
              <a:ext uri="{C183D7F6-B498-43B3-948B-1728B52AA6E4}">
                <adec:decorative xmlns:adec="http://schemas.microsoft.com/office/drawing/2017/decorative" val="1"/>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Ohio Bureau of Workers' Compensation Logo">
            <a:extLst>
              <a:ext uri="{FF2B5EF4-FFF2-40B4-BE49-F238E27FC236}">
                <a16:creationId xmlns:a16="http://schemas.microsoft.com/office/drawing/2014/main" id="{E3FF46F9-16C2-AFF4-7AC5-4D4CEAD511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1297" y="5366411"/>
            <a:ext cx="3103046" cy="723957"/>
          </a:xfrm>
          <a:prstGeom prst="rect">
            <a:avLst/>
          </a:prstGeom>
        </p:spPr>
      </p:pic>
      <p:pic>
        <p:nvPicPr>
          <p:cNvPr id="2" name="Picture 1" descr="Ohio Bureau of Workers' Compensation logo">
            <a:extLst>
              <a:ext uri="{FF2B5EF4-FFF2-40B4-BE49-F238E27FC236}">
                <a16:creationId xmlns:a16="http://schemas.microsoft.com/office/drawing/2014/main" id="{33DFC112-E2D3-442A-D1D3-616A782221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2156565843"/>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pening DEV">
    <p:spTree>
      <p:nvGrpSpPr>
        <p:cNvPr id="1" name=""/>
        <p:cNvGrpSpPr/>
        <p:nvPr/>
      </p:nvGrpSpPr>
      <p:grpSpPr>
        <a:xfrm>
          <a:off x="0" y="0"/>
          <a:ext cx="0" cy="0"/>
          <a:chOff x="0" y="0"/>
          <a:chExt cx="0" cy="0"/>
        </a:xfrm>
      </p:grpSpPr>
      <p:pic>
        <p:nvPicPr>
          <p:cNvPr id="2" name="Picture 1" descr="Ohio Bureau of Workers' Compensation Logo">
            <a:extLst>
              <a:ext uri="{FF2B5EF4-FFF2-40B4-BE49-F238E27FC236}">
                <a16:creationId xmlns:a16="http://schemas.microsoft.com/office/drawing/2014/main" id="{3B4DA6AD-BCB7-1C65-BC5A-5FD4E4068A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265" y="1090570"/>
            <a:ext cx="5216343" cy="4580388"/>
          </a:xfrm>
          <a:prstGeom prst="rect">
            <a:avLst/>
          </a:prstGeom>
        </p:spPr>
      </p:pic>
    </p:spTree>
    <p:extLst>
      <p:ext uri="{BB962C8B-B14F-4D97-AF65-F5344CB8AC3E}">
        <p14:creationId xmlns:p14="http://schemas.microsoft.com/office/powerpoint/2010/main" val="4072314833"/>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losing Slide DEV">
    <p:spTree>
      <p:nvGrpSpPr>
        <p:cNvPr id="1" name=""/>
        <p:cNvGrpSpPr/>
        <p:nvPr/>
      </p:nvGrpSpPr>
      <p:grpSpPr>
        <a:xfrm>
          <a:off x="0" y="0"/>
          <a:ext cx="0" cy="0"/>
          <a:chOff x="0" y="0"/>
          <a:chExt cx="0" cy="0"/>
        </a:xfrm>
      </p:grpSpPr>
      <p:pic>
        <p:nvPicPr>
          <p:cNvPr id="4" name="Picture 3" descr="Ohio Bureau of Workers' Compensation logo">
            <a:extLst>
              <a:ext uri="{FF2B5EF4-FFF2-40B4-BE49-F238E27FC236}">
                <a16:creationId xmlns:a16="http://schemas.microsoft.com/office/drawing/2014/main" id="{D62E6AE7-F445-0A38-7505-13BB506B9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265" y="1090570"/>
            <a:ext cx="5216343" cy="4580388"/>
          </a:xfrm>
          <a:prstGeom prst="rect">
            <a:avLst/>
          </a:prstGeom>
        </p:spPr>
      </p:pic>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a:solidFill>
                  <a:srgbClr val="0E3F75"/>
                </a:solidFill>
                <a:latin typeface="Source Sans 3" panose="020B0503030403020204" pitchFamily="34" charset="0"/>
              </a:rPr>
              <a:t>BWC.Ohio.gov</a:t>
            </a:r>
          </a:p>
        </p:txBody>
      </p:sp>
    </p:spTree>
    <p:extLst>
      <p:ext uri="{BB962C8B-B14F-4D97-AF65-F5344CB8AC3E}">
        <p14:creationId xmlns:p14="http://schemas.microsoft.com/office/powerpoint/2010/main" val="1706685818"/>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3879487" y="6104321"/>
            <a:ext cx="4433026" cy="461665"/>
          </a:xfrm>
          <a:prstGeom prst="rect">
            <a:avLst/>
          </a:prstGeom>
          <a:noFill/>
        </p:spPr>
        <p:txBody>
          <a:bodyPr wrap="square" rtlCol="0">
            <a:spAutoFit/>
          </a:bodyPr>
          <a:lstStyle/>
          <a:p>
            <a:pPr algn="ctr"/>
            <a:r>
              <a:rPr lang="en-US" sz="2400" b="0">
                <a:solidFill>
                  <a:srgbClr val="002060"/>
                </a:solidFill>
                <a:latin typeface="Source Sans 3" panose="020B0503030403020204" pitchFamily="34" charset="0"/>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839496128"/>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2" name="Picture 1" descr="Ohio Bureau of Workers' Compensation logo">
            <a:extLst>
              <a:ext uri="{FF2B5EF4-FFF2-40B4-BE49-F238E27FC236}">
                <a16:creationId xmlns:a16="http://schemas.microsoft.com/office/drawing/2014/main" id="{2333B75A-FCD1-B1D6-C91B-44FF426973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3" name="Slide Number Placeholder 9">
            <a:extLst>
              <a:ext uri="{FF2B5EF4-FFF2-40B4-BE49-F238E27FC236}">
                <a16:creationId xmlns:a16="http://schemas.microsoft.com/office/drawing/2014/main" id="{40594E49-1EFA-E0AE-9A15-B50783B38E95}"/>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baseline="0">
                <a:latin typeface="Source Sans 3" panose="020B05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3"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cxnSp>
        <p:nvCxnSpPr>
          <p:cNvPr id="6" name="Straight Connector 5">
            <a:extLst>
              <a:ext uri="{FF2B5EF4-FFF2-40B4-BE49-F238E27FC236}">
                <a16:creationId xmlns:a16="http://schemas.microsoft.com/office/drawing/2014/main" id="{87C5245B-7C5E-1B46-B288-83FE7ADFC2F0}"/>
              </a:ext>
              <a:ext uri="{C183D7F6-B498-43B3-948B-1728B52AA6E4}">
                <adec:decorative xmlns:adec="http://schemas.microsoft.com/office/drawing/2017/decorative" val="1"/>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Ohio Bureau of Workers' Compensation logo">
            <a:extLst>
              <a:ext uri="{FF2B5EF4-FFF2-40B4-BE49-F238E27FC236}">
                <a16:creationId xmlns:a16="http://schemas.microsoft.com/office/drawing/2014/main" id="{1A38016B-4543-656B-2572-F730F60B6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5" name="Slide Number Placeholder 9">
            <a:extLst>
              <a:ext uri="{FF2B5EF4-FFF2-40B4-BE49-F238E27FC236}">
                <a16:creationId xmlns:a16="http://schemas.microsoft.com/office/drawing/2014/main" id="{15533E4E-EF83-18C9-F3FF-17D044796D8C}"/>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6186944"/>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baseline="0">
                <a:latin typeface="Source Sans 3" panose="020B0503030403020204" pitchFamily="34" charset="0"/>
              </a:defRPr>
            </a:lvl1pPr>
          </a:lstStyle>
          <a:p>
            <a:r>
              <a:rPr lang="en-US"/>
              <a:t>Click to edit text</a:t>
            </a:r>
          </a:p>
        </p:txBody>
      </p:sp>
      <p:pic>
        <p:nvPicPr>
          <p:cNvPr id="3" name="Picture 2" descr="Ohio Bureau of Workers' Compensation logo">
            <a:extLst>
              <a:ext uri="{FF2B5EF4-FFF2-40B4-BE49-F238E27FC236}">
                <a16:creationId xmlns:a16="http://schemas.microsoft.com/office/drawing/2014/main" id="{60573263-0025-8CB4-8D51-BD62F97B9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4" name="Slide Number Placeholder 9">
            <a:extLst>
              <a:ext uri="{FF2B5EF4-FFF2-40B4-BE49-F238E27FC236}">
                <a16:creationId xmlns:a16="http://schemas.microsoft.com/office/drawing/2014/main" id="{31AED254-D3E9-6AD0-2FB3-4509840E3541}"/>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7572483"/>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baseline="0">
                <a:latin typeface="Source Sans 3" panose="020B05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3" panose="020B0503030403020204" pitchFamily="34" charset="0"/>
              </a:defRPr>
            </a:lvl1pPr>
            <a:lvl2pPr>
              <a:spcBef>
                <a:spcPts val="1000"/>
              </a:spcBef>
              <a:spcAft>
                <a:spcPts val="800"/>
              </a:spcAft>
              <a:defRPr>
                <a:latin typeface="Source Sans 3" panose="020B0503030403020204" pitchFamily="34" charset="0"/>
              </a:defRPr>
            </a:lvl2pPr>
            <a:lvl3pPr>
              <a:spcBef>
                <a:spcPts val="1000"/>
              </a:spcBef>
              <a:defRPr>
                <a:latin typeface="Source Sans 3" panose="020B0503030403020204" pitchFamily="34" charset="0"/>
              </a:defRPr>
            </a:lvl3pPr>
            <a:lvl4pPr>
              <a:spcBef>
                <a:spcPts val="1000"/>
              </a:spcBef>
              <a:defRPr>
                <a:latin typeface="Source Sans 3" panose="020B0503030403020204" pitchFamily="34" charset="0"/>
              </a:defRPr>
            </a:lvl4pPr>
            <a:lvl5pPr>
              <a:spcBef>
                <a:spcPts val="1000"/>
              </a:spcBef>
              <a:defRPr>
                <a:latin typeface="Source Sans 3"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4" name="Picture 3" descr="Ohio Bureau of Workers' Compensation logo">
            <a:extLst>
              <a:ext uri="{FF2B5EF4-FFF2-40B4-BE49-F238E27FC236}">
                <a16:creationId xmlns:a16="http://schemas.microsoft.com/office/drawing/2014/main" id="{DCD8E5F9-7877-16D6-2A0D-B13D81CDC4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5" name="Slide Number Placeholder 9">
            <a:extLst>
              <a:ext uri="{FF2B5EF4-FFF2-40B4-BE49-F238E27FC236}">
                <a16:creationId xmlns:a16="http://schemas.microsoft.com/office/drawing/2014/main" id="{5312356F-BBDF-3A7A-A295-A02D9AFE8943}"/>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baseline="0">
                <a:latin typeface="Source Sans 3" panose="020B05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3" panose="020B0503030403020204" pitchFamily="34" charset="0"/>
              </a:defRPr>
            </a:lvl1pPr>
            <a:lvl2pPr>
              <a:defRPr>
                <a:latin typeface="Source Sans 3" panose="020B0503030403020204" pitchFamily="34" charset="0"/>
              </a:defRPr>
            </a:lvl2pPr>
            <a:lvl3pPr>
              <a:defRPr>
                <a:latin typeface="Source Sans 3" panose="020B0503030403020204" pitchFamily="34" charset="0"/>
              </a:defRPr>
            </a:lvl3pPr>
            <a:lvl4pPr>
              <a:defRPr>
                <a:latin typeface="Source Sans 3" panose="020B0503030403020204" pitchFamily="34" charset="0"/>
              </a:defRPr>
            </a:lvl4pPr>
            <a:lvl5pPr>
              <a:defRPr>
                <a:latin typeface="Source Sans 3"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3" panose="020B0503030403020204" pitchFamily="34" charset="0"/>
              </a:defRPr>
            </a:lvl1pPr>
            <a:lvl2pPr>
              <a:defRPr>
                <a:latin typeface="Source Sans 3" panose="020B0503030403020204" pitchFamily="34" charset="0"/>
              </a:defRPr>
            </a:lvl2pPr>
            <a:lvl3pPr>
              <a:defRPr>
                <a:latin typeface="Source Sans 3" panose="020B0503030403020204" pitchFamily="34" charset="0"/>
              </a:defRPr>
            </a:lvl3pPr>
            <a:lvl4pPr>
              <a:defRPr>
                <a:latin typeface="Source Sans 3" panose="020B0503030403020204" pitchFamily="34" charset="0"/>
              </a:defRPr>
            </a:lvl4pPr>
            <a:lvl5pPr>
              <a:defRPr>
                <a:latin typeface="Source Sans 3"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pic>
        <p:nvPicPr>
          <p:cNvPr id="5" name="Picture 4" descr="Ohio Bureau of Workers' Compensation logo">
            <a:extLst>
              <a:ext uri="{FF2B5EF4-FFF2-40B4-BE49-F238E27FC236}">
                <a16:creationId xmlns:a16="http://schemas.microsoft.com/office/drawing/2014/main" id="{A22DE4F6-919E-8041-348D-A062623329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6" name="Slide Number Placeholder 9">
            <a:extLst>
              <a:ext uri="{FF2B5EF4-FFF2-40B4-BE49-F238E27FC236}">
                <a16:creationId xmlns:a16="http://schemas.microsoft.com/office/drawing/2014/main" id="{8EFB5D76-196B-2EE8-047E-C5816C1732A9}"/>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3" panose="020B05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none" baseline="0">
                <a:latin typeface="Source Sans 3"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3" panose="020B0503030403020204" pitchFamily="34" charset="0"/>
              </a:defRPr>
            </a:lvl1pPr>
            <a:lvl2pPr>
              <a:defRPr>
                <a:latin typeface="Source Sans 3" panose="020B0503030403020204" pitchFamily="34" charset="0"/>
              </a:defRPr>
            </a:lvl2pPr>
            <a:lvl3pPr>
              <a:defRPr>
                <a:latin typeface="Source Sans 3" panose="020B0503030403020204" pitchFamily="34" charset="0"/>
              </a:defRPr>
            </a:lvl3pPr>
            <a:lvl4pPr>
              <a:defRPr>
                <a:latin typeface="Source Sans 3" panose="020B0503030403020204" pitchFamily="34" charset="0"/>
              </a:defRPr>
            </a:lvl4pPr>
            <a:lvl5pPr>
              <a:defRPr>
                <a:latin typeface="Source Sans 3"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none" baseline="0">
                <a:latin typeface="Source Sans 3"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3" panose="020B0503030403020204" pitchFamily="34" charset="0"/>
              </a:defRPr>
            </a:lvl1pPr>
            <a:lvl2pPr>
              <a:defRPr>
                <a:latin typeface="Source Sans 3" panose="020B0503030403020204" pitchFamily="34" charset="0"/>
              </a:defRPr>
            </a:lvl2pPr>
            <a:lvl3pPr>
              <a:defRPr>
                <a:latin typeface="Source Sans 3" panose="020B0503030403020204" pitchFamily="34" charset="0"/>
              </a:defRPr>
            </a:lvl3pPr>
            <a:lvl4pPr>
              <a:defRPr>
                <a:latin typeface="Source Sans 3" panose="020B0503030403020204" pitchFamily="34" charset="0"/>
              </a:defRPr>
            </a:lvl4pPr>
            <a:lvl5pPr>
              <a:defRPr>
                <a:latin typeface="Source Sans 3"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pic>
        <p:nvPicPr>
          <p:cNvPr id="7" name="Picture 6" descr="Ohio Bureau of Workers' Compensation logo">
            <a:extLst>
              <a:ext uri="{FF2B5EF4-FFF2-40B4-BE49-F238E27FC236}">
                <a16:creationId xmlns:a16="http://schemas.microsoft.com/office/drawing/2014/main" id="{D244AB9F-867F-22E6-47B4-7CCD50A5C4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8" name="Slide Number Placeholder 9">
            <a:extLst>
              <a:ext uri="{FF2B5EF4-FFF2-40B4-BE49-F238E27FC236}">
                <a16:creationId xmlns:a16="http://schemas.microsoft.com/office/drawing/2014/main" id="{28D27E6B-445A-8389-E590-71F51C1C42C1}"/>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none"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3"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 uri="{C183D7F6-B498-43B3-948B-1728B52AA6E4}">
                <adec:decorative xmlns:adec="http://schemas.microsoft.com/office/drawing/2017/decorative" val="1"/>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descr="Ohio Bureau of Workers' Compensation logo">
            <a:extLst>
              <a:ext uri="{FF2B5EF4-FFF2-40B4-BE49-F238E27FC236}">
                <a16:creationId xmlns:a16="http://schemas.microsoft.com/office/drawing/2014/main" id="{366BD115-1089-657F-BC38-4563D3295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4" name="Slide Number Placeholder 9">
            <a:extLst>
              <a:ext uri="{FF2B5EF4-FFF2-40B4-BE49-F238E27FC236}">
                <a16:creationId xmlns:a16="http://schemas.microsoft.com/office/drawing/2014/main" id="{4F46EFA3-567D-E242-86A6-FC5BCD65A1BF}"/>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a:t>Click to edit title</a:t>
            </a:r>
          </a:p>
        </p:txBody>
      </p:sp>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15" name="Rectangle 14">
            <a:extLst>
              <a:ext uri="{FF2B5EF4-FFF2-40B4-BE49-F238E27FC236}">
                <a16:creationId xmlns:a16="http://schemas.microsoft.com/office/drawing/2014/main" id="{FDDB4D39-9FA5-5C46-845E-A393FCAF090C}"/>
              </a:ext>
              <a:ext uri="{C183D7F6-B498-43B3-948B-1728B52AA6E4}">
                <adec:decorative xmlns:adec="http://schemas.microsoft.com/office/drawing/2017/decorative" val="1"/>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97" r:id="rId1"/>
    <p:sldLayoutId id="2147483784" r:id="rId2"/>
    <p:sldLayoutId id="2147483774" r:id="rId3"/>
    <p:sldLayoutId id="2147483770" r:id="rId4"/>
    <p:sldLayoutId id="2147483792" r:id="rId5"/>
    <p:sldLayoutId id="2147483769" r:id="rId6"/>
    <p:sldLayoutId id="2147483771" r:id="rId7"/>
    <p:sldLayoutId id="2147483772" r:id="rId8"/>
    <p:sldLayoutId id="2147483796" r:id="rId9"/>
    <p:sldLayoutId id="2147483773" r:id="rId10"/>
    <p:sldLayoutId id="2147483775" r:id="rId11"/>
    <p:sldLayoutId id="2147483776" r:id="rId12"/>
    <p:sldLayoutId id="2147483783" r:id="rId13"/>
    <p:sldLayoutId id="2147483788" r:id="rId14"/>
    <p:sldLayoutId id="2147483778" r:id="rId15"/>
    <p:sldLayoutId id="2147483787" r:id="rId16"/>
    <p:sldLayoutId id="2147483780" r:id="rId17"/>
    <p:sldLayoutId id="2147483779" r:id="rId18"/>
    <p:sldLayoutId id="2147483777" r:id="rId19"/>
    <p:sldLayoutId id="2147483781" r:id="rId20"/>
    <p:sldLayoutId id="2147483785" r:id="rId21"/>
    <p:sldLayoutId id="2147483794" r:id="rId22"/>
  </p:sldLayoutIdLst>
  <mc:AlternateContent xmlns:mc="http://schemas.openxmlformats.org/markup-compatibility/2006">
    <mc:Choice xmlns:p14="http://schemas.microsoft.com/office/powerpoint/2010/main" Requires="p14">
      <p:transition spd="slow" p14:dur="2000" advTm="9000"/>
    </mc:Choice>
    <mc:Fallback>
      <p:transition spd="slow" advTm="9000"/>
    </mc:Fallback>
  </mc:AlternateContent>
  <p:hf hdr="0" dt="0"/>
  <p:txStyles>
    <p:titleStyle>
      <a:lvl1pPr algn="l" defTabSz="914400" rtl="0" eaLnBrk="1" latinLnBrk="0" hangingPunct="1">
        <a:lnSpc>
          <a:spcPct val="90000"/>
        </a:lnSpc>
        <a:spcBef>
          <a:spcPct val="0"/>
        </a:spcBef>
        <a:buNone/>
        <a:defRPr sz="3600" b="1" kern="1200" cap="none" baseline="0">
          <a:solidFill>
            <a:srgbClr val="002060"/>
          </a:solidFill>
          <a:latin typeface="Source Sans 3" panose="020B0503030403020204" pitchFamily="34" charset="0"/>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Source Sans 3"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2" name="Picture 1" descr="Ohio Bureau of Workers' Compensation Logo">
            <a:extLst>
              <a:ext uri="{FF2B5EF4-FFF2-40B4-BE49-F238E27FC236}">
                <a16:creationId xmlns:a16="http://schemas.microsoft.com/office/drawing/2014/main" id="{5140F4AC-94BE-5FB4-7C2D-289C9FF58D8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03265" y="1090570"/>
            <a:ext cx="5216343" cy="4580388"/>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mc:AlternateContent xmlns:mc="http://schemas.openxmlformats.org/markup-compatibility/2006">
    <mc:Choice xmlns:p14="http://schemas.microsoft.com/office/powerpoint/2010/main" Requires="p14">
      <p:transition spd="slow" p14:dur="2000" advTm="9000"/>
    </mc:Choice>
    <mc:Fallback>
      <p:transition spd="slow" advTm="9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mailto:David.M.15@bwc.Ohio.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9.xml"/><Relationship Id="rId4" Type="http://schemas.microsoft.com/office/2018/10/relationships/comments" Target="../comments/modernComment_218_72D83FA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0CBA-12AE-BE3E-D5EE-1C2C9CDF6737}"/>
              </a:ext>
            </a:extLst>
          </p:cNvPr>
          <p:cNvSpPr>
            <a:spLocks noGrp="1"/>
          </p:cNvSpPr>
          <p:nvPr>
            <p:ph type="title" idx="4294967295"/>
          </p:nvPr>
        </p:nvSpPr>
        <p:spPr>
          <a:xfrm>
            <a:off x="838200" y="-1325563"/>
            <a:ext cx="10515600" cy="1325563"/>
          </a:xfrm>
          <a:prstGeom prst="rect">
            <a:avLst/>
          </a:prstGeom>
        </p:spPr>
        <p:txBody>
          <a:bodyPr anchor="b"/>
          <a:lstStyle/>
          <a:p>
            <a:r>
              <a:rPr lang="en-US"/>
              <a:t>Opening slide – BWC logo</a:t>
            </a:r>
          </a:p>
        </p:txBody>
      </p:sp>
    </p:spTree>
    <p:extLst>
      <p:ext uri="{BB962C8B-B14F-4D97-AF65-F5344CB8AC3E}">
        <p14:creationId xmlns:p14="http://schemas.microsoft.com/office/powerpoint/2010/main" val="352481560"/>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C092-25F7-F0D7-5C91-5D8084931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1F48F-9CB2-871C-37FB-BC4473C9EC35}"/>
              </a:ext>
            </a:extLst>
          </p:cNvPr>
          <p:cNvSpPr>
            <a:spLocks noGrp="1"/>
          </p:cNvSpPr>
          <p:nvPr>
            <p:ph type="title"/>
          </p:nvPr>
        </p:nvSpPr>
        <p:spPr>
          <a:xfrm>
            <a:off x="320919" y="706870"/>
            <a:ext cx="11550162" cy="1160313"/>
          </a:xfrm>
        </p:spPr>
        <p:txBody>
          <a:bodyPr>
            <a:normAutofit/>
          </a:bodyPr>
          <a:lstStyle/>
          <a:p>
            <a:r>
              <a:rPr lang="en-US">
                <a:latin typeface="Source Sans 3"/>
              </a:rPr>
              <a:t>Private employer important dates – June and July – (continued)</a:t>
            </a:r>
            <a:endParaRPr lang="en-US" cap="all"/>
          </a:p>
        </p:txBody>
      </p:sp>
      <p:sp>
        <p:nvSpPr>
          <p:cNvPr id="3" name="Text Placeholder 2">
            <a:extLst>
              <a:ext uri="{FF2B5EF4-FFF2-40B4-BE49-F238E27FC236}">
                <a16:creationId xmlns:a16="http://schemas.microsoft.com/office/drawing/2014/main" id="{E80CD059-0B65-C3E7-CC67-6FC3B8808EC5}"/>
              </a:ext>
            </a:extLst>
          </p:cNvPr>
          <p:cNvSpPr>
            <a:spLocks noGrp="1"/>
          </p:cNvSpPr>
          <p:nvPr>
            <p:ph type="body" sz="quarter" idx="12"/>
          </p:nvPr>
        </p:nvSpPr>
        <p:spPr>
          <a:xfrm>
            <a:off x="1156832" y="2096079"/>
            <a:ext cx="9878336" cy="4055051"/>
          </a:xfrm>
        </p:spPr>
        <p:txBody>
          <a:bodyPr vert="horz" lIns="91440" tIns="45720" rIns="91440" bIns="45720" rtlCol="0" anchor="t">
            <a:normAutofit/>
          </a:bodyPr>
          <a:lstStyle/>
          <a:p>
            <a:r>
              <a:rPr lang="en-US" b="1" dirty="0"/>
              <a:t>July 1 - </a:t>
            </a:r>
            <a:r>
              <a:rPr lang="en-US" dirty="0"/>
              <a:t>PA Payroll true-up period for policy year 2025 begins</a:t>
            </a:r>
          </a:p>
          <a:p>
            <a:r>
              <a:rPr lang="en-US" b="1" dirty="0"/>
              <a:t>July 15 - </a:t>
            </a:r>
            <a:r>
              <a:rPr lang="en-US" dirty="0"/>
              <a:t>PA deadline to file settlement application (C-240) to impact EM</a:t>
            </a:r>
          </a:p>
          <a:p>
            <a:r>
              <a:rPr lang="en-US" b="1" dirty="0"/>
              <a:t>July 31 - </a:t>
            </a:r>
            <a:r>
              <a:rPr lang="en-US" dirty="0"/>
              <a:t>PA .99 EM Construction Cap deadline to opt out (U-108) or submit Safety Management Self-Assessment (SH-26)</a:t>
            </a:r>
          </a:p>
          <a:p>
            <a:r>
              <a:rPr lang="en-US" b="1" dirty="0"/>
              <a:t>July 31 -</a:t>
            </a:r>
            <a:r>
              <a:rPr lang="en-US" dirty="0"/>
              <a:t> PA Substance Use Prevention and Recovery (SUPR) Program, BWC recommends the accident analysis training for the initial program year be completed by this date. New supervisors must complete within 60 days of becoming a supervisor</a:t>
            </a:r>
          </a:p>
        </p:txBody>
      </p:sp>
    </p:spTree>
    <p:extLst>
      <p:ext uri="{BB962C8B-B14F-4D97-AF65-F5344CB8AC3E}">
        <p14:creationId xmlns:p14="http://schemas.microsoft.com/office/powerpoint/2010/main" val="1987137067"/>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7F057-29EF-3884-9933-49FFE1C08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0FC2A4-1510-D2F0-DA07-B3043218CBA5}"/>
              </a:ext>
            </a:extLst>
          </p:cNvPr>
          <p:cNvSpPr>
            <a:spLocks noGrp="1"/>
          </p:cNvSpPr>
          <p:nvPr>
            <p:ph type="title"/>
          </p:nvPr>
        </p:nvSpPr>
        <p:spPr>
          <a:xfrm>
            <a:off x="381000" y="559088"/>
            <a:ext cx="11550162" cy="1233381"/>
          </a:xfrm>
        </p:spPr>
        <p:txBody>
          <a:bodyPr>
            <a:normAutofit/>
          </a:bodyPr>
          <a:lstStyle/>
          <a:p>
            <a:r>
              <a:rPr lang="en-US" dirty="0">
                <a:latin typeface="Source Sans 3"/>
              </a:rPr>
              <a:t>Public employer important dates – June and July</a:t>
            </a:r>
            <a:endParaRPr lang="en-US" cap="all" dirty="0"/>
          </a:p>
        </p:txBody>
      </p:sp>
      <p:sp>
        <p:nvSpPr>
          <p:cNvPr id="3" name="Text Placeholder 2">
            <a:extLst>
              <a:ext uri="{FF2B5EF4-FFF2-40B4-BE49-F238E27FC236}">
                <a16:creationId xmlns:a16="http://schemas.microsoft.com/office/drawing/2014/main" id="{6E0F44C8-C7AC-7B91-82AB-856DB3E23FA1}"/>
              </a:ext>
            </a:extLst>
          </p:cNvPr>
          <p:cNvSpPr>
            <a:spLocks noGrp="1"/>
          </p:cNvSpPr>
          <p:nvPr>
            <p:ph type="body" sz="quarter" idx="12"/>
          </p:nvPr>
        </p:nvSpPr>
        <p:spPr>
          <a:xfrm>
            <a:off x="1073538" y="2276536"/>
            <a:ext cx="10564280" cy="4290229"/>
          </a:xfrm>
        </p:spPr>
        <p:txBody>
          <a:bodyPr/>
          <a:lstStyle/>
          <a:p>
            <a:pPr marL="320040" indent="-342900">
              <a:spcBef>
                <a:spcPts val="300"/>
              </a:spcBef>
              <a:spcAft>
                <a:spcPts val="0"/>
              </a:spcAft>
            </a:pPr>
            <a:r>
              <a:rPr lang="en-US" b="1"/>
              <a:t>June - </a:t>
            </a:r>
            <a:r>
              <a:rPr lang="en-US"/>
              <a:t>No important public employer deadline dates </a:t>
            </a:r>
          </a:p>
          <a:p>
            <a:pPr marL="320040" indent="-342900">
              <a:spcBef>
                <a:spcPts val="300"/>
              </a:spcBef>
              <a:spcAft>
                <a:spcPts val="0"/>
              </a:spcAft>
            </a:pPr>
            <a:r>
              <a:rPr lang="en-US" b="1"/>
              <a:t>July 31 - </a:t>
            </a:r>
            <a:r>
              <a:rPr lang="en-US"/>
              <a:t>PEC Deductible Program application deadline for 1/1/2027 start date</a:t>
            </a:r>
          </a:p>
          <a:p>
            <a:pPr marL="320040" indent="-342900">
              <a:spcBef>
                <a:spcPts val="300"/>
              </a:spcBef>
              <a:spcAft>
                <a:spcPts val="0"/>
              </a:spcAft>
            </a:pPr>
            <a:r>
              <a:rPr lang="en-US" b="1"/>
              <a:t>July 31 - </a:t>
            </a:r>
            <a:r>
              <a:rPr lang="en-US"/>
              <a:t>PEC Group Retrospective application deadline for 1/1/2027 start date</a:t>
            </a:r>
          </a:p>
          <a:p>
            <a:pPr marL="320040" indent="-342900">
              <a:spcBef>
                <a:spcPts val="300"/>
              </a:spcBef>
              <a:spcAft>
                <a:spcPts val="0"/>
              </a:spcAft>
            </a:pPr>
            <a:r>
              <a:rPr lang="en-US" b="1"/>
              <a:t>July 31 - </a:t>
            </a:r>
            <a:r>
              <a:rPr lang="en-US"/>
              <a:t>PEC Claim Impact Reduction Program (CIRP) application deadline for 1/1/2027 start date (initial year applicants)</a:t>
            </a:r>
          </a:p>
          <a:p>
            <a:pPr marL="320040" indent="-342900">
              <a:spcBef>
                <a:spcPts val="300"/>
              </a:spcBef>
              <a:spcAft>
                <a:spcPts val="0"/>
              </a:spcAft>
            </a:pPr>
            <a:r>
              <a:rPr lang="en-US" b="1"/>
              <a:t>July 31 - </a:t>
            </a:r>
            <a:r>
              <a:rPr lang="en-US"/>
              <a:t>PEC Retrospective Rating application deadline for 1/1/2027 start date</a:t>
            </a:r>
          </a:p>
        </p:txBody>
      </p:sp>
    </p:spTree>
    <p:extLst>
      <p:ext uri="{BB962C8B-B14F-4D97-AF65-F5344CB8AC3E}">
        <p14:creationId xmlns:p14="http://schemas.microsoft.com/office/powerpoint/2010/main" val="3197343652"/>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1639AE-0ADE-F49A-B220-9F57EBAC7BB3}"/>
              </a:ext>
            </a:extLst>
          </p:cNvPr>
          <p:cNvSpPr>
            <a:spLocks noGrp="1"/>
          </p:cNvSpPr>
          <p:nvPr>
            <p:ph type="title"/>
          </p:nvPr>
        </p:nvSpPr>
        <p:spPr/>
        <p:txBody>
          <a:bodyPr/>
          <a:lstStyle/>
          <a:p>
            <a:r>
              <a:rPr lang="en-US" sz="6000"/>
              <a:t>Electrical Safety Basics</a:t>
            </a:r>
            <a:endParaRPr lang="en-US"/>
          </a:p>
        </p:txBody>
      </p:sp>
    </p:spTree>
    <p:custDataLst>
      <p:tags r:id="rId1"/>
    </p:custDataLst>
    <p:extLst>
      <p:ext uri="{BB962C8B-B14F-4D97-AF65-F5344CB8AC3E}">
        <p14:creationId xmlns:p14="http://schemas.microsoft.com/office/powerpoint/2010/main" val="2809929379"/>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3446-7B80-4BCA-8C7A-482EEB0BD1DA}"/>
              </a:ext>
            </a:extLst>
          </p:cNvPr>
          <p:cNvSpPr>
            <a:spLocks noGrp="1"/>
          </p:cNvSpPr>
          <p:nvPr>
            <p:ph type="title"/>
          </p:nvPr>
        </p:nvSpPr>
        <p:spPr/>
        <p:txBody>
          <a:bodyPr>
            <a:normAutofit/>
          </a:bodyPr>
          <a:lstStyle/>
          <a:p>
            <a:r>
              <a:rPr lang="en-US" sz="3600"/>
              <a:t>Electrical safety basics overview</a:t>
            </a:r>
          </a:p>
        </p:txBody>
      </p:sp>
      <p:sp>
        <p:nvSpPr>
          <p:cNvPr id="3" name="Content Placeholder 2">
            <a:extLst>
              <a:ext uri="{FF2B5EF4-FFF2-40B4-BE49-F238E27FC236}">
                <a16:creationId xmlns:a16="http://schemas.microsoft.com/office/drawing/2014/main" id="{57CC690D-F820-401F-88D9-6477B2679D15}"/>
              </a:ext>
            </a:extLst>
          </p:cNvPr>
          <p:cNvSpPr>
            <a:spLocks noGrp="1"/>
          </p:cNvSpPr>
          <p:nvPr>
            <p:ph type="body" sz="quarter" idx="12"/>
          </p:nvPr>
        </p:nvSpPr>
        <p:spPr/>
        <p:txBody>
          <a:bodyPr>
            <a:normAutofit/>
          </a:bodyPr>
          <a:lstStyle/>
          <a:p>
            <a:pPr marL="347345" indent="-347345"/>
            <a:r>
              <a:rPr lang="en-US">
                <a:cs typeface="Times New Roman"/>
              </a:rPr>
              <a:t>Electrical risks exist even at low voltage</a:t>
            </a:r>
          </a:p>
          <a:p>
            <a:pPr marL="347345" indent="-347345"/>
            <a:r>
              <a:rPr lang="en-US">
                <a:cs typeface="Times New Roman"/>
              </a:rPr>
              <a:t>Common injuries include shocks, burns, and falls</a:t>
            </a:r>
          </a:p>
          <a:p>
            <a:pPr marL="347345" indent="-347345"/>
            <a:r>
              <a:rPr lang="en-US">
                <a:cs typeface="Times New Roman"/>
              </a:rPr>
              <a:t>Most fatalities occur in non-electrical jobs ( 140-150 deaths in 2023)</a:t>
            </a:r>
          </a:p>
          <a:p>
            <a:pPr marL="347345" indent="-347345"/>
            <a:r>
              <a:rPr lang="en-US">
                <a:cs typeface="Times New Roman"/>
              </a:rPr>
              <a:t>Water and metal increase risk</a:t>
            </a:r>
          </a:p>
          <a:p>
            <a:pPr marL="347345" indent="-347345"/>
            <a:r>
              <a:rPr lang="en-US">
                <a:cs typeface="Times New Roman"/>
              </a:rPr>
              <a:t>Proper training and awareness are critical</a:t>
            </a:r>
          </a:p>
          <a:p>
            <a:pPr marL="347345" indent="-347345"/>
            <a:r>
              <a:rPr lang="en-US">
                <a:cs typeface="Times New Roman"/>
              </a:rPr>
              <a:t>Provide the right equipment and PPE</a:t>
            </a:r>
            <a:endParaRPr lang="en-US"/>
          </a:p>
        </p:txBody>
      </p:sp>
    </p:spTree>
    <p:custDataLst>
      <p:tags r:id="rId1"/>
    </p:custDataLst>
    <p:extLst>
      <p:ext uri="{BB962C8B-B14F-4D97-AF65-F5344CB8AC3E}">
        <p14:creationId xmlns:p14="http://schemas.microsoft.com/office/powerpoint/2010/main" val="1784114002"/>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051F-8B72-B7E6-CE21-CC080C37F588}"/>
              </a:ext>
            </a:extLst>
          </p:cNvPr>
          <p:cNvSpPr>
            <a:spLocks noGrp="1"/>
          </p:cNvSpPr>
          <p:nvPr>
            <p:ph type="title"/>
          </p:nvPr>
        </p:nvSpPr>
        <p:spPr/>
        <p:txBody>
          <a:bodyPr>
            <a:noAutofit/>
          </a:bodyPr>
          <a:lstStyle/>
          <a:p>
            <a:r>
              <a:rPr lang="en-US" sz="3600"/>
              <a:t>OSHA data 2011-2023</a:t>
            </a:r>
          </a:p>
        </p:txBody>
      </p:sp>
      <p:sp>
        <p:nvSpPr>
          <p:cNvPr id="4" name="Text Placeholder 3">
            <a:extLst>
              <a:ext uri="{FF2B5EF4-FFF2-40B4-BE49-F238E27FC236}">
                <a16:creationId xmlns:a16="http://schemas.microsoft.com/office/drawing/2014/main" id="{EE3D4D1E-4F35-9B7B-A9AF-D6392F1E1CB4}"/>
              </a:ext>
            </a:extLst>
          </p:cNvPr>
          <p:cNvSpPr>
            <a:spLocks noGrp="1"/>
          </p:cNvSpPr>
          <p:nvPr>
            <p:ph type="body" sz="quarter" idx="12"/>
          </p:nvPr>
        </p:nvSpPr>
        <p:spPr/>
        <p:txBody>
          <a:bodyPr>
            <a:normAutofit/>
          </a:bodyPr>
          <a:lstStyle/>
          <a:p>
            <a:r>
              <a:rPr lang="en-US" sz="2400" b="0" i="0" u="none" strike="noStrike" baseline="0">
                <a:solidFill>
                  <a:srgbClr val="000000"/>
                </a:solidFill>
              </a:rPr>
              <a:t>Contact with or exposure to electricity continues to be one of the leading causes of workplace fatalities and injuries</a:t>
            </a:r>
          </a:p>
          <a:p>
            <a:r>
              <a:rPr lang="en-US" sz="2400" b="0" i="0" u="none" strike="noStrike" baseline="0">
                <a:solidFill>
                  <a:srgbClr val="000000"/>
                </a:solidFill>
              </a:rPr>
              <a:t>1,940 workplace electrical fatalities between 2011 – 2023</a:t>
            </a:r>
          </a:p>
          <a:p>
            <a:r>
              <a:rPr lang="en-US" sz="2400" b="0" i="0" u="none" strike="noStrike" baseline="0">
                <a:solidFill>
                  <a:srgbClr val="000000"/>
                </a:solidFill>
              </a:rPr>
              <a:t>5.6% of all workplace fatalities are caused by electricity</a:t>
            </a:r>
          </a:p>
          <a:p>
            <a:r>
              <a:rPr lang="en-US" sz="2400" b="0" i="0" u="none" strike="noStrike" baseline="0">
                <a:solidFill>
                  <a:srgbClr val="000000"/>
                </a:solidFill>
              </a:rPr>
              <a:t>74% of fatalities occur in non-electrical occupations</a:t>
            </a:r>
          </a:p>
          <a:p>
            <a:endParaRPr lang="en-US"/>
          </a:p>
        </p:txBody>
      </p:sp>
    </p:spTree>
    <p:custDataLst>
      <p:tags r:id="rId1"/>
    </p:custDataLst>
    <p:extLst>
      <p:ext uri="{BB962C8B-B14F-4D97-AF65-F5344CB8AC3E}">
        <p14:creationId xmlns:p14="http://schemas.microsoft.com/office/powerpoint/2010/main" val="1235670137"/>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Types of </a:t>
            </a:r>
            <a:r>
              <a:rPr lang="en-US"/>
              <a:t>e</a:t>
            </a:r>
            <a:r>
              <a:rPr lang="en-US" sz="3600"/>
              <a:t>lectrical </a:t>
            </a:r>
            <a:r>
              <a:rPr lang="en-US"/>
              <a:t>h</a:t>
            </a:r>
            <a:r>
              <a:rPr lang="en-US" sz="3600"/>
              <a:t>azards</a:t>
            </a:r>
          </a:p>
        </p:txBody>
      </p:sp>
      <p:sp>
        <p:nvSpPr>
          <p:cNvPr id="3" name="Content Placeholder 2"/>
          <p:cNvSpPr>
            <a:spLocks noGrp="1"/>
          </p:cNvSpPr>
          <p:nvPr>
            <p:ph type="body" sz="quarter" idx="12"/>
          </p:nvPr>
        </p:nvSpPr>
        <p:spPr>
          <a:xfrm>
            <a:off x="910298" y="1810542"/>
            <a:ext cx="9878336" cy="4488370"/>
          </a:xfrm>
        </p:spPr>
        <p:txBody>
          <a:bodyPr>
            <a:noAutofit/>
          </a:bodyPr>
          <a:lstStyle/>
          <a:p>
            <a:pPr lvl="1"/>
            <a:r>
              <a:rPr lang="en-US" sz="2400"/>
              <a:t>Severity and effects of an electrical shock depend on a number of factors</a:t>
            </a:r>
          </a:p>
          <a:p>
            <a:pPr lvl="2"/>
            <a:r>
              <a:rPr lang="en-US" sz="2400"/>
              <a:t>Pathway through the body</a:t>
            </a:r>
          </a:p>
          <a:p>
            <a:pPr lvl="2"/>
            <a:r>
              <a:rPr lang="en-US" sz="2400"/>
              <a:t>Amount of current</a:t>
            </a:r>
          </a:p>
          <a:p>
            <a:pPr lvl="2"/>
            <a:r>
              <a:rPr lang="en-US" sz="2400"/>
              <a:t>Length of time of the exposure</a:t>
            </a:r>
          </a:p>
          <a:p>
            <a:pPr lvl="2"/>
            <a:r>
              <a:rPr lang="en-US" sz="2400"/>
              <a:t>Whether skin is wet or dry</a:t>
            </a:r>
          </a:p>
          <a:p>
            <a:pPr lvl="1"/>
            <a:r>
              <a:rPr lang="en-US" sz="2400"/>
              <a:t>Water </a:t>
            </a:r>
          </a:p>
          <a:p>
            <a:pPr lvl="2"/>
            <a:r>
              <a:rPr lang="en-US" sz="2400"/>
              <a:t>Great conductor </a:t>
            </a:r>
          </a:p>
          <a:p>
            <a:pPr lvl="2"/>
            <a:r>
              <a:rPr lang="en-US" sz="2400"/>
              <a:t>Allows current to flow more easily in wet conditions and through wet skin</a:t>
            </a:r>
          </a:p>
        </p:txBody>
      </p:sp>
    </p:spTree>
    <p:custDataLst>
      <p:tags r:id="rId1"/>
    </p:custDataLst>
    <p:extLst>
      <p:ext uri="{BB962C8B-B14F-4D97-AF65-F5344CB8AC3E}">
        <p14:creationId xmlns:p14="http://schemas.microsoft.com/office/powerpoint/2010/main" val="3599809701"/>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81000" y="376208"/>
            <a:ext cx="11430000" cy="982861"/>
          </a:xfrm>
        </p:spPr>
        <p:txBody>
          <a:bodyPr anchor="ctr">
            <a:normAutofit/>
          </a:bodyPr>
          <a:lstStyle/>
          <a:p>
            <a:r>
              <a:rPr lang="en-US" sz="3600"/>
              <a:t>Electrical injuries</a:t>
            </a:r>
          </a:p>
        </p:txBody>
      </p:sp>
      <p:sp>
        <p:nvSpPr>
          <p:cNvPr id="27652" name="Rectangle 3"/>
          <p:cNvSpPr>
            <a:spLocks noGrp="1" noChangeArrowheads="1"/>
          </p:cNvSpPr>
          <p:nvPr>
            <p:ph type="body" sz="quarter" idx="12"/>
          </p:nvPr>
        </p:nvSpPr>
        <p:spPr>
          <a:xfrm>
            <a:off x="1064302" y="2008682"/>
            <a:ext cx="9878336" cy="4209237"/>
          </a:xfrm>
        </p:spPr>
        <p:txBody>
          <a:bodyPr vert="horz" lIns="91440" tIns="45720" rIns="91440" bIns="45720" rtlCol="0" anchor="t">
            <a:noAutofit/>
          </a:bodyPr>
          <a:lstStyle/>
          <a:p>
            <a:pPr marL="0" indent="0">
              <a:buNone/>
            </a:pPr>
            <a:r>
              <a:rPr lang="en-US" sz="2800">
                <a:latin typeface="Source Sans 3"/>
                <a:ea typeface="Open Sans"/>
                <a:cs typeface="Open Sans"/>
              </a:rPr>
              <a:t>There are four main types of electrical injuries:</a:t>
            </a:r>
          </a:p>
          <a:p>
            <a:pPr marL="804545" lvl="1" indent="-457200"/>
            <a:r>
              <a:rPr lang="en-US" sz="2400"/>
              <a:t>Direct:</a:t>
            </a:r>
          </a:p>
          <a:p>
            <a:pPr lvl="2"/>
            <a:r>
              <a:rPr lang="en-US" sz="2400"/>
              <a:t>Electrocution (death due to electrical shock)</a:t>
            </a:r>
          </a:p>
          <a:p>
            <a:pPr lvl="2"/>
            <a:r>
              <a:rPr lang="en-US" sz="2400"/>
              <a:t>Electrical shock</a:t>
            </a:r>
          </a:p>
          <a:p>
            <a:pPr lvl="2"/>
            <a:r>
              <a:rPr lang="en-US" sz="2400"/>
              <a:t>Burns</a:t>
            </a:r>
          </a:p>
          <a:p>
            <a:pPr marL="1023620" lvl="2" indent="-457200"/>
            <a:endParaRPr lang="en-US" sz="2400"/>
          </a:p>
          <a:p>
            <a:pPr marL="804545" lvl="1" indent="-457200"/>
            <a:r>
              <a:rPr lang="en-US" sz="2400"/>
              <a:t>Indirect:</a:t>
            </a:r>
          </a:p>
          <a:p>
            <a:pPr lvl="2"/>
            <a:r>
              <a:rPr lang="en-US" sz="2400"/>
              <a:t>Falls</a:t>
            </a:r>
          </a:p>
        </p:txBody>
      </p:sp>
    </p:spTree>
    <p:custDataLst>
      <p:tags r:id="rId1"/>
    </p:custDataLst>
    <p:extLst>
      <p:ext uri="{BB962C8B-B14F-4D97-AF65-F5344CB8AC3E}">
        <p14:creationId xmlns:p14="http://schemas.microsoft.com/office/powerpoint/2010/main" val="2546358478"/>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a:bodyPr>
          <a:lstStyle/>
          <a:p>
            <a:r>
              <a:rPr lang="en-US" sz="3600"/>
              <a:t>Shock severity</a:t>
            </a:r>
          </a:p>
        </p:txBody>
      </p:sp>
      <p:sp>
        <p:nvSpPr>
          <p:cNvPr id="30724" name="Rectangle 3"/>
          <p:cNvSpPr>
            <a:spLocks noGrp="1" noChangeArrowheads="1"/>
          </p:cNvSpPr>
          <p:nvPr>
            <p:ph type="body" sz="quarter" idx="12"/>
          </p:nvPr>
        </p:nvSpPr>
        <p:spPr>
          <a:xfrm>
            <a:off x="1064302" y="2008683"/>
            <a:ext cx="6607935" cy="3687268"/>
          </a:xfrm>
        </p:spPr>
        <p:txBody>
          <a:bodyPr>
            <a:normAutofit/>
          </a:bodyPr>
          <a:lstStyle/>
          <a:p>
            <a:pPr marL="0" indent="0">
              <a:lnSpc>
                <a:spcPct val="100000"/>
              </a:lnSpc>
              <a:buNone/>
            </a:pPr>
            <a:r>
              <a:rPr lang="en-US"/>
              <a:t>Severity of the shock depends on:</a:t>
            </a:r>
          </a:p>
          <a:p>
            <a:pPr marL="347345" indent="-347345">
              <a:lnSpc>
                <a:spcPct val="100000"/>
              </a:lnSpc>
            </a:pPr>
            <a:r>
              <a:rPr lang="en-US" b="1" u="sng"/>
              <a:t>Path</a:t>
            </a:r>
            <a:r>
              <a:rPr lang="en-US"/>
              <a:t> of current through the body</a:t>
            </a:r>
          </a:p>
          <a:p>
            <a:pPr marL="347345" indent="-347345">
              <a:lnSpc>
                <a:spcPct val="100000"/>
              </a:lnSpc>
            </a:pPr>
            <a:r>
              <a:rPr lang="en-US" b="1" u="sng"/>
              <a:t>Amount of current</a:t>
            </a:r>
            <a:r>
              <a:rPr lang="en-US"/>
              <a:t> flowing through the body (amps)</a:t>
            </a:r>
          </a:p>
          <a:p>
            <a:pPr marL="347345" indent="-347345">
              <a:lnSpc>
                <a:spcPct val="100000"/>
              </a:lnSpc>
            </a:pPr>
            <a:r>
              <a:rPr lang="en-US" b="1" u="sng"/>
              <a:t>Duration</a:t>
            </a:r>
            <a:r>
              <a:rPr lang="en-US"/>
              <a:t> of the shocking current through the body</a:t>
            </a:r>
            <a:endParaRPr lang="en-US" u="sng"/>
          </a:p>
          <a:p>
            <a:pPr marL="0" indent="0">
              <a:lnSpc>
                <a:spcPct val="100000"/>
              </a:lnSpc>
              <a:buNone/>
            </a:pPr>
            <a:endParaRPr lang="en-US" b="1"/>
          </a:p>
          <a:p>
            <a:pPr marL="0" indent="0">
              <a:lnSpc>
                <a:spcPct val="100000"/>
              </a:lnSpc>
              <a:buNone/>
            </a:pPr>
            <a:r>
              <a:rPr lang="en-US" b="1"/>
              <a:t>LOW VOLTAGE DOES NOT MEAN LOW HAZARD</a:t>
            </a:r>
          </a:p>
        </p:txBody>
      </p:sp>
      <p:pic>
        <p:nvPicPr>
          <p:cNvPr id="3" name="Content Placeholder 2" descr="Picture drawing of human body in contact with electric source showcasing the path, the live wire, the exit and the grounded metal. ">
            <a:extLst>
              <a:ext uri="{FF2B5EF4-FFF2-40B4-BE49-F238E27FC236}">
                <a16:creationId xmlns:a16="http://schemas.microsoft.com/office/drawing/2014/main" id="{B9168DFD-46A6-431F-999D-234195E1FB73}"/>
              </a:ext>
            </a:extLst>
          </p:cNvPr>
          <p:cNvPicPr>
            <a:picLocks noGrp="1" noChangeAspect="1"/>
          </p:cNvPicPr>
          <p:nvPr>
            <p:ph sz="half" idx="4294967295"/>
          </p:nvPr>
        </p:nvPicPr>
        <p:blipFill>
          <a:blip r:embed="rId4"/>
          <a:stretch>
            <a:fillRect/>
          </a:stretch>
        </p:blipFill>
        <p:spPr>
          <a:xfrm>
            <a:off x="7672237" y="1441099"/>
            <a:ext cx="4048125" cy="4398962"/>
          </a:xfrm>
          <a:prstGeom prst="rect">
            <a:avLst/>
          </a:prstGeom>
        </p:spPr>
      </p:pic>
      <p:sp>
        <p:nvSpPr>
          <p:cNvPr id="6" name="TextBox 1">
            <a:extLst>
              <a:ext uri="{FF2B5EF4-FFF2-40B4-BE49-F238E27FC236}">
                <a16:creationId xmlns:a16="http://schemas.microsoft.com/office/drawing/2014/main" id="{C911610D-5271-4218-9D73-BCA621632C28}"/>
              </a:ext>
            </a:extLst>
          </p:cNvPr>
          <p:cNvSpPr txBox="1"/>
          <p:nvPr/>
        </p:nvSpPr>
        <p:spPr>
          <a:xfrm>
            <a:off x="7581599" y="5872896"/>
            <a:ext cx="2125678"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800">
                <a:latin typeface="Source Sans 3" panose="020B0503030403020204" pitchFamily="34" charset="0"/>
                <a:ea typeface="MS PGothic"/>
                <a:cs typeface="Arial"/>
              </a:rPr>
              <a:t>Image courtesy of OSHA</a:t>
            </a:r>
            <a:endParaRPr lang="en-US" sz="800">
              <a:latin typeface="Source Sans 3" panose="020B0503030403020204" pitchFamily="34" charset="0"/>
              <a:cs typeface="Aria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026"/>
          <p:cNvSpPr>
            <a:spLocks noGrp="1" noChangeArrowheads="1"/>
          </p:cNvSpPr>
          <p:nvPr>
            <p:ph type="title"/>
          </p:nvPr>
        </p:nvSpPr>
        <p:spPr/>
        <p:txBody>
          <a:bodyPr>
            <a:normAutofit/>
          </a:bodyPr>
          <a:lstStyle/>
          <a:p>
            <a:r>
              <a:rPr lang="en-US" sz="3600"/>
              <a:t>Falls</a:t>
            </a:r>
          </a:p>
        </p:txBody>
      </p:sp>
      <p:sp>
        <p:nvSpPr>
          <p:cNvPr id="33796" name="Rectangle 1027"/>
          <p:cNvSpPr>
            <a:spLocks noGrp="1" noChangeArrowheads="1"/>
          </p:cNvSpPr>
          <p:nvPr>
            <p:ph type="body" sz="quarter" idx="12"/>
          </p:nvPr>
        </p:nvSpPr>
        <p:spPr>
          <a:xfrm>
            <a:off x="1064302" y="2008683"/>
            <a:ext cx="4879298" cy="3687268"/>
          </a:xfrm>
        </p:spPr>
        <p:txBody>
          <a:bodyPr>
            <a:normAutofit/>
          </a:bodyPr>
          <a:lstStyle/>
          <a:p>
            <a:pPr>
              <a:lnSpc>
                <a:spcPct val="90000"/>
              </a:lnSpc>
              <a:spcBef>
                <a:spcPct val="40000"/>
              </a:spcBef>
            </a:pPr>
            <a:r>
              <a:rPr lang="en-US"/>
              <a:t>Electric shock can also cause indirect injuries </a:t>
            </a:r>
          </a:p>
          <a:p>
            <a:pPr>
              <a:lnSpc>
                <a:spcPct val="90000"/>
              </a:lnSpc>
              <a:spcBef>
                <a:spcPct val="40000"/>
              </a:spcBef>
              <a:buNone/>
            </a:pPr>
            <a:r>
              <a:rPr lang="en-US"/>
              <a:t> </a:t>
            </a:r>
          </a:p>
          <a:p>
            <a:pPr>
              <a:lnSpc>
                <a:spcPct val="90000"/>
              </a:lnSpc>
              <a:spcBef>
                <a:spcPct val="40000"/>
              </a:spcBef>
            </a:pPr>
            <a:r>
              <a:rPr lang="en-US"/>
              <a:t>Workers in elevated locations who experience a shock may fall, resulting in serious injury or death</a:t>
            </a:r>
          </a:p>
        </p:txBody>
      </p:sp>
      <p:sp>
        <p:nvSpPr>
          <p:cNvPr id="2" name="TextBox 1">
            <a:extLst>
              <a:ext uri="{FF2B5EF4-FFF2-40B4-BE49-F238E27FC236}">
                <a16:creationId xmlns:a16="http://schemas.microsoft.com/office/drawing/2014/main" id="{59AC35F1-1EA1-4D7B-8458-390C8E66FFAB}"/>
              </a:ext>
            </a:extLst>
          </p:cNvPr>
          <p:cNvSpPr txBox="1"/>
          <p:nvPr/>
        </p:nvSpPr>
        <p:spPr>
          <a:xfrm>
            <a:off x="10828388" y="5681416"/>
            <a:ext cx="1363612" cy="2154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sz="800">
                <a:latin typeface="Source Sans 3"/>
                <a:ea typeface="MS PGothic"/>
                <a:cs typeface="Arial"/>
              </a:rPr>
              <a:t>Source: NIOSH</a:t>
            </a:r>
            <a:endParaRPr lang="en-US" sz="800">
              <a:latin typeface="Source Sans 3" panose="020B0503030403020204" pitchFamily="34" charset="0"/>
              <a:cs typeface="Arial"/>
            </a:endParaRPr>
          </a:p>
        </p:txBody>
      </p:sp>
      <p:pic>
        <p:nvPicPr>
          <p:cNvPr id="3" name="Picture 2" descr="Electrician working in new building - electrician working from ladder stock pictures, royalty-free photos &amp; images">
            <a:extLst>
              <a:ext uri="{FF2B5EF4-FFF2-40B4-BE49-F238E27FC236}">
                <a16:creationId xmlns:a16="http://schemas.microsoft.com/office/drawing/2014/main" id="{2ABE210F-D358-64E7-5336-23E9C991E074}"/>
              </a:ext>
            </a:extLst>
          </p:cNvPr>
          <p:cNvPicPr>
            <a:picLocks noChangeAspect="1"/>
          </p:cNvPicPr>
          <p:nvPr/>
        </p:nvPicPr>
        <p:blipFill>
          <a:blip r:embed="rId4"/>
          <a:stretch>
            <a:fillRect/>
          </a:stretch>
        </p:blipFill>
        <p:spPr>
          <a:xfrm>
            <a:off x="6330217" y="1790945"/>
            <a:ext cx="5385663" cy="3905006"/>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1B9A5-D38E-41C1-AE6F-00CC068B4C23}"/>
              </a:ext>
            </a:extLst>
          </p:cNvPr>
          <p:cNvSpPr>
            <a:spLocks noGrp="1"/>
          </p:cNvSpPr>
          <p:nvPr>
            <p:ph type="title"/>
          </p:nvPr>
        </p:nvSpPr>
        <p:spPr/>
        <p:txBody>
          <a:bodyPr>
            <a:noAutofit/>
          </a:bodyPr>
          <a:lstStyle/>
          <a:p>
            <a:pPr>
              <a:lnSpc>
                <a:spcPct val="100000"/>
              </a:lnSpc>
              <a:defRPr/>
            </a:pPr>
            <a:r>
              <a:rPr lang="en-US" sz="3600">
                <a:ea typeface="ＭＳ Ｐゴシック"/>
              </a:rPr>
              <a:t>Safeguards for personnel </a:t>
            </a:r>
            <a:r>
              <a:rPr lang="en-US">
                <a:ea typeface="ＭＳ Ｐゴシック"/>
              </a:rPr>
              <a:t>p</a:t>
            </a:r>
            <a:r>
              <a:rPr lang="en-US" sz="3600">
                <a:ea typeface="ＭＳ Ｐゴシック"/>
              </a:rPr>
              <a:t>rotection: Personal protective </a:t>
            </a:r>
            <a:r>
              <a:rPr lang="en-US">
                <a:ea typeface="ＭＳ Ｐゴシック"/>
              </a:rPr>
              <a:t>e</a:t>
            </a:r>
            <a:r>
              <a:rPr lang="en-US" sz="3600">
                <a:ea typeface="ＭＳ Ｐゴシック"/>
              </a:rPr>
              <a:t>quipment</a:t>
            </a:r>
            <a:br>
              <a:rPr lang="en-US" sz="3600">
                <a:ea typeface="ＭＳ Ｐゴシック" charset="-128"/>
              </a:rPr>
            </a:br>
            <a:endParaRPr lang="en-US" sz="3600">
              <a:ea typeface="ＭＳ Ｐゴシック" charset="-128"/>
            </a:endParaRPr>
          </a:p>
        </p:txBody>
      </p:sp>
      <p:sp>
        <p:nvSpPr>
          <p:cNvPr id="14340" name="Rectangle 3"/>
          <p:cNvSpPr>
            <a:spLocks noGrp="1" noChangeArrowheads="1"/>
          </p:cNvSpPr>
          <p:nvPr>
            <p:ph type="body" sz="quarter" idx="12"/>
          </p:nvPr>
        </p:nvSpPr>
        <p:spPr>
          <a:xfrm>
            <a:off x="1064302" y="2204185"/>
            <a:ext cx="7810191" cy="3491766"/>
          </a:xfrm>
        </p:spPr>
        <p:txBody>
          <a:bodyPr>
            <a:normAutofit/>
          </a:bodyPr>
          <a:lstStyle/>
          <a:p>
            <a:pPr marL="347345" indent="-347345">
              <a:lnSpc>
                <a:spcPct val="100000"/>
              </a:lnSpc>
              <a:defRPr/>
            </a:pPr>
            <a:r>
              <a:rPr lang="en-US"/>
              <a:t>Employer shall access and provide PPE appropriate for the magnitude and specific body parts for the exposure</a:t>
            </a:r>
          </a:p>
          <a:p>
            <a:pPr marL="347345" indent="-347345">
              <a:lnSpc>
                <a:spcPct val="100000"/>
              </a:lnSpc>
              <a:defRPr/>
            </a:pPr>
            <a:endParaRPr lang="en-US"/>
          </a:p>
          <a:p>
            <a:pPr marL="347345" indent="-347345">
              <a:lnSpc>
                <a:spcPct val="100000"/>
              </a:lnSpc>
              <a:defRPr/>
            </a:pPr>
            <a:r>
              <a:rPr lang="en-US"/>
              <a:t>Protective equipment shall be maintained in a safe, reliable condition and shall be periodically inspected or tested</a:t>
            </a:r>
          </a:p>
        </p:txBody>
      </p:sp>
      <p:pic>
        <p:nvPicPr>
          <p:cNvPr id="4" name="Picture 4" descr="Picture of a man working on an electrical box with no personal protective gear. ">
            <a:extLst>
              <a:ext uri="{FF2B5EF4-FFF2-40B4-BE49-F238E27FC236}">
                <a16:creationId xmlns:a16="http://schemas.microsoft.com/office/drawing/2014/main" id="{497547E2-A031-47D1-BAE8-C1E59B3B6B90}"/>
              </a:ext>
            </a:extLst>
          </p:cNvPr>
          <p:cNvPicPr>
            <a:picLocks noChangeAspect="1"/>
          </p:cNvPicPr>
          <p:nvPr/>
        </p:nvPicPr>
        <p:blipFill>
          <a:blip r:embed="rId4"/>
          <a:stretch>
            <a:fillRect/>
          </a:stretch>
        </p:blipFill>
        <p:spPr>
          <a:xfrm>
            <a:off x="8736777" y="1896502"/>
            <a:ext cx="2557680" cy="1920988"/>
          </a:xfrm>
          <a:prstGeom prst="rect">
            <a:avLst/>
          </a:prstGeom>
        </p:spPr>
      </p:pic>
      <p:pic>
        <p:nvPicPr>
          <p:cNvPr id="5" name="Picture 5" descr="Picture of a man working on an electrical panel box with personal protection including gloves, hat, face shield, and fire retardant clothing. ">
            <a:extLst>
              <a:ext uri="{FF2B5EF4-FFF2-40B4-BE49-F238E27FC236}">
                <a16:creationId xmlns:a16="http://schemas.microsoft.com/office/drawing/2014/main" id="{A4807E9F-5491-45D0-ADB9-CD884EA97EC4}"/>
              </a:ext>
            </a:extLst>
          </p:cNvPr>
          <p:cNvPicPr>
            <a:picLocks noChangeAspect="1"/>
          </p:cNvPicPr>
          <p:nvPr/>
        </p:nvPicPr>
        <p:blipFill>
          <a:blip r:embed="rId5"/>
          <a:stretch>
            <a:fillRect/>
          </a:stretch>
        </p:blipFill>
        <p:spPr>
          <a:xfrm>
            <a:off x="8719386" y="4099654"/>
            <a:ext cx="2586723" cy="1950850"/>
          </a:xfrm>
          <a:prstGeom prst="rect">
            <a:avLst/>
          </a:prstGeom>
        </p:spPr>
      </p:pic>
      <p:sp>
        <p:nvSpPr>
          <p:cNvPr id="8" name="TextBox 7">
            <a:extLst>
              <a:ext uri="{FF2B5EF4-FFF2-40B4-BE49-F238E27FC236}">
                <a16:creationId xmlns:a16="http://schemas.microsoft.com/office/drawing/2014/main" id="{51C251E7-DBA0-423C-B07F-71E1DC6255ED}"/>
              </a:ext>
            </a:extLst>
          </p:cNvPr>
          <p:cNvSpPr txBox="1"/>
          <p:nvPr/>
        </p:nvSpPr>
        <p:spPr>
          <a:xfrm>
            <a:off x="8502641" y="6050504"/>
            <a:ext cx="219672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Source Sans 3" panose="020B0503030403020204" pitchFamily="34" charset="0"/>
                <a:ea typeface="MS PGothic"/>
                <a:cs typeface="Arial"/>
              </a:rPr>
              <a:t>Photographs courtesy of OSHA</a:t>
            </a:r>
            <a:endParaRPr lang="en-US" sz="800">
              <a:latin typeface="Source Sans 3" panose="020B0503030403020204" pitchFamily="34" charset="0"/>
              <a:cs typeface="Aria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930E-00AE-56E1-BB7C-2055A7E535A0}"/>
              </a:ext>
            </a:extLst>
          </p:cNvPr>
          <p:cNvSpPr>
            <a:spLocks noGrp="1"/>
          </p:cNvSpPr>
          <p:nvPr>
            <p:ph type="title"/>
          </p:nvPr>
        </p:nvSpPr>
        <p:spPr/>
        <p:txBody>
          <a:bodyPr>
            <a:normAutofit/>
          </a:bodyPr>
          <a:lstStyle/>
          <a:p>
            <a:r>
              <a:rPr lang="en-US" dirty="0">
                <a:latin typeface="Source Sans 3"/>
              </a:rPr>
              <a:t>June safety council update</a:t>
            </a:r>
            <a:endParaRPr lang="en-US" cap="all" dirty="0">
              <a:latin typeface="Source Sans 3"/>
            </a:endParaRPr>
          </a:p>
        </p:txBody>
      </p:sp>
      <p:sp>
        <p:nvSpPr>
          <p:cNvPr id="3" name="Text Placeholder 2">
            <a:extLst>
              <a:ext uri="{FF2B5EF4-FFF2-40B4-BE49-F238E27FC236}">
                <a16:creationId xmlns:a16="http://schemas.microsoft.com/office/drawing/2014/main" id="{CC08C658-87FC-153A-ACCF-62527B7767C6}"/>
              </a:ext>
            </a:extLst>
          </p:cNvPr>
          <p:cNvSpPr>
            <a:spLocks noGrp="1"/>
          </p:cNvSpPr>
          <p:nvPr>
            <p:ph type="body" sz="quarter" idx="10"/>
          </p:nvPr>
        </p:nvSpPr>
        <p:spPr>
          <a:xfrm>
            <a:off x="1641869" y="2004808"/>
            <a:ext cx="9098732" cy="3531828"/>
          </a:xfrm>
        </p:spPr>
        <p:txBody>
          <a:bodyPr vert="horz" lIns="91440" tIns="45720" rIns="91440" bIns="45720" rtlCol="0" anchor="t">
            <a:normAutofit/>
          </a:bodyPr>
          <a:lstStyle/>
          <a:p>
            <a:r>
              <a:rPr lang="en-US" sz="3000" dirty="0">
                <a:solidFill>
                  <a:srgbClr val="002060"/>
                </a:solidFill>
                <a:latin typeface="Source Sans 3"/>
                <a:ea typeface="Open Sans"/>
                <a:cs typeface="Open Sans"/>
              </a:rPr>
              <a:t>Safety council</a:t>
            </a:r>
          </a:p>
          <a:p>
            <a:r>
              <a:rPr lang="en-US" b="1" dirty="0">
                <a:solidFill>
                  <a:srgbClr val="002060"/>
                </a:solidFill>
                <a:latin typeface="Source Sans 3"/>
                <a:ea typeface="Open Sans"/>
                <a:cs typeface="Open Sans"/>
              </a:rPr>
              <a:t>David Meronk</a:t>
            </a:r>
            <a:endParaRPr lang="en-US" b="1" dirty="0">
              <a:solidFill>
                <a:srgbClr val="002060"/>
              </a:solidFill>
            </a:endParaRPr>
          </a:p>
          <a:p>
            <a:r>
              <a:rPr lang="en-US" dirty="0">
                <a:solidFill>
                  <a:schemeClr val="bg1">
                    <a:lumMod val="65000"/>
                  </a:schemeClr>
                </a:solidFill>
                <a:latin typeface="Source Sans 3"/>
                <a:ea typeface="Open Sans"/>
                <a:cs typeface="Open Sans"/>
              </a:rPr>
              <a:t>Safety Consultant</a:t>
            </a:r>
            <a:endParaRPr lang="en-US" dirty="0">
              <a:solidFill>
                <a:schemeClr val="bg1">
                  <a:lumMod val="65000"/>
                </a:schemeClr>
              </a:solidFill>
            </a:endParaRPr>
          </a:p>
          <a:p>
            <a:r>
              <a:rPr lang="en-US" dirty="0">
                <a:solidFill>
                  <a:srgbClr val="002060"/>
                </a:solidFill>
                <a:latin typeface="Source Sans 3"/>
                <a:ea typeface="Open Sans"/>
                <a:cs typeface="Open Sans"/>
              </a:rPr>
              <a:t>Toledo service office</a:t>
            </a:r>
            <a:endParaRPr lang="en-US" dirty="0">
              <a:solidFill>
                <a:srgbClr val="002060"/>
              </a:solidFill>
            </a:endParaRPr>
          </a:p>
          <a:p>
            <a:r>
              <a:rPr lang="en-US" dirty="0">
                <a:solidFill>
                  <a:srgbClr val="002060"/>
                </a:solidFill>
              </a:rPr>
              <a:t>419-564-1101</a:t>
            </a:r>
          </a:p>
          <a:p>
            <a:r>
              <a:rPr lang="en-US" dirty="0">
                <a:solidFill>
                  <a:srgbClr val="002060"/>
                </a:solidFill>
                <a:latin typeface="Source Sans 3"/>
                <a:ea typeface="Open Sans"/>
                <a:cs typeface="Open Sans"/>
                <a:hlinkClick r:id="rId3"/>
              </a:rPr>
              <a:t>David.M.15@bwc.Ohio.Gov</a:t>
            </a:r>
            <a:endParaRPr lang="en-US" dirty="0">
              <a:solidFill>
                <a:srgbClr val="002060"/>
              </a:solidFill>
              <a:latin typeface="Source Sans 3"/>
              <a:ea typeface="Open Sans"/>
              <a:cs typeface="Open Sans"/>
            </a:endParaRPr>
          </a:p>
          <a:p>
            <a:endParaRPr lang="en-US" dirty="0">
              <a:solidFill>
                <a:srgbClr val="002060"/>
              </a:solidFill>
            </a:endParaRPr>
          </a:p>
          <a:p>
            <a:endParaRPr lang="en-US" dirty="0"/>
          </a:p>
        </p:txBody>
      </p:sp>
      <p:pic>
        <p:nvPicPr>
          <p:cNvPr id="7" name="Picture 6" descr=" QR Code to help the attendee go to BWC Webpage by capturing the image with their phone.">
            <a:extLst>
              <a:ext uri="{FF2B5EF4-FFF2-40B4-BE49-F238E27FC236}">
                <a16:creationId xmlns:a16="http://schemas.microsoft.com/office/drawing/2014/main" id="{69C7D11E-15D5-ED08-5925-C372B94412C5}"/>
              </a:ext>
            </a:extLst>
          </p:cNvPr>
          <p:cNvPicPr>
            <a:picLocks noChangeAspect="1"/>
          </p:cNvPicPr>
          <p:nvPr/>
        </p:nvPicPr>
        <p:blipFill>
          <a:blip r:embed="rId4"/>
          <a:stretch>
            <a:fillRect/>
          </a:stretch>
        </p:blipFill>
        <p:spPr>
          <a:xfrm>
            <a:off x="9538607" y="3770722"/>
            <a:ext cx="2286000" cy="2268515"/>
          </a:xfrm>
          <a:prstGeom prst="rect">
            <a:avLst/>
          </a:prstGeom>
        </p:spPr>
      </p:pic>
      <p:sp>
        <p:nvSpPr>
          <p:cNvPr id="8" name="TextBox 7">
            <a:extLst>
              <a:ext uri="{FF2B5EF4-FFF2-40B4-BE49-F238E27FC236}">
                <a16:creationId xmlns:a16="http://schemas.microsoft.com/office/drawing/2014/main" id="{3DECCAFB-39C6-EFD7-39F1-B323AC643C6D}"/>
              </a:ext>
            </a:extLst>
          </p:cNvPr>
          <p:cNvSpPr txBox="1"/>
          <p:nvPr/>
        </p:nvSpPr>
        <p:spPr>
          <a:xfrm>
            <a:off x="10293790" y="3655306"/>
            <a:ext cx="905346" cy="230832"/>
          </a:xfrm>
          <a:prstGeom prst="rect">
            <a:avLst/>
          </a:prstGeom>
          <a:noFill/>
        </p:spPr>
        <p:txBody>
          <a:bodyPr wrap="square" rtlCol="0">
            <a:spAutoFit/>
          </a:bodyPr>
          <a:lstStyle/>
          <a:p>
            <a:r>
              <a:rPr lang="en-US" sz="900" dirty="0">
                <a:latin typeface="Source Sans 3" panose="020B0503030403020204" pitchFamily="34" charset="0"/>
              </a:rPr>
              <a:t>bwc.ohio.gov</a:t>
            </a:r>
          </a:p>
        </p:txBody>
      </p:sp>
    </p:spTree>
    <p:extLst>
      <p:ext uri="{BB962C8B-B14F-4D97-AF65-F5344CB8AC3E}">
        <p14:creationId xmlns:p14="http://schemas.microsoft.com/office/powerpoint/2010/main" val="4193706465"/>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EC68A7-98CC-FE2D-1747-E7790A1E2288}"/>
              </a:ext>
            </a:extLst>
          </p:cNvPr>
          <p:cNvSpPr>
            <a:spLocks noGrp="1"/>
          </p:cNvSpPr>
          <p:nvPr>
            <p:ph type="title"/>
          </p:nvPr>
        </p:nvSpPr>
        <p:spPr/>
        <p:txBody>
          <a:bodyPr/>
          <a:lstStyle/>
          <a:p>
            <a:r>
              <a:rPr lang="en-US" sz="3600"/>
              <a:t>Training requirements</a:t>
            </a:r>
            <a:endParaRPr lang="en-US"/>
          </a:p>
        </p:txBody>
      </p:sp>
      <p:sp>
        <p:nvSpPr>
          <p:cNvPr id="5" name="Text Placeholder 4">
            <a:extLst>
              <a:ext uri="{FF2B5EF4-FFF2-40B4-BE49-F238E27FC236}">
                <a16:creationId xmlns:a16="http://schemas.microsoft.com/office/drawing/2014/main" id="{6B56E507-9E67-BDC8-538F-38FF40396342}"/>
              </a:ext>
            </a:extLst>
          </p:cNvPr>
          <p:cNvSpPr>
            <a:spLocks noGrp="1"/>
          </p:cNvSpPr>
          <p:nvPr>
            <p:ph type="body" sz="quarter" idx="12"/>
          </p:nvPr>
        </p:nvSpPr>
        <p:spPr>
          <a:xfrm>
            <a:off x="1064302" y="2008683"/>
            <a:ext cx="7492557" cy="3687268"/>
          </a:xfrm>
        </p:spPr>
        <p:txBody>
          <a:bodyPr>
            <a:normAutofit/>
          </a:bodyPr>
          <a:lstStyle/>
          <a:p>
            <a:pPr marL="457200" indent="-457200" defTabSz="377190">
              <a:buClr>
                <a:srgbClr val="C12637"/>
              </a:buClr>
              <a:buFont typeface="Arial" panose="020B0604020202020204" pitchFamily="34" charset="0"/>
              <a:buChar char="•"/>
            </a:pPr>
            <a:r>
              <a:rPr lang="en-US" sz="2400">
                <a:solidFill>
                  <a:prstClr val="black"/>
                </a:solidFill>
                <a:latin typeface="Source Sans 3" panose="020B0503030403020204" pitchFamily="34" charset="0"/>
              </a:rPr>
              <a:t>Employees (qualified and unqualified)  shall be trained in and familiar with the electrical safety work practices that pertain to their job assignments</a:t>
            </a:r>
          </a:p>
          <a:p>
            <a:pPr marL="457200" indent="-457200" defTabSz="377190">
              <a:buClr>
                <a:srgbClr val="C12637"/>
              </a:buClr>
              <a:buFont typeface="Arial" panose="020B0604020202020204" pitchFamily="34" charset="0"/>
              <a:buChar char="•"/>
            </a:pPr>
            <a:r>
              <a:rPr lang="en-US" sz="2400">
                <a:solidFill>
                  <a:prstClr val="black"/>
                </a:solidFill>
                <a:latin typeface="Source Sans 3" panose="020B0503030403020204" pitchFamily="34" charset="0"/>
              </a:rPr>
              <a:t>The degree of training shall be determined by the risk to the employees</a:t>
            </a:r>
          </a:p>
          <a:p>
            <a:pPr marL="457200" indent="-457200" defTabSz="377190">
              <a:buClr>
                <a:srgbClr val="C12637"/>
              </a:buClr>
              <a:buFont typeface="Arial" panose="020B0604020202020204" pitchFamily="34" charset="0"/>
              <a:buChar char="•"/>
            </a:pPr>
            <a:r>
              <a:rPr lang="en-US" sz="2400">
                <a:solidFill>
                  <a:prstClr val="black"/>
                </a:solidFill>
                <a:latin typeface="Source Sans 3" panose="020B0503030403020204" pitchFamily="34" charset="0"/>
              </a:rPr>
              <a:t>Training shall be of the classroom or on-the-job type</a:t>
            </a:r>
          </a:p>
          <a:p>
            <a:endParaRPr lang="en-US"/>
          </a:p>
        </p:txBody>
      </p:sp>
    </p:spTree>
    <p:custDataLst>
      <p:tags r:id="rId1"/>
    </p:custDataLst>
    <p:extLst>
      <p:ext uri="{BB962C8B-B14F-4D97-AF65-F5344CB8AC3E}">
        <p14:creationId xmlns:p14="http://schemas.microsoft.com/office/powerpoint/2010/main" val="1926774695"/>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extLst>
    <p:ext uri="{6950BFC3-D8DA-4A85-94F7-54DA5524770B}">
      <p188:commentRel xmlns:p188="http://schemas.microsoft.com/office/powerpoint/2018/8/main" r:id="rId4"/>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54D9D5-335B-F8E7-CC28-0D1FD709ADCD}"/>
              </a:ext>
            </a:extLst>
          </p:cNvPr>
          <p:cNvSpPr>
            <a:spLocks noGrp="1"/>
          </p:cNvSpPr>
          <p:nvPr>
            <p:ph type="title"/>
          </p:nvPr>
        </p:nvSpPr>
        <p:spPr>
          <a:xfrm>
            <a:off x="140970" y="503033"/>
            <a:ext cx="11449050" cy="1209993"/>
          </a:xfrm>
        </p:spPr>
        <p:txBody>
          <a:bodyPr>
            <a:noAutofit/>
          </a:bodyPr>
          <a:lstStyle/>
          <a:p>
            <a:r>
              <a:rPr lang="en-US">
                <a:latin typeface="Source Sans 3"/>
              </a:rPr>
              <a:t>Office of safety services – We are here to help </a:t>
            </a:r>
          </a:p>
        </p:txBody>
      </p:sp>
      <p:sp>
        <p:nvSpPr>
          <p:cNvPr id="8" name="Text Placeholder 7">
            <a:extLst>
              <a:ext uri="{FF2B5EF4-FFF2-40B4-BE49-F238E27FC236}">
                <a16:creationId xmlns:a16="http://schemas.microsoft.com/office/drawing/2014/main" id="{72919770-944A-6A0A-BD05-4616A1EFA13D}"/>
              </a:ext>
            </a:extLst>
          </p:cNvPr>
          <p:cNvSpPr>
            <a:spLocks noGrp="1"/>
          </p:cNvSpPr>
          <p:nvPr>
            <p:ph type="body" sz="quarter" idx="16"/>
          </p:nvPr>
        </p:nvSpPr>
        <p:spPr>
          <a:xfrm>
            <a:off x="140970" y="1983672"/>
            <a:ext cx="6405880" cy="3808178"/>
          </a:xfrm>
        </p:spPr>
        <p:txBody>
          <a:bodyPr vert="horz" lIns="91440" tIns="45720" rIns="91440" bIns="45720" rtlCol="0" anchor="t">
            <a:noAutofit/>
          </a:bodyPr>
          <a:lstStyle/>
          <a:p>
            <a:pPr>
              <a:spcBef>
                <a:spcPts val="600"/>
              </a:spcBef>
              <a:spcAft>
                <a:spcPts val="600"/>
              </a:spcAft>
            </a:pPr>
            <a:r>
              <a:rPr lang="en-US" sz="2400">
                <a:latin typeface="Source Sans 3" panose="020B0503030403020204" pitchFamily="34" charset="0"/>
              </a:rPr>
              <a:t>On-site safety consultations</a:t>
            </a:r>
          </a:p>
          <a:p>
            <a:pPr>
              <a:spcBef>
                <a:spcPts val="600"/>
              </a:spcBef>
              <a:spcAft>
                <a:spcPts val="600"/>
              </a:spcAft>
            </a:pPr>
            <a:r>
              <a:rPr lang="en-US" sz="2400">
                <a:latin typeface="Source Sans 3" panose="020B0503030403020204" pitchFamily="34" charset="0"/>
              </a:rPr>
              <a:t>Workplace hazard assessments</a:t>
            </a:r>
          </a:p>
          <a:p>
            <a:pPr>
              <a:spcBef>
                <a:spcPts val="600"/>
              </a:spcBef>
              <a:spcAft>
                <a:spcPts val="600"/>
              </a:spcAft>
            </a:pPr>
            <a:r>
              <a:rPr lang="en-US" sz="2400">
                <a:latin typeface="Source Sans 3" panose="020B0503030403020204" pitchFamily="34" charset="0"/>
              </a:rPr>
              <a:t>Ergonomics and process safety reviews</a:t>
            </a:r>
          </a:p>
          <a:p>
            <a:pPr>
              <a:spcBef>
                <a:spcPts val="600"/>
              </a:spcBef>
              <a:spcAft>
                <a:spcPts val="600"/>
              </a:spcAft>
            </a:pPr>
            <a:r>
              <a:rPr lang="en-US" sz="2400">
                <a:latin typeface="Source Sans 3" panose="020B0503030403020204" pitchFamily="34" charset="0"/>
              </a:rPr>
              <a:t>Training and education courses</a:t>
            </a:r>
          </a:p>
          <a:p>
            <a:pPr>
              <a:lnSpc>
                <a:spcPct val="100000"/>
              </a:lnSpc>
              <a:spcBef>
                <a:spcPts val="600"/>
              </a:spcBef>
              <a:spcAft>
                <a:spcPts val="600"/>
              </a:spcAft>
            </a:pPr>
            <a:r>
              <a:rPr lang="en-US" sz="2400">
                <a:latin typeface="Source Sans 3"/>
                <a:ea typeface="Open Sans"/>
                <a:cs typeface="Open Sans"/>
              </a:rPr>
              <a:t>Grant opportunities for safety </a:t>
            </a:r>
          </a:p>
          <a:p>
            <a:pPr>
              <a:lnSpc>
                <a:spcPct val="100000"/>
              </a:lnSpc>
              <a:spcBef>
                <a:spcPts val="600"/>
              </a:spcBef>
              <a:spcAft>
                <a:spcPts val="600"/>
              </a:spcAft>
            </a:pPr>
            <a:r>
              <a:rPr lang="en-US" sz="2400">
                <a:latin typeface="Source Sans 3"/>
                <a:ea typeface="Open Sans"/>
                <a:cs typeface="Open Sans"/>
              </a:rPr>
              <a:t>equipment</a:t>
            </a:r>
            <a:endParaRPr lang="en-US"/>
          </a:p>
          <a:p>
            <a:pPr>
              <a:spcBef>
                <a:spcPts val="600"/>
              </a:spcBef>
              <a:spcAft>
                <a:spcPts val="600"/>
              </a:spcAft>
            </a:pPr>
            <a:endParaRPr lang="en-US" sz="2400">
              <a:latin typeface="Source Sans 3"/>
              <a:ea typeface="Open Sans"/>
              <a:cs typeface="Open Sans"/>
            </a:endParaRPr>
          </a:p>
        </p:txBody>
      </p:sp>
      <p:sp>
        <p:nvSpPr>
          <p:cNvPr id="4" name="Slide Number Placeholder 3">
            <a:extLst>
              <a:ext uri="{FF2B5EF4-FFF2-40B4-BE49-F238E27FC236}">
                <a16:creationId xmlns:a16="http://schemas.microsoft.com/office/drawing/2014/main" id="{A527DF77-0B4B-C111-73EE-C9B4AD477084}"/>
              </a:ext>
              <a:ext uri="{C183D7F6-B498-43B3-948B-1728B52AA6E4}">
                <adec:decorative xmlns:adec="http://schemas.microsoft.com/office/drawing/2017/decorative" val="1"/>
              </a:ext>
            </a:extLst>
          </p:cNvPr>
          <p:cNvSpPr>
            <a:spLocks noGrp="1"/>
          </p:cNvSpPr>
          <p:nvPr>
            <p:ph type="sldNum" sz="quarter" idx="23"/>
          </p:nvPr>
        </p:nvSpPr>
        <p:spPr/>
        <p:txBody>
          <a:bodyPr/>
          <a:lstStyle/>
          <a:p>
            <a:fld id="{383B7B7A-CDDA-7C44-B1B0-1F1E45567B3B}" type="slidenum">
              <a:rPr lang="en-US" smtClean="0"/>
              <a:pPr/>
              <a:t>21</a:t>
            </a:fld>
            <a:endParaRPr lang="en-US"/>
          </a:p>
        </p:txBody>
      </p:sp>
      <p:pic>
        <p:nvPicPr>
          <p:cNvPr id="12" name="Picture Placeholder 11">
            <a:extLst>
              <a:ext uri="{FF2B5EF4-FFF2-40B4-BE49-F238E27FC236}">
                <a16:creationId xmlns:a16="http://schemas.microsoft.com/office/drawing/2014/main" id="{1F1974D4-6B2C-3245-B02D-245CA61E28D3}"/>
              </a:ext>
              <a:ext uri="{C183D7F6-B498-43B3-948B-1728B52AA6E4}">
                <adec:decorative xmlns:adec="http://schemas.microsoft.com/office/drawing/2017/decorative" val="1"/>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6125" r="6125"/>
          <a:stretch>
            <a:fillRect/>
          </a:stretch>
        </p:blipFill>
        <p:spPr>
          <a:xfrm>
            <a:off x="5616551" y="1983672"/>
            <a:ext cx="6575450" cy="4702175"/>
          </a:xfrm>
          <a:prstGeom prst="rect">
            <a:avLst/>
          </a:prstGeom>
        </p:spPr>
      </p:pic>
      <p:pic>
        <p:nvPicPr>
          <p:cNvPr id="13" name="Picture 12" descr="A hand holding a cell phone with the QR code to BWC Safety Services website on the phone screen. ">
            <a:extLst>
              <a:ext uri="{FF2B5EF4-FFF2-40B4-BE49-F238E27FC236}">
                <a16:creationId xmlns:a16="http://schemas.microsoft.com/office/drawing/2014/main" id="{8B9C8023-4020-285A-DFE0-7EC2860BE886}"/>
              </a:ext>
            </a:extLst>
          </p:cNvPr>
          <p:cNvPicPr>
            <a:picLocks noChangeAspect="1"/>
          </p:cNvPicPr>
          <p:nvPr/>
        </p:nvPicPr>
        <p:blipFill>
          <a:blip r:embed="rId4"/>
          <a:stretch>
            <a:fillRect/>
          </a:stretch>
        </p:blipFill>
        <p:spPr>
          <a:xfrm>
            <a:off x="7566660" y="3348313"/>
            <a:ext cx="1869669" cy="1803417"/>
          </a:xfrm>
          <a:prstGeom prst="rect">
            <a:avLst/>
          </a:prstGeom>
        </p:spPr>
      </p:pic>
    </p:spTree>
    <p:extLst>
      <p:ext uri="{BB962C8B-B14F-4D97-AF65-F5344CB8AC3E}">
        <p14:creationId xmlns:p14="http://schemas.microsoft.com/office/powerpoint/2010/main" val="3605786608"/>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ED671-7DA6-E194-E9BF-2A1733B57CD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92EBAE1-4413-74D8-60A7-B0CDBCC19F80}"/>
              </a:ext>
            </a:extLst>
          </p:cNvPr>
          <p:cNvSpPr>
            <a:spLocks noGrp="1"/>
          </p:cNvSpPr>
          <p:nvPr>
            <p:ph type="title"/>
          </p:nvPr>
        </p:nvSpPr>
        <p:spPr>
          <a:xfrm>
            <a:off x="381000" y="559088"/>
            <a:ext cx="11430000" cy="708397"/>
          </a:xfrm>
        </p:spPr>
        <p:txBody>
          <a:bodyPr>
            <a:normAutofit/>
          </a:bodyPr>
          <a:lstStyle/>
          <a:p>
            <a:r>
              <a:rPr lang="en-US" dirty="0">
                <a:latin typeface="Source Sans 3"/>
                <a:ea typeface="Times New Roman" panose="02020603050405020304" pitchFamily="18" charset="0"/>
              </a:rPr>
              <a:t>Monthly learning June</a:t>
            </a:r>
            <a:endParaRPr lang="en-US" dirty="0">
              <a:latin typeface="Source Sans 3"/>
            </a:endParaRPr>
          </a:p>
        </p:txBody>
      </p:sp>
      <p:sp>
        <p:nvSpPr>
          <p:cNvPr id="12" name="Text Placeholder 11">
            <a:extLst>
              <a:ext uri="{FF2B5EF4-FFF2-40B4-BE49-F238E27FC236}">
                <a16:creationId xmlns:a16="http://schemas.microsoft.com/office/drawing/2014/main" id="{03ECD1B9-3561-82F7-D489-94980C9528AF}"/>
              </a:ext>
            </a:extLst>
          </p:cNvPr>
          <p:cNvSpPr>
            <a:spLocks noGrp="1"/>
          </p:cNvSpPr>
          <p:nvPr>
            <p:ph type="body" sz="quarter" idx="12"/>
          </p:nvPr>
        </p:nvSpPr>
        <p:spPr>
          <a:xfrm>
            <a:off x="714679" y="2119905"/>
            <a:ext cx="7934325" cy="4235810"/>
          </a:xfrm>
        </p:spPr>
        <p:txBody>
          <a:bodyPr>
            <a:normAutofit/>
          </a:bodyPr>
          <a:lstStyle/>
          <a:p>
            <a:pPr marL="457200" indent="0">
              <a:lnSpc>
                <a:spcPct val="100000"/>
              </a:lnSpc>
              <a:spcAft>
                <a:spcPts val="0"/>
              </a:spcAft>
              <a:buNone/>
            </a:pPr>
            <a:r>
              <a:rPr lang="en-US" b="1">
                <a:latin typeface="Source Sans 3"/>
                <a:ea typeface="Open Sans"/>
                <a:cs typeface="Open Sans"/>
              </a:rPr>
              <a:t>June 2 </a:t>
            </a:r>
            <a:r>
              <a:rPr lang="en-US">
                <a:latin typeface="Source Sans 3"/>
                <a:ea typeface="Open Sans"/>
                <a:cs typeface="Open Sans"/>
              </a:rPr>
              <a:t>-</a:t>
            </a:r>
            <a:r>
              <a:rPr lang="en-US" i="1">
                <a:latin typeface="Source Sans 3"/>
                <a:ea typeface="Open Sans"/>
                <a:cs typeface="Open Sans"/>
              </a:rPr>
              <a:t> </a:t>
            </a:r>
            <a:r>
              <a:rPr lang="en-US">
                <a:latin typeface="Source Sans 3"/>
                <a:ea typeface="Open Sans"/>
                <a:cs typeface="Open Sans"/>
              </a:rPr>
              <a:t>First aid in the workplace</a:t>
            </a:r>
          </a:p>
          <a:p>
            <a:pPr marL="457200" indent="0">
              <a:lnSpc>
                <a:spcPct val="100000"/>
              </a:lnSpc>
              <a:spcAft>
                <a:spcPts val="0"/>
              </a:spcAft>
              <a:buNone/>
            </a:pPr>
            <a:r>
              <a:rPr lang="en-US" i="1">
                <a:latin typeface="Source Sans 3"/>
                <a:ea typeface="Open Sans"/>
                <a:cs typeface="Open Sans"/>
              </a:rPr>
              <a:t>	Del-Co Water Co. Wolf Event Center 201, Delaware, OH</a:t>
            </a:r>
          </a:p>
          <a:p>
            <a:pPr marL="457200" indent="0">
              <a:lnSpc>
                <a:spcPct val="100000"/>
              </a:lnSpc>
              <a:spcAft>
                <a:spcPts val="0"/>
              </a:spcAft>
              <a:buNone/>
            </a:pPr>
            <a:endParaRPr lang="en-US" b="1"/>
          </a:p>
          <a:p>
            <a:pPr marL="457200" indent="0">
              <a:lnSpc>
                <a:spcPct val="100000"/>
              </a:lnSpc>
              <a:spcAft>
                <a:spcPts val="0"/>
              </a:spcAft>
              <a:buNone/>
            </a:pPr>
            <a:r>
              <a:rPr lang="en-US" b="1">
                <a:latin typeface="Source Sans 3"/>
                <a:ea typeface="Open Sans"/>
                <a:cs typeface="Open Sans"/>
              </a:rPr>
              <a:t>June 9 </a:t>
            </a:r>
            <a:r>
              <a:rPr lang="en-US">
                <a:latin typeface="Source Sans 3"/>
                <a:ea typeface="Open Sans"/>
                <a:cs typeface="Open Sans"/>
              </a:rPr>
              <a:t>-</a:t>
            </a:r>
            <a:r>
              <a:rPr lang="en-US" i="1">
                <a:latin typeface="Source Sans 3"/>
                <a:ea typeface="Open Sans"/>
                <a:cs typeface="Open Sans"/>
              </a:rPr>
              <a:t> </a:t>
            </a:r>
            <a:r>
              <a:rPr lang="en-US">
                <a:latin typeface="Source Sans 3"/>
                <a:ea typeface="Open Sans"/>
                <a:cs typeface="Open Sans"/>
              </a:rPr>
              <a:t>Violence in the workplace</a:t>
            </a:r>
          </a:p>
          <a:p>
            <a:pPr marL="457200" indent="0">
              <a:lnSpc>
                <a:spcPct val="100000"/>
              </a:lnSpc>
              <a:spcAft>
                <a:spcPts val="0"/>
              </a:spcAft>
              <a:buNone/>
            </a:pPr>
            <a:r>
              <a:rPr lang="en-US" i="1">
                <a:latin typeface="Source Sans 3"/>
                <a:ea typeface="Open Sans"/>
                <a:cs typeface="Open Sans"/>
              </a:rPr>
              <a:t>	Bowling Green State University, Perrysburg, OH</a:t>
            </a:r>
          </a:p>
          <a:p>
            <a:pPr marL="457200" indent="0">
              <a:lnSpc>
                <a:spcPct val="100000"/>
              </a:lnSpc>
              <a:spcAft>
                <a:spcPts val="0"/>
              </a:spcAft>
              <a:buNone/>
            </a:pPr>
            <a:endParaRPr lang="en-US" i="1"/>
          </a:p>
          <a:p>
            <a:pPr marL="457200" lvl="1">
              <a:spcBef>
                <a:spcPts val="0"/>
              </a:spcBef>
              <a:spcAft>
                <a:spcPts val="0"/>
              </a:spcAft>
            </a:pPr>
            <a:r>
              <a:rPr lang="en-US" sz="2400" b="1">
                <a:latin typeface="Source Sans 3"/>
                <a:ea typeface="Open Sans"/>
                <a:cs typeface="Open Sans"/>
              </a:rPr>
              <a:t>June 9 </a:t>
            </a:r>
            <a:r>
              <a:rPr lang="en-US" sz="2400">
                <a:latin typeface="Source Sans 3"/>
                <a:ea typeface="Open Sans"/>
                <a:cs typeface="Open Sans"/>
              </a:rPr>
              <a:t>- Ergonomics: Basic principles</a:t>
            </a:r>
          </a:p>
          <a:p>
            <a:pPr marL="457200" lvl="1">
              <a:spcBef>
                <a:spcPts val="0"/>
              </a:spcBef>
              <a:spcAft>
                <a:spcPts val="0"/>
              </a:spcAft>
            </a:pPr>
            <a:r>
              <a:rPr lang="en-US" i="1">
                <a:latin typeface="Source Sans 3"/>
                <a:ea typeface="Open Sans"/>
                <a:cs typeface="Open Sans"/>
              </a:rPr>
              <a:t>	</a:t>
            </a:r>
            <a:r>
              <a:rPr lang="en-US" sz="2400" i="1">
                <a:latin typeface="Source Sans 3"/>
                <a:ea typeface="Open Sans"/>
                <a:cs typeface="Open Sans"/>
              </a:rPr>
              <a:t> Del-Co Water Co. Wolf Event Center 201,</a:t>
            </a:r>
          </a:p>
          <a:p>
            <a:pPr marL="457200" lvl="1">
              <a:spcBef>
                <a:spcPts val="0"/>
              </a:spcBef>
              <a:spcAft>
                <a:spcPts val="0"/>
              </a:spcAft>
            </a:pPr>
            <a:r>
              <a:rPr lang="en-US" sz="2400" i="1">
                <a:latin typeface="Source Sans 3"/>
                <a:ea typeface="Open Sans"/>
                <a:cs typeface="Open Sans"/>
              </a:rPr>
              <a:t>	Delaware, OH</a:t>
            </a:r>
            <a:endParaRPr lang="en-US"/>
          </a:p>
        </p:txBody>
      </p:sp>
      <p:sp>
        <p:nvSpPr>
          <p:cNvPr id="9" name="Footer Placeholder 8" descr="Ohio logo">
            <a:extLst>
              <a:ext uri="{FF2B5EF4-FFF2-40B4-BE49-F238E27FC236}">
                <a16:creationId xmlns:a16="http://schemas.microsoft.com/office/drawing/2014/main" id="{82023CB1-1B12-798E-7B6B-A46FA5CB8710}"/>
              </a:ext>
            </a:extLst>
          </p:cNvPr>
          <p:cNvSpPr>
            <a:spLocks noGrp="1"/>
          </p:cNvSpPr>
          <p:nvPr>
            <p:ph type="ftr" sz="quarter" idx="4294967295"/>
          </p:nvPr>
        </p:nvSpPr>
        <p:spPr>
          <a:xfrm>
            <a:off x="0" y="6356350"/>
            <a:ext cx="7934325" cy="365125"/>
          </a:xfrm>
          <a:prstGeom prst="rect">
            <a:avLst/>
          </a:prstGeom>
        </p:spPr>
        <p:txBody>
          <a:bodyPr/>
          <a:lstStyle/>
          <a:p>
            <a:r>
              <a:rPr lang="en-US"/>
              <a:t>      </a:t>
            </a:r>
          </a:p>
        </p:txBody>
      </p:sp>
      <p:pic>
        <p:nvPicPr>
          <p:cNvPr id="3" name="Picture 2" descr="QR Code to allow attendee to go directly to the learning center webpage for class enrollment.">
            <a:extLst>
              <a:ext uri="{FF2B5EF4-FFF2-40B4-BE49-F238E27FC236}">
                <a16:creationId xmlns:a16="http://schemas.microsoft.com/office/drawing/2014/main" id="{A121FA3D-F426-46F0-8D64-2B720B37DBAD}"/>
              </a:ext>
            </a:extLst>
          </p:cNvPr>
          <p:cNvPicPr>
            <a:picLocks noChangeAspect="1"/>
          </p:cNvPicPr>
          <p:nvPr/>
        </p:nvPicPr>
        <p:blipFill>
          <a:blip r:embed="rId3"/>
          <a:stretch>
            <a:fillRect/>
          </a:stretch>
        </p:blipFill>
        <p:spPr>
          <a:xfrm>
            <a:off x="9539635" y="559088"/>
            <a:ext cx="2271365" cy="2286000"/>
          </a:xfrm>
          <a:prstGeom prst="rect">
            <a:avLst/>
          </a:prstGeom>
        </p:spPr>
      </p:pic>
      <p:sp>
        <p:nvSpPr>
          <p:cNvPr id="5" name="TextBox 4">
            <a:extLst>
              <a:ext uri="{FF2B5EF4-FFF2-40B4-BE49-F238E27FC236}">
                <a16:creationId xmlns:a16="http://schemas.microsoft.com/office/drawing/2014/main" id="{54FB811E-26F2-3157-5207-61F029994B7B}"/>
              </a:ext>
            </a:extLst>
          </p:cNvPr>
          <p:cNvSpPr txBox="1"/>
          <p:nvPr/>
        </p:nvSpPr>
        <p:spPr>
          <a:xfrm>
            <a:off x="10048267" y="2729672"/>
            <a:ext cx="1707297" cy="230832"/>
          </a:xfrm>
          <a:prstGeom prst="rect">
            <a:avLst/>
          </a:prstGeom>
          <a:noFill/>
        </p:spPr>
        <p:txBody>
          <a:bodyPr wrap="square" lIns="91440" tIns="45720" rIns="91440" bIns="45720" rtlCol="0" anchor="t">
            <a:spAutoFit/>
          </a:bodyPr>
          <a:lstStyle/>
          <a:p>
            <a:r>
              <a:rPr lang="en-US" sz="900">
                <a:latin typeface="Source Sans 3"/>
              </a:rPr>
              <a:t>bwclearningcenter.com </a:t>
            </a:r>
          </a:p>
        </p:txBody>
      </p:sp>
      <p:sp>
        <p:nvSpPr>
          <p:cNvPr id="6" name="Rectangle: Rounded Corners 5" descr="Blue box with this text&#10;&#10;In-person classes and virtual &#10;training classes (VTC) qualify for Safety Council rebate external training credits.">
            <a:extLst>
              <a:ext uri="{FF2B5EF4-FFF2-40B4-BE49-F238E27FC236}">
                <a16:creationId xmlns:a16="http://schemas.microsoft.com/office/drawing/2014/main" id="{FB1AF7E1-8262-F746-428C-069DA6DC603F}"/>
              </a:ext>
              <a:ext uri="{C183D7F6-B498-43B3-948B-1728B52AA6E4}">
                <adec:decorative xmlns:adec="http://schemas.microsoft.com/office/drawing/2017/decorative" val="0"/>
              </a:ext>
            </a:extLst>
          </p:cNvPr>
          <p:cNvSpPr/>
          <p:nvPr/>
        </p:nvSpPr>
        <p:spPr>
          <a:xfrm>
            <a:off x="7443927" y="4429332"/>
            <a:ext cx="4375560" cy="2201481"/>
          </a:xfrm>
          <a:prstGeom prst="roundRect">
            <a:avLst/>
          </a:prstGeom>
          <a:solidFill>
            <a:srgbClr val="0E3F7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ource Sans 3"/>
              </a:rPr>
              <a:t>         In-person classes and virtual training classes (VTC) qualify for Safety Council rebate external training credits.</a:t>
            </a:r>
            <a:endParaRPr lang="en-US" sz="2400" b="0" i="0" u="none" strike="noStrike" kern="1200" cap="none" spc="0" normalizeH="0" baseline="0" noProof="0" dirty="0">
              <a:ln>
                <a:noFill/>
              </a:ln>
              <a:solidFill>
                <a:srgbClr val="FFFFFF"/>
              </a:solidFill>
              <a:effectLst/>
              <a:uLnTx/>
              <a:uFillTx/>
              <a:latin typeface="Source Sans 3"/>
            </a:endParaRPr>
          </a:p>
        </p:txBody>
      </p:sp>
      <p:pic>
        <p:nvPicPr>
          <p:cNvPr id="7" name="Graphic 6" descr="Lights On with solid fill">
            <a:extLst>
              <a:ext uri="{FF2B5EF4-FFF2-40B4-BE49-F238E27FC236}">
                <a16:creationId xmlns:a16="http://schemas.microsoft.com/office/drawing/2014/main" id="{92583005-8F1A-8FC4-8906-59023F05D2E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37226" y="4427316"/>
            <a:ext cx="363801" cy="566103"/>
          </a:xfrm>
          <a:prstGeom prst="rect">
            <a:avLst/>
          </a:prstGeom>
        </p:spPr>
      </p:pic>
    </p:spTree>
    <p:extLst>
      <p:ext uri="{BB962C8B-B14F-4D97-AF65-F5344CB8AC3E}">
        <p14:creationId xmlns:p14="http://schemas.microsoft.com/office/powerpoint/2010/main" val="1543233177"/>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2023E-331A-1B89-BF16-C432EC57E35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F322B2E-E556-3FE4-1C87-851EEC852C91}"/>
              </a:ext>
            </a:extLst>
          </p:cNvPr>
          <p:cNvSpPr>
            <a:spLocks noGrp="1"/>
          </p:cNvSpPr>
          <p:nvPr>
            <p:ph type="title"/>
          </p:nvPr>
        </p:nvSpPr>
        <p:spPr>
          <a:xfrm>
            <a:off x="381000" y="559088"/>
            <a:ext cx="11430000" cy="708397"/>
          </a:xfrm>
        </p:spPr>
        <p:txBody>
          <a:bodyPr>
            <a:normAutofit/>
          </a:bodyPr>
          <a:lstStyle/>
          <a:p>
            <a:r>
              <a:rPr lang="en-US">
                <a:latin typeface="Source Sans 3"/>
                <a:ea typeface="Times New Roman" panose="02020603050405020304" pitchFamily="18" charset="0"/>
              </a:rPr>
              <a:t>Monthly learning June – (continued)</a:t>
            </a:r>
            <a:endParaRPr lang="en-US">
              <a:latin typeface="Source Sans 3"/>
            </a:endParaRPr>
          </a:p>
        </p:txBody>
      </p:sp>
      <p:sp>
        <p:nvSpPr>
          <p:cNvPr id="12" name="Text Placeholder 11">
            <a:extLst>
              <a:ext uri="{FF2B5EF4-FFF2-40B4-BE49-F238E27FC236}">
                <a16:creationId xmlns:a16="http://schemas.microsoft.com/office/drawing/2014/main" id="{D0C65414-F022-AF6C-ED74-F85B4E99608C}"/>
              </a:ext>
            </a:extLst>
          </p:cNvPr>
          <p:cNvSpPr>
            <a:spLocks noGrp="1"/>
          </p:cNvSpPr>
          <p:nvPr>
            <p:ph type="body" sz="quarter" idx="12"/>
          </p:nvPr>
        </p:nvSpPr>
        <p:spPr>
          <a:xfrm>
            <a:off x="945738" y="2120540"/>
            <a:ext cx="7934325" cy="4235810"/>
          </a:xfrm>
        </p:spPr>
        <p:txBody>
          <a:bodyPr>
            <a:normAutofit/>
          </a:bodyPr>
          <a:lstStyle/>
          <a:p>
            <a:pPr marL="457200" indent="0">
              <a:lnSpc>
                <a:spcPct val="100000"/>
              </a:lnSpc>
              <a:spcAft>
                <a:spcPts val="0"/>
              </a:spcAft>
              <a:buNone/>
            </a:pPr>
            <a:r>
              <a:rPr lang="en-US" b="1" dirty="0">
                <a:latin typeface="Source Sans 3"/>
                <a:ea typeface="Open Sans"/>
                <a:cs typeface="Open Sans"/>
              </a:rPr>
              <a:t>June 16 </a:t>
            </a:r>
            <a:r>
              <a:rPr lang="en-US" dirty="0">
                <a:latin typeface="Source Sans 3"/>
                <a:ea typeface="Open Sans"/>
                <a:cs typeface="Open Sans"/>
              </a:rPr>
              <a:t>-</a:t>
            </a:r>
            <a:r>
              <a:rPr lang="en-US" i="1" dirty="0">
                <a:latin typeface="Source Sans 3"/>
                <a:ea typeface="Open Sans"/>
                <a:cs typeface="Open Sans"/>
              </a:rPr>
              <a:t> </a:t>
            </a:r>
            <a:r>
              <a:rPr lang="en-US" dirty="0">
                <a:latin typeface="Source Sans 3"/>
                <a:ea typeface="Open Sans"/>
                <a:cs typeface="Open Sans"/>
              </a:rPr>
              <a:t>Electrical basics</a:t>
            </a:r>
          </a:p>
          <a:p>
            <a:pPr marL="457200" indent="0">
              <a:lnSpc>
                <a:spcPct val="100000"/>
              </a:lnSpc>
              <a:spcAft>
                <a:spcPts val="0"/>
              </a:spcAft>
              <a:buNone/>
            </a:pPr>
            <a:r>
              <a:rPr lang="en-US" i="1" dirty="0">
                <a:latin typeface="Source Sans 3"/>
                <a:ea typeface="Open Sans"/>
                <a:cs typeface="Open Sans"/>
              </a:rPr>
              <a:t>	Edison State Community College, Piqua, OH</a:t>
            </a:r>
          </a:p>
          <a:p>
            <a:pPr marL="457200" indent="0">
              <a:lnSpc>
                <a:spcPct val="100000"/>
              </a:lnSpc>
              <a:spcAft>
                <a:spcPts val="0"/>
              </a:spcAft>
              <a:buNone/>
            </a:pPr>
            <a:endParaRPr lang="en-US" b="1" dirty="0"/>
          </a:p>
          <a:p>
            <a:pPr marL="457200" lvl="1">
              <a:spcBef>
                <a:spcPts val="0"/>
              </a:spcBef>
              <a:spcAft>
                <a:spcPts val="0"/>
              </a:spcAft>
            </a:pPr>
            <a:r>
              <a:rPr lang="en-US" sz="2400" b="1" dirty="0">
                <a:latin typeface="Source Sans 3"/>
                <a:ea typeface="Open Sans"/>
                <a:cs typeface="Open Sans"/>
              </a:rPr>
              <a:t>June 18 </a:t>
            </a:r>
            <a:r>
              <a:rPr lang="en-US" sz="2400" dirty="0">
                <a:latin typeface="Source Sans 3"/>
                <a:ea typeface="Open Sans"/>
                <a:cs typeface="Open Sans"/>
              </a:rPr>
              <a:t>- First aid in the workplace</a:t>
            </a:r>
          </a:p>
          <a:p>
            <a:pPr marL="457200" lvl="1">
              <a:spcBef>
                <a:spcPts val="0"/>
              </a:spcBef>
              <a:spcAft>
                <a:spcPts val="0"/>
              </a:spcAft>
            </a:pPr>
            <a:r>
              <a:rPr lang="en-US" i="1" dirty="0">
                <a:latin typeface="Source Sans 3"/>
                <a:ea typeface="Open Sans"/>
                <a:cs typeface="Open Sans"/>
              </a:rPr>
              <a:t>	</a:t>
            </a:r>
            <a:r>
              <a:rPr lang="en-US" sz="2400" i="1" dirty="0">
                <a:latin typeface="Source Sans 3"/>
                <a:ea typeface="Open Sans"/>
                <a:cs typeface="Open Sans"/>
              </a:rPr>
              <a:t>Canton Service Office</a:t>
            </a:r>
            <a:endParaRPr lang="en-US" i="1" dirty="0"/>
          </a:p>
          <a:p>
            <a:pPr marL="0" indent="0">
              <a:buNone/>
            </a:pPr>
            <a:endParaRPr lang="en-US" dirty="0"/>
          </a:p>
        </p:txBody>
      </p:sp>
      <p:sp>
        <p:nvSpPr>
          <p:cNvPr id="9" name="Footer Placeholder 8" descr="Ohio logo">
            <a:extLst>
              <a:ext uri="{FF2B5EF4-FFF2-40B4-BE49-F238E27FC236}">
                <a16:creationId xmlns:a16="http://schemas.microsoft.com/office/drawing/2014/main" id="{445A5026-67AA-A823-790B-412A2A27C003}"/>
              </a:ext>
            </a:extLst>
          </p:cNvPr>
          <p:cNvSpPr>
            <a:spLocks noGrp="1"/>
          </p:cNvSpPr>
          <p:nvPr>
            <p:ph type="ftr" sz="quarter" idx="4294967295"/>
          </p:nvPr>
        </p:nvSpPr>
        <p:spPr>
          <a:xfrm>
            <a:off x="0" y="6356350"/>
            <a:ext cx="7934325" cy="365125"/>
          </a:xfrm>
          <a:prstGeom prst="rect">
            <a:avLst/>
          </a:prstGeom>
        </p:spPr>
        <p:txBody>
          <a:bodyPr/>
          <a:lstStyle/>
          <a:p>
            <a:r>
              <a:rPr lang="en-US"/>
              <a:t>      </a:t>
            </a:r>
          </a:p>
        </p:txBody>
      </p:sp>
      <p:pic>
        <p:nvPicPr>
          <p:cNvPr id="3" name="Picture 2" descr="QR Code to allow attendee to go directly to the learning center webpage for class enrollment.">
            <a:extLst>
              <a:ext uri="{FF2B5EF4-FFF2-40B4-BE49-F238E27FC236}">
                <a16:creationId xmlns:a16="http://schemas.microsoft.com/office/drawing/2014/main" id="{88E6BDBC-71C4-20C7-0D8A-854AA0134749}"/>
              </a:ext>
            </a:extLst>
          </p:cNvPr>
          <p:cNvPicPr>
            <a:picLocks noChangeAspect="1"/>
          </p:cNvPicPr>
          <p:nvPr/>
        </p:nvPicPr>
        <p:blipFill>
          <a:blip r:embed="rId3"/>
          <a:stretch>
            <a:fillRect/>
          </a:stretch>
        </p:blipFill>
        <p:spPr>
          <a:xfrm>
            <a:off x="9539635" y="559088"/>
            <a:ext cx="2271365" cy="2286000"/>
          </a:xfrm>
          <a:prstGeom prst="rect">
            <a:avLst/>
          </a:prstGeom>
        </p:spPr>
      </p:pic>
      <p:sp>
        <p:nvSpPr>
          <p:cNvPr id="5" name="TextBox 4">
            <a:extLst>
              <a:ext uri="{FF2B5EF4-FFF2-40B4-BE49-F238E27FC236}">
                <a16:creationId xmlns:a16="http://schemas.microsoft.com/office/drawing/2014/main" id="{155456F8-5357-3B12-2D80-FE18CF9F2C49}"/>
              </a:ext>
            </a:extLst>
          </p:cNvPr>
          <p:cNvSpPr txBox="1"/>
          <p:nvPr/>
        </p:nvSpPr>
        <p:spPr>
          <a:xfrm>
            <a:off x="10048267" y="2729672"/>
            <a:ext cx="1707297" cy="230832"/>
          </a:xfrm>
          <a:prstGeom prst="rect">
            <a:avLst/>
          </a:prstGeom>
          <a:noFill/>
        </p:spPr>
        <p:txBody>
          <a:bodyPr wrap="square" lIns="91440" tIns="45720" rIns="91440" bIns="45720" rtlCol="0" anchor="t">
            <a:spAutoFit/>
          </a:bodyPr>
          <a:lstStyle/>
          <a:p>
            <a:r>
              <a:rPr lang="en-US" sz="900" dirty="0">
                <a:latin typeface="Source Sans 3"/>
              </a:rPr>
              <a:t>bwclearningcenter.com </a:t>
            </a:r>
          </a:p>
        </p:txBody>
      </p:sp>
      <p:sp>
        <p:nvSpPr>
          <p:cNvPr id="6" name="Rectangle: Rounded Corners 5" descr="Blue box with this text&#10;&#10;In-person classes and virtual &#10;training classes (VTC) qualify for Safety Council rebate external training credits.">
            <a:extLst>
              <a:ext uri="{FF2B5EF4-FFF2-40B4-BE49-F238E27FC236}">
                <a16:creationId xmlns:a16="http://schemas.microsoft.com/office/drawing/2014/main" id="{8AA73CE7-AC3D-308C-9337-6C7261308D61}"/>
              </a:ext>
              <a:ext uri="{C183D7F6-B498-43B3-948B-1728B52AA6E4}">
                <adec:decorative xmlns:adec="http://schemas.microsoft.com/office/drawing/2017/decorative" val="0"/>
              </a:ext>
            </a:extLst>
          </p:cNvPr>
          <p:cNvSpPr/>
          <p:nvPr/>
        </p:nvSpPr>
        <p:spPr>
          <a:xfrm>
            <a:off x="7413447" y="4602052"/>
            <a:ext cx="4406040" cy="2028761"/>
          </a:xfrm>
          <a:prstGeom prst="roundRect">
            <a:avLst/>
          </a:prstGeom>
          <a:solidFill>
            <a:srgbClr val="0E3F7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ource Sans 3"/>
              </a:rPr>
              <a:t>         In-person classes and virtual </a:t>
            </a:r>
            <a:r>
              <a:rPr lang="en-US" sz="2400" dirty="0">
                <a:solidFill>
                  <a:srgbClr val="FFFFFF"/>
                </a:solidFill>
                <a:latin typeface="Source Sans 3"/>
              </a:rPr>
              <a:t> </a:t>
            </a:r>
            <a:r>
              <a:rPr kumimoji="0" lang="en-US" sz="2400" b="0" i="0" u="none" strike="noStrike" kern="1200" cap="none" spc="0" normalizeH="0" baseline="0" noProof="0" dirty="0">
                <a:ln>
                  <a:noFill/>
                </a:ln>
                <a:solidFill>
                  <a:srgbClr val="FFFFFF"/>
                </a:solidFill>
                <a:effectLst/>
                <a:uLnTx/>
                <a:uFillTx/>
                <a:latin typeface="Source Sans 3"/>
              </a:rPr>
              <a:t>training classes (VTC) qualify for Safety Council rebate external training credits.</a:t>
            </a:r>
            <a:endParaRPr lang="en-US" sz="2400" b="0" i="0" u="none" strike="noStrike" kern="1200" cap="none" spc="0" normalizeH="0" baseline="0" noProof="0" dirty="0">
              <a:ln>
                <a:noFill/>
              </a:ln>
              <a:solidFill>
                <a:srgbClr val="FFFFFF"/>
              </a:solidFill>
              <a:effectLst/>
              <a:uLnTx/>
              <a:uFillTx/>
              <a:latin typeface="Source Sans 3"/>
            </a:endParaRPr>
          </a:p>
        </p:txBody>
      </p:sp>
      <p:pic>
        <p:nvPicPr>
          <p:cNvPr id="7" name="Graphic 6" descr="Lights On with solid fill">
            <a:extLst>
              <a:ext uri="{FF2B5EF4-FFF2-40B4-BE49-F238E27FC236}">
                <a16:creationId xmlns:a16="http://schemas.microsoft.com/office/drawing/2014/main" id="{D51856D9-D664-3309-909B-74653EF6716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4346" y="4691476"/>
            <a:ext cx="462117" cy="461672"/>
          </a:xfrm>
          <a:prstGeom prst="rect">
            <a:avLst/>
          </a:prstGeom>
        </p:spPr>
      </p:pic>
    </p:spTree>
    <p:extLst>
      <p:ext uri="{BB962C8B-B14F-4D97-AF65-F5344CB8AC3E}">
        <p14:creationId xmlns:p14="http://schemas.microsoft.com/office/powerpoint/2010/main" val="4047815655"/>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E6912-2D24-894E-B294-4F0406003CC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9BC83EF-DCFC-63F2-E79F-3683FA229D61}"/>
              </a:ext>
            </a:extLst>
          </p:cNvPr>
          <p:cNvSpPr>
            <a:spLocks noGrp="1"/>
          </p:cNvSpPr>
          <p:nvPr>
            <p:ph type="title"/>
          </p:nvPr>
        </p:nvSpPr>
        <p:spPr>
          <a:xfrm>
            <a:off x="381000" y="559088"/>
            <a:ext cx="11430000" cy="708397"/>
          </a:xfrm>
        </p:spPr>
        <p:txBody>
          <a:bodyPr>
            <a:normAutofit/>
          </a:bodyPr>
          <a:lstStyle/>
          <a:p>
            <a:r>
              <a:rPr lang="en-US" dirty="0">
                <a:latin typeface="Source Sans 3"/>
                <a:ea typeface="Times New Roman" panose="02020603050405020304" pitchFamily="18" charset="0"/>
              </a:rPr>
              <a:t>Monthly learning July</a:t>
            </a:r>
            <a:endParaRPr lang="en-US" cap="all" dirty="0"/>
          </a:p>
        </p:txBody>
      </p:sp>
      <p:sp>
        <p:nvSpPr>
          <p:cNvPr id="12" name="Text Placeholder 11">
            <a:extLst>
              <a:ext uri="{FF2B5EF4-FFF2-40B4-BE49-F238E27FC236}">
                <a16:creationId xmlns:a16="http://schemas.microsoft.com/office/drawing/2014/main" id="{88CB4BC0-89AB-810D-C2DB-8A6F748D5344}"/>
              </a:ext>
            </a:extLst>
          </p:cNvPr>
          <p:cNvSpPr>
            <a:spLocks noGrp="1"/>
          </p:cNvSpPr>
          <p:nvPr>
            <p:ph type="body" sz="quarter" idx="12"/>
          </p:nvPr>
        </p:nvSpPr>
        <p:spPr>
          <a:xfrm>
            <a:off x="860923" y="2553251"/>
            <a:ext cx="7934325" cy="4235810"/>
          </a:xfrm>
        </p:spPr>
        <p:txBody>
          <a:bodyPr>
            <a:normAutofit/>
          </a:bodyPr>
          <a:lstStyle/>
          <a:p>
            <a:pPr marL="457200" indent="0">
              <a:lnSpc>
                <a:spcPct val="100000"/>
              </a:lnSpc>
              <a:spcAft>
                <a:spcPts val="0"/>
              </a:spcAft>
              <a:buNone/>
            </a:pPr>
            <a:r>
              <a:rPr lang="en-US" b="1" dirty="0">
                <a:latin typeface="Source Sans 3"/>
                <a:ea typeface="Open Sans"/>
                <a:cs typeface="Open Sans"/>
              </a:rPr>
              <a:t>July </a:t>
            </a:r>
            <a:r>
              <a:rPr lang="en-US" dirty="0">
                <a:latin typeface="Source Sans 3"/>
                <a:ea typeface="Open Sans"/>
                <a:cs typeface="Open Sans"/>
              </a:rPr>
              <a:t>–No in-person classroom training in July</a:t>
            </a:r>
            <a:endParaRPr lang="en-US" dirty="0"/>
          </a:p>
        </p:txBody>
      </p:sp>
      <p:sp>
        <p:nvSpPr>
          <p:cNvPr id="9" name="Footer Placeholder 8" descr="Ohio logo">
            <a:extLst>
              <a:ext uri="{FF2B5EF4-FFF2-40B4-BE49-F238E27FC236}">
                <a16:creationId xmlns:a16="http://schemas.microsoft.com/office/drawing/2014/main" id="{27CF3501-9874-4AF8-21C7-4A6C59C8D2D8}"/>
              </a:ext>
            </a:extLst>
          </p:cNvPr>
          <p:cNvSpPr>
            <a:spLocks noGrp="1"/>
          </p:cNvSpPr>
          <p:nvPr>
            <p:ph type="ftr" sz="quarter" idx="4294967295"/>
          </p:nvPr>
        </p:nvSpPr>
        <p:spPr>
          <a:xfrm>
            <a:off x="0" y="6356350"/>
            <a:ext cx="7934325" cy="365125"/>
          </a:xfrm>
          <a:prstGeom prst="rect">
            <a:avLst/>
          </a:prstGeom>
        </p:spPr>
        <p:txBody>
          <a:bodyPr/>
          <a:lstStyle/>
          <a:p>
            <a:r>
              <a:rPr lang="en-US"/>
              <a:t>      </a:t>
            </a:r>
          </a:p>
        </p:txBody>
      </p:sp>
      <p:pic>
        <p:nvPicPr>
          <p:cNvPr id="3" name="Picture 2" descr="QR Code to allow attendee to go directly to the learning center webpage for class enrollment.">
            <a:extLst>
              <a:ext uri="{FF2B5EF4-FFF2-40B4-BE49-F238E27FC236}">
                <a16:creationId xmlns:a16="http://schemas.microsoft.com/office/drawing/2014/main" id="{5268AE93-9D62-21C1-F15D-0A41DAD64ED2}"/>
              </a:ext>
            </a:extLst>
          </p:cNvPr>
          <p:cNvPicPr>
            <a:picLocks noChangeAspect="1"/>
          </p:cNvPicPr>
          <p:nvPr/>
        </p:nvPicPr>
        <p:blipFill>
          <a:blip r:embed="rId3"/>
          <a:stretch>
            <a:fillRect/>
          </a:stretch>
        </p:blipFill>
        <p:spPr>
          <a:xfrm>
            <a:off x="9539635" y="559088"/>
            <a:ext cx="2271365" cy="2286000"/>
          </a:xfrm>
          <a:prstGeom prst="rect">
            <a:avLst/>
          </a:prstGeom>
        </p:spPr>
      </p:pic>
      <p:sp>
        <p:nvSpPr>
          <p:cNvPr id="5" name="TextBox 4">
            <a:extLst>
              <a:ext uri="{FF2B5EF4-FFF2-40B4-BE49-F238E27FC236}">
                <a16:creationId xmlns:a16="http://schemas.microsoft.com/office/drawing/2014/main" id="{92B7B7DA-5A81-AF6F-3791-91DBFE1D052A}"/>
              </a:ext>
            </a:extLst>
          </p:cNvPr>
          <p:cNvSpPr txBox="1"/>
          <p:nvPr/>
        </p:nvSpPr>
        <p:spPr>
          <a:xfrm>
            <a:off x="10048267" y="2729672"/>
            <a:ext cx="1707297" cy="230832"/>
          </a:xfrm>
          <a:prstGeom prst="rect">
            <a:avLst/>
          </a:prstGeom>
          <a:noFill/>
        </p:spPr>
        <p:txBody>
          <a:bodyPr wrap="square" lIns="91440" tIns="45720" rIns="91440" bIns="45720" rtlCol="0" anchor="t">
            <a:spAutoFit/>
          </a:bodyPr>
          <a:lstStyle/>
          <a:p>
            <a:r>
              <a:rPr lang="en-US" sz="900" dirty="0">
                <a:latin typeface="Source Sans 3"/>
              </a:rPr>
              <a:t>bwclearningcenter.com </a:t>
            </a:r>
          </a:p>
        </p:txBody>
      </p:sp>
      <p:sp>
        <p:nvSpPr>
          <p:cNvPr id="6" name="Rectangle: Rounded Corners 5" descr="Blue box with this text&#10;&#10;In-person classes and virtual &#10;training classes (VTC) qualify for Safety Council rebate external training credits.&#10;">
            <a:extLst>
              <a:ext uri="{FF2B5EF4-FFF2-40B4-BE49-F238E27FC236}">
                <a16:creationId xmlns:a16="http://schemas.microsoft.com/office/drawing/2014/main" id="{72CB7944-54EE-E873-B96A-F36F96EA0F9D}"/>
              </a:ext>
              <a:ext uri="{C183D7F6-B498-43B3-948B-1728B52AA6E4}">
                <adec:decorative xmlns:adec="http://schemas.microsoft.com/office/drawing/2017/decorative" val="0"/>
              </a:ext>
            </a:extLst>
          </p:cNvPr>
          <p:cNvSpPr/>
          <p:nvPr/>
        </p:nvSpPr>
        <p:spPr>
          <a:xfrm>
            <a:off x="7515047" y="4673172"/>
            <a:ext cx="4304440" cy="1957641"/>
          </a:xfrm>
          <a:prstGeom prst="roundRect">
            <a:avLst/>
          </a:prstGeom>
          <a:solidFill>
            <a:srgbClr val="0E3F7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ource Sans 3"/>
              </a:rPr>
              <a:t>         In-person classes and virtual training classes (VTC) qualify for Safety Council rebate external training credits.</a:t>
            </a:r>
            <a:endParaRPr lang="en-US" sz="2400" b="0" i="0" u="none" strike="noStrike" kern="1200" cap="none" spc="0" normalizeH="0" baseline="0" noProof="0" dirty="0">
              <a:ln>
                <a:noFill/>
              </a:ln>
              <a:solidFill>
                <a:srgbClr val="FFFFFF"/>
              </a:solidFill>
              <a:effectLst/>
              <a:uLnTx/>
              <a:uFillTx/>
              <a:latin typeface="Source Sans 3"/>
            </a:endParaRPr>
          </a:p>
        </p:txBody>
      </p:sp>
      <p:pic>
        <p:nvPicPr>
          <p:cNvPr id="7" name="Graphic 6" descr="Lights On with solid fill">
            <a:extLst>
              <a:ext uri="{FF2B5EF4-FFF2-40B4-BE49-F238E27FC236}">
                <a16:creationId xmlns:a16="http://schemas.microsoft.com/office/drawing/2014/main" id="{96D446DD-4517-8E99-D44C-EC89A503D82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6746" y="4671156"/>
            <a:ext cx="462117" cy="461672"/>
          </a:xfrm>
          <a:prstGeom prst="rect">
            <a:avLst/>
          </a:prstGeom>
        </p:spPr>
      </p:pic>
    </p:spTree>
    <p:extLst>
      <p:ext uri="{BB962C8B-B14F-4D97-AF65-F5344CB8AC3E}">
        <p14:creationId xmlns:p14="http://schemas.microsoft.com/office/powerpoint/2010/main" val="3843460463"/>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8C04C-5DF4-B132-1299-BF06B88D0DC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4B191EB-4809-1957-53F3-BBACC4B2EB9D}"/>
              </a:ext>
            </a:extLst>
          </p:cNvPr>
          <p:cNvSpPr>
            <a:spLocks noGrp="1"/>
          </p:cNvSpPr>
          <p:nvPr>
            <p:ph type="title"/>
          </p:nvPr>
        </p:nvSpPr>
        <p:spPr>
          <a:xfrm>
            <a:off x="381000" y="559088"/>
            <a:ext cx="11430000" cy="708397"/>
          </a:xfrm>
        </p:spPr>
        <p:txBody>
          <a:bodyPr>
            <a:normAutofit/>
          </a:bodyPr>
          <a:lstStyle/>
          <a:p>
            <a:r>
              <a:rPr lang="en-US" dirty="0">
                <a:latin typeface="Source Sans 3"/>
              </a:rPr>
              <a:t>Virtual learning June</a:t>
            </a:r>
            <a:endParaRPr lang="en-US" cap="all" dirty="0"/>
          </a:p>
        </p:txBody>
      </p:sp>
      <p:sp>
        <p:nvSpPr>
          <p:cNvPr id="12" name="Text Placeholder 11">
            <a:extLst>
              <a:ext uri="{FF2B5EF4-FFF2-40B4-BE49-F238E27FC236}">
                <a16:creationId xmlns:a16="http://schemas.microsoft.com/office/drawing/2014/main" id="{3DF72D4B-E7F3-F9C7-CF22-57B080DF92E1}"/>
              </a:ext>
            </a:extLst>
          </p:cNvPr>
          <p:cNvSpPr>
            <a:spLocks noGrp="1"/>
          </p:cNvSpPr>
          <p:nvPr>
            <p:ph type="body" sz="quarter" idx="12"/>
          </p:nvPr>
        </p:nvSpPr>
        <p:spPr>
          <a:xfrm>
            <a:off x="945738" y="1582060"/>
            <a:ext cx="7644347" cy="4235810"/>
          </a:xfrm>
        </p:spPr>
        <p:txBody>
          <a:bodyPr>
            <a:normAutofit/>
          </a:bodyPr>
          <a:lstStyle/>
          <a:p>
            <a:r>
              <a:rPr lang="en-US" b="1" dirty="0">
                <a:latin typeface="Source Sans 3"/>
                <a:ea typeface="Open Sans"/>
                <a:cs typeface="Arial"/>
              </a:rPr>
              <a:t>June 3-4 </a:t>
            </a:r>
            <a:r>
              <a:rPr lang="en-US" dirty="0">
                <a:latin typeface="Source Sans 3"/>
                <a:ea typeface="Open Sans"/>
                <a:cs typeface="Arial"/>
              </a:rPr>
              <a:t>- Electrical safety in the workplace through insight and implementation of NFPA 70E </a:t>
            </a:r>
          </a:p>
          <a:p>
            <a:r>
              <a:rPr lang="en-US" b="1" dirty="0">
                <a:latin typeface="Source Sans 3"/>
                <a:ea typeface="Open Sans"/>
                <a:cs typeface="Arial"/>
              </a:rPr>
              <a:t>June 10 </a:t>
            </a:r>
            <a:r>
              <a:rPr lang="en-US" dirty="0">
                <a:latin typeface="Source Sans 3"/>
                <a:ea typeface="Open Sans"/>
                <a:cs typeface="Arial"/>
              </a:rPr>
              <a:t>- Emergency preparedness planning half-day workshop</a:t>
            </a:r>
          </a:p>
          <a:p>
            <a:r>
              <a:rPr lang="en-US" b="1" dirty="0">
                <a:latin typeface="Source Sans 3"/>
                <a:ea typeface="Open Sans"/>
                <a:cs typeface="Arial"/>
              </a:rPr>
              <a:t>June 17 </a:t>
            </a:r>
            <a:r>
              <a:rPr lang="en-US" dirty="0">
                <a:latin typeface="Source Sans 3"/>
                <a:ea typeface="Open Sans"/>
                <a:cs typeface="Arial"/>
              </a:rPr>
              <a:t>- Bloodborne pathogens </a:t>
            </a:r>
          </a:p>
          <a:p>
            <a:r>
              <a:rPr lang="en-US" b="1" dirty="0">
                <a:latin typeface="Source Sans 3"/>
                <a:ea typeface="Open Sans"/>
                <a:cs typeface="Arial"/>
              </a:rPr>
              <a:t>June 30 </a:t>
            </a:r>
            <a:r>
              <a:rPr lang="en-US" dirty="0">
                <a:latin typeface="Source Sans 3"/>
                <a:ea typeface="Open Sans"/>
                <a:cs typeface="Arial"/>
              </a:rPr>
              <a:t>- Lockout/tagout and safety-related work practices </a:t>
            </a:r>
            <a:endParaRPr lang="en-US" dirty="0"/>
          </a:p>
        </p:txBody>
      </p:sp>
      <p:sp>
        <p:nvSpPr>
          <p:cNvPr id="9" name="Footer Placeholder 8" descr="Ohio logo">
            <a:extLst>
              <a:ext uri="{FF2B5EF4-FFF2-40B4-BE49-F238E27FC236}">
                <a16:creationId xmlns:a16="http://schemas.microsoft.com/office/drawing/2014/main" id="{D2108F4C-FB14-8D9A-4F18-2884994D6824}"/>
              </a:ext>
            </a:extLst>
          </p:cNvPr>
          <p:cNvSpPr>
            <a:spLocks noGrp="1"/>
          </p:cNvSpPr>
          <p:nvPr>
            <p:ph type="ftr" sz="quarter" idx="4294967295"/>
          </p:nvPr>
        </p:nvSpPr>
        <p:spPr>
          <a:xfrm>
            <a:off x="0" y="6356349"/>
            <a:ext cx="7934325" cy="365125"/>
          </a:xfrm>
          <a:prstGeom prst="rect">
            <a:avLst/>
          </a:prstGeom>
        </p:spPr>
        <p:txBody>
          <a:bodyPr/>
          <a:lstStyle/>
          <a:p>
            <a:r>
              <a:rPr lang="en-US"/>
              <a:t>      </a:t>
            </a:r>
          </a:p>
        </p:txBody>
      </p:sp>
      <p:pic>
        <p:nvPicPr>
          <p:cNvPr id="3" name="Picture 2" descr="QR Code to allow attendee to go directly to the learning center webpage for class enrollment.">
            <a:extLst>
              <a:ext uri="{FF2B5EF4-FFF2-40B4-BE49-F238E27FC236}">
                <a16:creationId xmlns:a16="http://schemas.microsoft.com/office/drawing/2014/main" id="{3890C47A-2375-5B9E-DC38-8D1C5550AF0F}"/>
              </a:ext>
            </a:extLst>
          </p:cNvPr>
          <p:cNvPicPr>
            <a:picLocks noChangeAspect="1"/>
          </p:cNvPicPr>
          <p:nvPr/>
        </p:nvPicPr>
        <p:blipFill>
          <a:blip r:embed="rId3"/>
          <a:stretch>
            <a:fillRect/>
          </a:stretch>
        </p:blipFill>
        <p:spPr>
          <a:xfrm>
            <a:off x="9539635" y="559088"/>
            <a:ext cx="2271365" cy="2286000"/>
          </a:xfrm>
          <a:prstGeom prst="rect">
            <a:avLst/>
          </a:prstGeom>
        </p:spPr>
      </p:pic>
      <p:sp>
        <p:nvSpPr>
          <p:cNvPr id="5" name="TextBox 4">
            <a:extLst>
              <a:ext uri="{FF2B5EF4-FFF2-40B4-BE49-F238E27FC236}">
                <a16:creationId xmlns:a16="http://schemas.microsoft.com/office/drawing/2014/main" id="{384C85A6-A191-13B0-7886-4761CF1927C4}"/>
              </a:ext>
            </a:extLst>
          </p:cNvPr>
          <p:cNvSpPr txBox="1"/>
          <p:nvPr/>
        </p:nvSpPr>
        <p:spPr>
          <a:xfrm>
            <a:off x="10048267" y="2729672"/>
            <a:ext cx="1707297" cy="230832"/>
          </a:xfrm>
          <a:prstGeom prst="rect">
            <a:avLst/>
          </a:prstGeom>
          <a:noFill/>
        </p:spPr>
        <p:txBody>
          <a:bodyPr wrap="square" lIns="91440" tIns="45720" rIns="91440" bIns="45720" rtlCol="0" anchor="t">
            <a:spAutoFit/>
          </a:bodyPr>
          <a:lstStyle/>
          <a:p>
            <a:r>
              <a:rPr lang="en-US" sz="900" dirty="0">
                <a:latin typeface="Source Sans 3"/>
              </a:rPr>
              <a:t>bwclearningcenter.com </a:t>
            </a:r>
          </a:p>
        </p:txBody>
      </p:sp>
      <p:sp>
        <p:nvSpPr>
          <p:cNvPr id="6" name="Rectangle: Rounded Corners 5" descr="Blue box with this text&#10;&#10;In-person classes and virtual &#10;training classes (VTC) qualify for Safety Council rebate external training credits.">
            <a:extLst>
              <a:ext uri="{FF2B5EF4-FFF2-40B4-BE49-F238E27FC236}">
                <a16:creationId xmlns:a16="http://schemas.microsoft.com/office/drawing/2014/main" id="{C758A279-A800-FE0D-ADB5-9079E618E054}"/>
              </a:ext>
              <a:ext uri="{C183D7F6-B498-43B3-948B-1728B52AA6E4}">
                <adec:decorative xmlns:adec="http://schemas.microsoft.com/office/drawing/2017/decorative" val="0"/>
              </a:ext>
            </a:extLst>
          </p:cNvPr>
          <p:cNvSpPr/>
          <p:nvPr/>
        </p:nvSpPr>
        <p:spPr>
          <a:xfrm>
            <a:off x="7819619" y="4256151"/>
            <a:ext cx="4141880" cy="2282761"/>
          </a:xfrm>
          <a:prstGeom prst="roundRect">
            <a:avLst/>
          </a:prstGeom>
          <a:solidFill>
            <a:srgbClr val="0E3F7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ource Sans 3"/>
              </a:rPr>
              <a:t>         In-person classes and virtual training classes (VTC) qualify for Safety Council rebate external training credits.</a:t>
            </a:r>
            <a:endParaRPr lang="en-US" sz="2400" b="0" i="0" u="none" strike="noStrike" kern="1200" cap="none" spc="0" normalizeH="0" baseline="0" noProof="0" dirty="0">
              <a:ln>
                <a:noFill/>
              </a:ln>
              <a:solidFill>
                <a:srgbClr val="FFFFFF"/>
              </a:solidFill>
              <a:effectLst/>
              <a:uLnTx/>
              <a:uFillTx/>
              <a:latin typeface="Source Sans 3"/>
            </a:endParaRPr>
          </a:p>
        </p:txBody>
      </p:sp>
      <p:pic>
        <p:nvPicPr>
          <p:cNvPr id="7" name="Graphic 6" descr="Lights On with solid fill">
            <a:extLst>
              <a:ext uri="{FF2B5EF4-FFF2-40B4-BE49-F238E27FC236}">
                <a16:creationId xmlns:a16="http://schemas.microsoft.com/office/drawing/2014/main" id="{DE5F2D38-CEEE-F8F2-57A2-77FEAF3E041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0342" y="4364147"/>
            <a:ext cx="462117" cy="461672"/>
          </a:xfrm>
          <a:prstGeom prst="rect">
            <a:avLst/>
          </a:prstGeom>
        </p:spPr>
      </p:pic>
    </p:spTree>
    <p:extLst>
      <p:ext uri="{BB962C8B-B14F-4D97-AF65-F5344CB8AC3E}">
        <p14:creationId xmlns:p14="http://schemas.microsoft.com/office/powerpoint/2010/main" val="1428827152"/>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285E6-5E8F-7E65-C6F7-4BDE5A29E93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16004BA-F88D-6EF0-5DB7-55ECC1B5383E}"/>
              </a:ext>
            </a:extLst>
          </p:cNvPr>
          <p:cNvSpPr>
            <a:spLocks noGrp="1"/>
          </p:cNvSpPr>
          <p:nvPr>
            <p:ph type="title"/>
          </p:nvPr>
        </p:nvSpPr>
        <p:spPr>
          <a:xfrm>
            <a:off x="381000" y="559088"/>
            <a:ext cx="11430000" cy="708397"/>
          </a:xfrm>
        </p:spPr>
        <p:txBody>
          <a:bodyPr>
            <a:normAutofit/>
          </a:bodyPr>
          <a:lstStyle/>
          <a:p>
            <a:r>
              <a:rPr lang="en-US" dirty="0">
                <a:latin typeface="Source Sans 3"/>
                <a:ea typeface="Times New Roman" panose="02020603050405020304" pitchFamily="18" charset="0"/>
              </a:rPr>
              <a:t>Virtual learning July</a:t>
            </a:r>
            <a:endParaRPr lang="en-US" dirty="0">
              <a:latin typeface="Source Sans 3"/>
            </a:endParaRPr>
          </a:p>
        </p:txBody>
      </p:sp>
      <p:sp>
        <p:nvSpPr>
          <p:cNvPr id="12" name="Text Placeholder 11">
            <a:extLst>
              <a:ext uri="{FF2B5EF4-FFF2-40B4-BE49-F238E27FC236}">
                <a16:creationId xmlns:a16="http://schemas.microsoft.com/office/drawing/2014/main" id="{9B3D9203-B9A9-2720-21E6-0EB7E733A2CF}"/>
              </a:ext>
            </a:extLst>
          </p:cNvPr>
          <p:cNvSpPr>
            <a:spLocks noGrp="1"/>
          </p:cNvSpPr>
          <p:nvPr>
            <p:ph type="body" sz="quarter" idx="12"/>
          </p:nvPr>
        </p:nvSpPr>
        <p:spPr>
          <a:xfrm>
            <a:off x="1228436" y="2337228"/>
            <a:ext cx="7770776" cy="1929972"/>
          </a:xfrm>
        </p:spPr>
        <p:txBody>
          <a:bodyPr>
            <a:normAutofit/>
          </a:bodyPr>
          <a:lstStyle/>
          <a:p>
            <a:r>
              <a:rPr lang="en-US" b="1" dirty="0">
                <a:latin typeface="Source Sans 3"/>
                <a:ea typeface="Open Sans"/>
                <a:cs typeface="Arial"/>
              </a:rPr>
              <a:t>July </a:t>
            </a:r>
            <a:r>
              <a:rPr lang="en-US" dirty="0">
                <a:latin typeface="Source Sans 3"/>
                <a:ea typeface="Open Sans"/>
                <a:cs typeface="Arial"/>
              </a:rPr>
              <a:t>- No virtual training in July </a:t>
            </a:r>
          </a:p>
          <a:p>
            <a:pPr marL="0" indent="0">
              <a:buNone/>
            </a:pPr>
            <a:endParaRPr lang="en-US" dirty="0"/>
          </a:p>
        </p:txBody>
      </p:sp>
      <p:sp>
        <p:nvSpPr>
          <p:cNvPr id="9" name="Footer Placeholder 8" descr="Ohio logo">
            <a:extLst>
              <a:ext uri="{FF2B5EF4-FFF2-40B4-BE49-F238E27FC236}">
                <a16:creationId xmlns:a16="http://schemas.microsoft.com/office/drawing/2014/main" id="{FBA13A4A-9800-F5B1-E80A-D1A86611FC7E}"/>
              </a:ext>
            </a:extLst>
          </p:cNvPr>
          <p:cNvSpPr>
            <a:spLocks noGrp="1"/>
          </p:cNvSpPr>
          <p:nvPr>
            <p:ph type="ftr" sz="quarter" idx="4294967295"/>
          </p:nvPr>
        </p:nvSpPr>
        <p:spPr>
          <a:xfrm>
            <a:off x="0" y="6356350"/>
            <a:ext cx="7934325" cy="365125"/>
          </a:xfrm>
          <a:prstGeom prst="rect">
            <a:avLst/>
          </a:prstGeom>
        </p:spPr>
        <p:txBody>
          <a:bodyPr/>
          <a:lstStyle/>
          <a:p>
            <a:r>
              <a:rPr lang="en-US"/>
              <a:t>      </a:t>
            </a:r>
          </a:p>
        </p:txBody>
      </p:sp>
      <p:pic>
        <p:nvPicPr>
          <p:cNvPr id="3" name="Picture 2" descr="QR Code to allow attendee to go directly to the learning center webpage for class enrollment.">
            <a:extLst>
              <a:ext uri="{FF2B5EF4-FFF2-40B4-BE49-F238E27FC236}">
                <a16:creationId xmlns:a16="http://schemas.microsoft.com/office/drawing/2014/main" id="{61342B54-CBB0-B595-3CC7-4BDB92246A08}"/>
              </a:ext>
            </a:extLst>
          </p:cNvPr>
          <p:cNvPicPr>
            <a:picLocks noChangeAspect="1"/>
          </p:cNvPicPr>
          <p:nvPr/>
        </p:nvPicPr>
        <p:blipFill>
          <a:blip r:embed="rId3"/>
          <a:stretch>
            <a:fillRect/>
          </a:stretch>
        </p:blipFill>
        <p:spPr>
          <a:xfrm>
            <a:off x="9539635" y="559088"/>
            <a:ext cx="2271365" cy="2286000"/>
          </a:xfrm>
          <a:prstGeom prst="rect">
            <a:avLst/>
          </a:prstGeom>
        </p:spPr>
      </p:pic>
      <p:sp>
        <p:nvSpPr>
          <p:cNvPr id="5" name="TextBox 4">
            <a:extLst>
              <a:ext uri="{FF2B5EF4-FFF2-40B4-BE49-F238E27FC236}">
                <a16:creationId xmlns:a16="http://schemas.microsoft.com/office/drawing/2014/main" id="{BD2EFED7-6B7A-A728-B908-A2355F691D18}"/>
              </a:ext>
            </a:extLst>
          </p:cNvPr>
          <p:cNvSpPr txBox="1"/>
          <p:nvPr/>
        </p:nvSpPr>
        <p:spPr>
          <a:xfrm>
            <a:off x="10048267" y="2729672"/>
            <a:ext cx="1707297" cy="230832"/>
          </a:xfrm>
          <a:prstGeom prst="rect">
            <a:avLst/>
          </a:prstGeom>
          <a:noFill/>
        </p:spPr>
        <p:txBody>
          <a:bodyPr wrap="square" lIns="91440" tIns="45720" rIns="91440" bIns="45720" rtlCol="0" anchor="t">
            <a:spAutoFit/>
          </a:bodyPr>
          <a:lstStyle/>
          <a:p>
            <a:r>
              <a:rPr lang="en-US" sz="900" dirty="0">
                <a:latin typeface="Source Sans 3"/>
              </a:rPr>
              <a:t>bwclearningcenter.com </a:t>
            </a:r>
          </a:p>
        </p:txBody>
      </p:sp>
      <p:sp>
        <p:nvSpPr>
          <p:cNvPr id="6" name="Rectangle: Rounded Corners 5" descr="Blue box with this text&#10;&#10;In-person classes and virtual &#10;training classes (VTC) qualify for Safety Council rebate external training credits.">
            <a:extLst>
              <a:ext uri="{FF2B5EF4-FFF2-40B4-BE49-F238E27FC236}">
                <a16:creationId xmlns:a16="http://schemas.microsoft.com/office/drawing/2014/main" id="{5420F77D-C808-EEA4-8CBD-50C1AB2677CD}"/>
              </a:ext>
              <a:ext uri="{C183D7F6-B498-43B3-948B-1728B52AA6E4}">
                <adec:decorative xmlns:adec="http://schemas.microsoft.com/office/drawing/2017/decorative" val="0"/>
              </a:ext>
            </a:extLst>
          </p:cNvPr>
          <p:cNvSpPr/>
          <p:nvPr/>
        </p:nvSpPr>
        <p:spPr>
          <a:xfrm>
            <a:off x="8327847" y="4520772"/>
            <a:ext cx="3867560" cy="2201481"/>
          </a:xfrm>
          <a:prstGeom prst="roundRect">
            <a:avLst/>
          </a:prstGeom>
          <a:solidFill>
            <a:srgbClr val="0E3F7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ource Sans 3"/>
              </a:rPr>
              <a:t>         In-person classes and virtual training classes (VTC) qualify for Safety Council rebate external training credits.</a:t>
            </a:r>
            <a:endParaRPr lang="en-US" sz="2400" b="0" i="0" u="none" strike="noStrike" kern="1200" cap="none" spc="0" normalizeH="0" baseline="0" noProof="0" dirty="0">
              <a:ln>
                <a:noFill/>
              </a:ln>
              <a:solidFill>
                <a:srgbClr val="FFFFFF"/>
              </a:solidFill>
              <a:effectLst/>
              <a:uLnTx/>
              <a:uFillTx/>
              <a:latin typeface="Source Sans 3"/>
            </a:endParaRPr>
          </a:p>
        </p:txBody>
      </p:sp>
      <p:pic>
        <p:nvPicPr>
          <p:cNvPr id="7" name="Graphic 6" descr="Lights On with solid fill">
            <a:extLst>
              <a:ext uri="{FF2B5EF4-FFF2-40B4-BE49-F238E27FC236}">
                <a16:creationId xmlns:a16="http://schemas.microsoft.com/office/drawing/2014/main" id="{689A8621-0B9C-3806-07B5-30BCA4DEF9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7095" y="4639601"/>
            <a:ext cx="462117" cy="461672"/>
          </a:xfrm>
          <a:prstGeom prst="rect">
            <a:avLst/>
          </a:prstGeom>
        </p:spPr>
      </p:pic>
    </p:spTree>
    <p:extLst>
      <p:ext uri="{BB962C8B-B14F-4D97-AF65-F5344CB8AC3E}">
        <p14:creationId xmlns:p14="http://schemas.microsoft.com/office/powerpoint/2010/main" val="1007066078"/>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4B698-226B-CCE4-6C91-855FAADE522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207C542-22E4-7DAE-C55E-E642DAFF7117}"/>
              </a:ext>
            </a:extLst>
          </p:cNvPr>
          <p:cNvSpPr>
            <a:spLocks noGrp="1"/>
          </p:cNvSpPr>
          <p:nvPr>
            <p:ph type="title"/>
          </p:nvPr>
        </p:nvSpPr>
        <p:spPr>
          <a:xfrm>
            <a:off x="381000" y="559088"/>
            <a:ext cx="11430000" cy="708397"/>
          </a:xfrm>
        </p:spPr>
        <p:txBody>
          <a:bodyPr>
            <a:normAutofit/>
          </a:bodyPr>
          <a:lstStyle/>
          <a:p>
            <a:r>
              <a:rPr lang="en-US">
                <a:latin typeface="Source Sans 3"/>
                <a:ea typeface="Times New Roman" panose="02020603050405020304" pitchFamily="18" charset="0"/>
              </a:rPr>
              <a:t>Webinars – June and July</a:t>
            </a:r>
            <a:endParaRPr lang="en-US" cap="all"/>
          </a:p>
        </p:txBody>
      </p:sp>
      <p:sp>
        <p:nvSpPr>
          <p:cNvPr id="12" name="Text Placeholder 11">
            <a:extLst>
              <a:ext uri="{FF2B5EF4-FFF2-40B4-BE49-F238E27FC236}">
                <a16:creationId xmlns:a16="http://schemas.microsoft.com/office/drawing/2014/main" id="{4E2CFAC2-B4D4-475A-20AF-B255DBD71475}"/>
              </a:ext>
            </a:extLst>
          </p:cNvPr>
          <p:cNvSpPr>
            <a:spLocks noGrp="1"/>
          </p:cNvSpPr>
          <p:nvPr>
            <p:ph type="body" sz="quarter" idx="12"/>
          </p:nvPr>
        </p:nvSpPr>
        <p:spPr>
          <a:xfrm>
            <a:off x="883765" y="1995054"/>
            <a:ext cx="8153106" cy="2704687"/>
          </a:xfrm>
        </p:spPr>
        <p:txBody>
          <a:bodyPr>
            <a:normAutofit/>
          </a:bodyPr>
          <a:lstStyle/>
          <a:p>
            <a:pPr marL="457200" indent="0">
              <a:lnSpc>
                <a:spcPct val="100000"/>
              </a:lnSpc>
              <a:spcAft>
                <a:spcPts val="0"/>
              </a:spcAft>
              <a:buNone/>
            </a:pPr>
            <a:endParaRPr lang="en-US" i="1" dirty="0">
              <a:latin typeface="Source Sans 3"/>
              <a:ea typeface="Open Sans"/>
              <a:cs typeface="Open Sans"/>
            </a:endParaRPr>
          </a:p>
          <a:p>
            <a:pPr marL="457200" indent="0">
              <a:lnSpc>
                <a:spcPct val="100000"/>
              </a:lnSpc>
              <a:spcAft>
                <a:spcPts val="0"/>
              </a:spcAft>
              <a:buNone/>
            </a:pPr>
            <a:endParaRPr lang="en-US" b="1" dirty="0"/>
          </a:p>
          <a:p>
            <a:pPr marL="800100" indent="-342900">
              <a:lnSpc>
                <a:spcPct val="100000"/>
              </a:lnSpc>
              <a:spcAft>
                <a:spcPts val="0"/>
              </a:spcAft>
            </a:pPr>
            <a:r>
              <a:rPr lang="en-US" b="1" dirty="0">
                <a:latin typeface="Source Sans 3"/>
                <a:ea typeface="Open Sans"/>
                <a:cs typeface="Open Sans"/>
              </a:rPr>
              <a:t>June  4 </a:t>
            </a:r>
            <a:r>
              <a:rPr lang="en-US" dirty="0">
                <a:latin typeface="Source Sans 3"/>
                <a:ea typeface="Open Sans"/>
                <a:cs typeface="Open Sans"/>
              </a:rPr>
              <a:t>-</a:t>
            </a:r>
            <a:r>
              <a:rPr lang="en-US" i="1" dirty="0">
                <a:latin typeface="Source Sans 3"/>
                <a:ea typeface="Open Sans"/>
                <a:cs typeface="Open Sans"/>
              </a:rPr>
              <a:t> </a:t>
            </a:r>
            <a:r>
              <a:rPr lang="en-US" dirty="0"/>
              <a:t>Working in a confined space? What you should know before you break the plane </a:t>
            </a:r>
          </a:p>
          <a:p>
            <a:pPr marL="800100" indent="-342900">
              <a:lnSpc>
                <a:spcPct val="100000"/>
              </a:lnSpc>
              <a:spcAft>
                <a:spcPts val="0"/>
              </a:spcAft>
            </a:pPr>
            <a:endParaRPr lang="en-US" i="1" dirty="0">
              <a:latin typeface="Source Sans 3"/>
              <a:ea typeface="Open Sans"/>
              <a:cs typeface="Open Sans"/>
            </a:endParaRPr>
          </a:p>
          <a:p>
            <a:pPr marL="800100" indent="-342900">
              <a:lnSpc>
                <a:spcPct val="100000"/>
              </a:lnSpc>
              <a:spcAft>
                <a:spcPts val="0"/>
              </a:spcAft>
            </a:pPr>
            <a:r>
              <a:rPr lang="en-US" b="1" dirty="0"/>
              <a:t>July </a:t>
            </a:r>
            <a:r>
              <a:rPr lang="en-US" dirty="0"/>
              <a:t>– No webinars scheduled for July</a:t>
            </a:r>
            <a:endParaRPr lang="en-US" b="1" dirty="0"/>
          </a:p>
          <a:p>
            <a:pPr marL="0" indent="0">
              <a:buNone/>
            </a:pPr>
            <a:endParaRPr lang="en-US" dirty="0"/>
          </a:p>
        </p:txBody>
      </p:sp>
      <p:sp>
        <p:nvSpPr>
          <p:cNvPr id="9" name="Footer Placeholder 8" descr="Ohio logo">
            <a:extLst>
              <a:ext uri="{FF2B5EF4-FFF2-40B4-BE49-F238E27FC236}">
                <a16:creationId xmlns:a16="http://schemas.microsoft.com/office/drawing/2014/main" id="{20FD008A-31DD-B9AA-0FB6-2C0460E36B15}"/>
              </a:ext>
            </a:extLst>
          </p:cNvPr>
          <p:cNvSpPr>
            <a:spLocks noGrp="1"/>
          </p:cNvSpPr>
          <p:nvPr>
            <p:ph type="ftr" sz="quarter" idx="4294967295"/>
          </p:nvPr>
        </p:nvSpPr>
        <p:spPr>
          <a:xfrm>
            <a:off x="0" y="6356350"/>
            <a:ext cx="7934325" cy="365125"/>
          </a:xfrm>
          <a:prstGeom prst="rect">
            <a:avLst/>
          </a:prstGeom>
        </p:spPr>
        <p:txBody>
          <a:bodyPr/>
          <a:lstStyle/>
          <a:p>
            <a:r>
              <a:rPr lang="en-US"/>
              <a:t>      </a:t>
            </a:r>
          </a:p>
        </p:txBody>
      </p:sp>
      <p:pic>
        <p:nvPicPr>
          <p:cNvPr id="3" name="Picture 2" descr="QR Code to allow attendee to go directly to the learning center webpage for class enrollment.">
            <a:extLst>
              <a:ext uri="{FF2B5EF4-FFF2-40B4-BE49-F238E27FC236}">
                <a16:creationId xmlns:a16="http://schemas.microsoft.com/office/drawing/2014/main" id="{E8B6816E-28CA-366A-DD02-AF0B493A7584}"/>
              </a:ext>
            </a:extLst>
          </p:cNvPr>
          <p:cNvPicPr>
            <a:picLocks noChangeAspect="1"/>
          </p:cNvPicPr>
          <p:nvPr/>
        </p:nvPicPr>
        <p:blipFill>
          <a:blip r:embed="rId3"/>
          <a:stretch>
            <a:fillRect/>
          </a:stretch>
        </p:blipFill>
        <p:spPr>
          <a:xfrm>
            <a:off x="9539635" y="559088"/>
            <a:ext cx="2271365" cy="2286000"/>
          </a:xfrm>
          <a:prstGeom prst="rect">
            <a:avLst/>
          </a:prstGeom>
        </p:spPr>
      </p:pic>
      <p:sp>
        <p:nvSpPr>
          <p:cNvPr id="5" name="TextBox 4">
            <a:extLst>
              <a:ext uri="{FF2B5EF4-FFF2-40B4-BE49-F238E27FC236}">
                <a16:creationId xmlns:a16="http://schemas.microsoft.com/office/drawing/2014/main" id="{EF5BD3C6-81CB-FC44-DF7E-97620513FF96}"/>
              </a:ext>
            </a:extLst>
          </p:cNvPr>
          <p:cNvSpPr txBox="1"/>
          <p:nvPr/>
        </p:nvSpPr>
        <p:spPr>
          <a:xfrm>
            <a:off x="10048267" y="2729672"/>
            <a:ext cx="1707297" cy="230832"/>
          </a:xfrm>
          <a:prstGeom prst="rect">
            <a:avLst/>
          </a:prstGeom>
          <a:noFill/>
        </p:spPr>
        <p:txBody>
          <a:bodyPr wrap="square" lIns="91440" tIns="45720" rIns="91440" bIns="45720" rtlCol="0" anchor="t">
            <a:spAutoFit/>
          </a:bodyPr>
          <a:lstStyle/>
          <a:p>
            <a:r>
              <a:rPr lang="en-US" sz="900" dirty="0">
                <a:latin typeface="Source Sans 3"/>
              </a:rPr>
              <a:t>bwclearningcenter.com </a:t>
            </a:r>
          </a:p>
        </p:txBody>
      </p:sp>
      <p:sp>
        <p:nvSpPr>
          <p:cNvPr id="6" name="Rectangle: Rounded Corners 5" descr="Blue box with this text&#10;&#10;Webinars do not qualify for Safety Council rebate external training credits.">
            <a:extLst>
              <a:ext uri="{FF2B5EF4-FFF2-40B4-BE49-F238E27FC236}">
                <a16:creationId xmlns:a16="http://schemas.microsoft.com/office/drawing/2014/main" id="{5BFCD08E-A626-5187-2216-AA954DB6D77A}"/>
              </a:ext>
              <a:ext uri="{C183D7F6-B498-43B3-948B-1728B52AA6E4}">
                <adec:decorative xmlns:adec="http://schemas.microsoft.com/office/drawing/2017/decorative" val="0"/>
              </a:ext>
            </a:extLst>
          </p:cNvPr>
          <p:cNvSpPr/>
          <p:nvPr/>
        </p:nvSpPr>
        <p:spPr>
          <a:xfrm>
            <a:off x="8283608" y="4699742"/>
            <a:ext cx="3685892" cy="1912964"/>
          </a:xfrm>
          <a:prstGeom prst="roundRect">
            <a:avLst/>
          </a:prstGeom>
          <a:solidFill>
            <a:srgbClr val="0E3F7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ource Sans 3"/>
              </a:rPr>
              <a:t>         Webinars do not qualify for Safety Council rebate external training credits.</a:t>
            </a:r>
          </a:p>
        </p:txBody>
      </p:sp>
      <p:pic>
        <p:nvPicPr>
          <p:cNvPr id="7" name="Graphic 6" descr="Lights On with solid fill">
            <a:extLst>
              <a:ext uri="{FF2B5EF4-FFF2-40B4-BE49-F238E27FC236}">
                <a16:creationId xmlns:a16="http://schemas.microsoft.com/office/drawing/2014/main" id="{BE2B7040-E9EF-46E7-7848-E1C42118311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3645" y="4703167"/>
            <a:ext cx="462117" cy="461672"/>
          </a:xfrm>
          <a:prstGeom prst="rect">
            <a:avLst/>
          </a:prstGeom>
        </p:spPr>
      </p:pic>
    </p:spTree>
    <p:extLst>
      <p:ext uri="{BB962C8B-B14F-4D97-AF65-F5344CB8AC3E}">
        <p14:creationId xmlns:p14="http://schemas.microsoft.com/office/powerpoint/2010/main" val="1063982871"/>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5648-0007-6C69-3B72-3C02A700FEAD}"/>
              </a:ext>
            </a:extLst>
          </p:cNvPr>
          <p:cNvSpPr>
            <a:spLocks noGrp="1"/>
          </p:cNvSpPr>
          <p:nvPr>
            <p:ph type="title"/>
          </p:nvPr>
        </p:nvSpPr>
        <p:spPr>
          <a:xfrm>
            <a:off x="381000" y="559088"/>
            <a:ext cx="11550162" cy="1160313"/>
          </a:xfrm>
        </p:spPr>
        <p:txBody>
          <a:bodyPr>
            <a:normAutofit/>
          </a:bodyPr>
          <a:lstStyle/>
          <a:p>
            <a:r>
              <a:rPr lang="en-US">
                <a:latin typeface="Source Sans 3"/>
              </a:rPr>
              <a:t>Private employer important dates – June and July</a:t>
            </a:r>
            <a:endParaRPr lang="en-US" cap="all"/>
          </a:p>
        </p:txBody>
      </p:sp>
      <p:sp>
        <p:nvSpPr>
          <p:cNvPr id="3" name="Text Placeholder 2">
            <a:extLst>
              <a:ext uri="{FF2B5EF4-FFF2-40B4-BE49-F238E27FC236}">
                <a16:creationId xmlns:a16="http://schemas.microsoft.com/office/drawing/2014/main" id="{0A2E4B2D-B5DB-A5E5-0FAB-CF7FB74CC818}"/>
              </a:ext>
            </a:extLst>
          </p:cNvPr>
          <p:cNvSpPr>
            <a:spLocks noGrp="1"/>
          </p:cNvSpPr>
          <p:nvPr>
            <p:ph type="body" sz="quarter" idx="12"/>
          </p:nvPr>
        </p:nvSpPr>
        <p:spPr>
          <a:xfrm>
            <a:off x="1156832" y="2272145"/>
            <a:ext cx="9878336" cy="5292436"/>
          </a:xfrm>
        </p:spPr>
        <p:txBody>
          <a:bodyPr vert="horz" lIns="91440" tIns="45720" rIns="91440" bIns="45720" rtlCol="0" anchor="t">
            <a:normAutofit/>
          </a:bodyPr>
          <a:lstStyle/>
          <a:p>
            <a:r>
              <a:rPr lang="en-US" b="1"/>
              <a:t>June 1 - </a:t>
            </a:r>
            <a:r>
              <a:rPr lang="en-US"/>
              <a:t>PA last day for individual retro settlements (close out year for 10-year annual evaluation)</a:t>
            </a:r>
          </a:p>
          <a:p>
            <a:r>
              <a:rPr lang="en-US" b="1"/>
              <a:t>June 22 - </a:t>
            </a:r>
            <a:r>
              <a:rPr lang="en-US"/>
              <a:t>PA PY 2026 first installment due</a:t>
            </a:r>
          </a:p>
          <a:p>
            <a:r>
              <a:rPr lang="en-US" b="1"/>
              <a:t>July 1 - </a:t>
            </a:r>
            <a:r>
              <a:rPr lang="en-US"/>
              <a:t>PA policy year begins</a:t>
            </a:r>
          </a:p>
          <a:p>
            <a:r>
              <a:rPr lang="en-US" b="1"/>
              <a:t>July 1 -</a:t>
            </a:r>
            <a:r>
              <a:rPr lang="en-US"/>
              <a:t> PA Early Payment Discount due date, employer must pay the full PY 2026 estimated annual premium</a:t>
            </a:r>
          </a:p>
        </p:txBody>
      </p:sp>
    </p:spTree>
    <p:extLst>
      <p:ext uri="{BB962C8B-B14F-4D97-AF65-F5344CB8AC3E}">
        <p14:creationId xmlns:p14="http://schemas.microsoft.com/office/powerpoint/2010/main" val="2747184468"/>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83E4CE85A3774182A85D41A4452876" ma:contentTypeVersion="18" ma:contentTypeDescription="Create a new document." ma:contentTypeScope="" ma:versionID="f7d8472d7108482d49ec2c59b96fe491">
  <xsd:schema xmlns:xsd="http://www.w3.org/2001/XMLSchema" xmlns:xs="http://www.w3.org/2001/XMLSchema" xmlns:p="http://schemas.microsoft.com/office/2006/metadata/properties" xmlns:ns2="4870351d-1527-4269-9870-a0a24ad46c57" xmlns:ns3="fe380dd8-c0d7-4d31-8e29-7bc020f18022" xmlns:ns4="06a0b0f5-ab3f-4382-8730-459fb424e421" targetNamespace="http://schemas.microsoft.com/office/2006/metadata/properties" ma:root="true" ma:fieldsID="aa466d1bdaac1b44814bbac5152f44ac" ns2:_="" ns3:_="" ns4:_="">
    <xsd:import namespace="4870351d-1527-4269-9870-a0a24ad46c57"/>
    <xsd:import namespace="fe380dd8-c0d7-4d31-8e29-7bc020f18022"/>
    <xsd:import namespace="06a0b0f5-ab3f-4382-8730-459fb424e4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Sessionreviewnote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0351d-1527-4269-9870-a0a24ad46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Sessionreviewnotes" ma:index="23" nillable="true" ma:displayName="Session review notes" ma:description="sent to Cari 2-12" ma:format="Dropdown" ma:internalName="Sessionreviewnotes">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380dd8-c0d7-4d31-8e29-7bc020f1802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a0b0f5-ab3f-4382-8730-459fb424e42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c4b2fc4-9071-4fa6-916e-e84ad2f4315c}" ma:internalName="TaxCatchAll" ma:showField="CatchAllData" ma:web="fe380dd8-c0d7-4d31-8e29-7bc020f180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ssionreviewnotes xmlns="4870351d-1527-4269-9870-a0a24ad46c57" xsi:nil="true"/>
    <TaxCatchAll xmlns="06a0b0f5-ab3f-4382-8730-459fb424e421" xsi:nil="true"/>
    <lcf76f155ced4ddcb4097134ff3c332f xmlns="4870351d-1527-4269-9870-a0a24ad46c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BAAC80-EB9D-47C2-9297-9463D183D6F7}">
  <ds:schemaRefs>
    <ds:schemaRef ds:uri="06a0b0f5-ab3f-4382-8730-459fb424e421"/>
    <ds:schemaRef ds:uri="4870351d-1527-4269-9870-a0a24ad46c57"/>
    <ds:schemaRef ds:uri="fe380dd8-c0d7-4d31-8e29-7bc020f180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EE3B105-88C5-4E3E-B8D4-2F3F674C1735}">
  <ds:schemaRefs>
    <ds:schemaRef ds:uri="http://schemas.microsoft.com/sharepoint/v3/contenttype/forms"/>
  </ds:schemaRefs>
</ds:datastoreItem>
</file>

<file path=customXml/itemProps3.xml><?xml version="1.0" encoding="utf-8"?>
<ds:datastoreItem xmlns:ds="http://schemas.openxmlformats.org/officeDocument/2006/customXml" ds:itemID="{2225119B-98B3-491F-9D9F-18CF40819104}">
  <ds:schemaRefs>
    <ds:schemaRef ds:uri="http://www.w3.org/XML/1998/namespace"/>
    <ds:schemaRef ds:uri="http://purl.org/dc/elements/1.1/"/>
    <ds:schemaRef ds:uri="fe380dd8-c0d7-4d31-8e29-7bc020f18022"/>
    <ds:schemaRef ds:uri="http://schemas.microsoft.com/office/2006/documentManagement/types"/>
    <ds:schemaRef ds:uri="http://purl.org/dc/dcmitype/"/>
    <ds:schemaRef ds:uri="http://schemas.openxmlformats.org/package/2006/metadata/core-properties"/>
    <ds:schemaRef ds:uri="4870351d-1527-4269-9870-a0a24ad46c57"/>
    <ds:schemaRef ds:uri="http://schemas.microsoft.com/office/2006/metadata/properties"/>
    <ds:schemaRef ds:uri="http://schemas.microsoft.com/office/infopath/2007/PartnerControls"/>
    <ds:schemaRef ds:uri="06a0b0f5-ab3f-4382-8730-459fb424e421"/>
    <ds:schemaRef ds:uri="http://purl.org/dc/terms/"/>
  </ds:schemaRefs>
</ds:datastoreItem>
</file>

<file path=docMetadata/LabelInfo.xml><?xml version="1.0" encoding="utf-8"?>
<clbl:labelList xmlns:clbl="http://schemas.microsoft.com/office/2020/mipLabelMetadata">
  <clbl:label id="{f920f5b4-f35a-4bd1-ab57-79db69ad10fb}" enabled="1" method="Standard" siteId="{50f8fcc4-94d8-4f07-84eb-36ed57c7c8a2}" contentBits="0" removed="0"/>
</clbl:labelList>
</file>

<file path=docProps/app.xml><?xml version="1.0" encoding="utf-8"?>
<Properties xmlns="http://schemas.openxmlformats.org/officeDocument/2006/extended-properties" xmlns:vt="http://schemas.openxmlformats.org/officeDocument/2006/docPropsVTypes">
  <Template/>
  <TotalTime>10</TotalTime>
  <Words>1884</Words>
  <Application>Microsoft Office PowerPoint</Application>
  <PresentationFormat>Widescreen</PresentationFormat>
  <Paragraphs>258</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Open Sans</vt:lpstr>
      <vt:lpstr>Source Sans 3</vt:lpstr>
      <vt:lpstr>ＭＳ Ｐゴシック</vt:lpstr>
      <vt:lpstr>Times New Roman</vt:lpstr>
      <vt:lpstr>Source Sans Pro</vt:lpstr>
      <vt:lpstr>Calibri</vt:lpstr>
      <vt:lpstr>Heart of it All Deck</vt:lpstr>
      <vt:lpstr>Opening and Closing Slides</vt:lpstr>
      <vt:lpstr>Opening slide – BWC logo</vt:lpstr>
      <vt:lpstr>June safety council update</vt:lpstr>
      <vt:lpstr>Monthly learning June</vt:lpstr>
      <vt:lpstr>Monthly learning June – (continued)</vt:lpstr>
      <vt:lpstr>Monthly learning July</vt:lpstr>
      <vt:lpstr>Virtual learning June</vt:lpstr>
      <vt:lpstr>Virtual learning July</vt:lpstr>
      <vt:lpstr>Webinars – June and July</vt:lpstr>
      <vt:lpstr>Private employer important dates – June and July</vt:lpstr>
      <vt:lpstr>Private employer important dates – June and July – (continued)</vt:lpstr>
      <vt:lpstr>Public employer important dates – June and July</vt:lpstr>
      <vt:lpstr>Electrical Safety Basics</vt:lpstr>
      <vt:lpstr>Electrical safety basics overview</vt:lpstr>
      <vt:lpstr>OSHA data 2011-2023</vt:lpstr>
      <vt:lpstr>Types of electrical hazards</vt:lpstr>
      <vt:lpstr>Electrical injuries</vt:lpstr>
      <vt:lpstr>Shock severity</vt:lpstr>
      <vt:lpstr>Falls</vt:lpstr>
      <vt:lpstr>Safeguards for personnel protection: Personal protective equipment </vt:lpstr>
      <vt:lpstr>Training requirements</vt:lpstr>
      <vt:lpstr>Office of safety services – We are here to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Gladden, Jeremy</dc:creator>
  <cp:lastModifiedBy>Meronk, David</cp:lastModifiedBy>
  <cp:revision>7</cp:revision>
  <cp:lastPrinted>2026-04-13T16:24:53Z</cp:lastPrinted>
  <dcterms:created xsi:type="dcterms:W3CDTF">2019-10-25T18:01:05Z</dcterms:created>
  <dcterms:modified xsi:type="dcterms:W3CDTF">2026-05-28T16:22:27Z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0x0101005583E4CE85A3774182A85D41A4452876</vt:lpwstr>
  </property>
  <property fmtid="{D5CDD505-2E9C-101B-9397-08002B2CF9AE}" pid="3" name="MediaServiceImageTags">
    <vt:lpwstr/>
  </property>
</Properties>
</file>