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  <p:sldMasterId id="2147483672" r:id="rId6"/>
    <p:sldMasterId id="2147483684" r:id="rId7"/>
  </p:sldMasterIdLst>
  <p:notesMasterIdLst>
    <p:notesMasterId r:id="rId20"/>
  </p:notesMasterIdLst>
  <p:handoutMasterIdLst>
    <p:handoutMasterId r:id="rId21"/>
  </p:handoutMasterIdLst>
  <p:sldIdLst>
    <p:sldId id="256" r:id="rId8"/>
    <p:sldId id="257" r:id="rId9"/>
    <p:sldId id="258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3" r:id="rId18"/>
    <p:sldId id="259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721" autoAdjust="0"/>
  </p:normalViewPr>
  <p:slideViewPr>
    <p:cSldViewPr snapToGrid="0" snapToObjects="1">
      <p:cViewPr varScale="1">
        <p:scale>
          <a:sx n="85" d="100"/>
          <a:sy n="85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C20427-77A7-481E-A42D-7A728D4398DC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F07F3D-71D2-4AEE-A4E2-C1340DE56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544A3B-50BE-4D83-A157-BC49049C49D1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9A964A-8B46-4DD1-8496-AE194A12A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9888"/>
            <a:ext cx="7772400" cy="978151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8040"/>
            <a:ext cx="7772400" cy="5281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4249099"/>
            <a:ext cx="7772400" cy="51333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800" y="4769391"/>
            <a:ext cx="7772400" cy="635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C8679-4C8E-475D-A004-C38AFC94B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075626-20D1-4845-BF2E-0BD040F40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C5EA2B-61B0-4AF3-90C8-0A4794271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CB42DA-DE5B-4859-B608-CF4B16C21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3FB1B-B833-4431-9661-2FEC90A42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27A5C-2EE6-451B-991C-35B3B9A9A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D2A655-1BCF-4F4E-8D5C-ADA75774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41B16-72CD-45A0-8A2F-2360BF436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0BDE5-42B4-4DBF-8F1B-1DA232755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5655"/>
            <a:ext cx="7772400" cy="9781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63807"/>
            <a:ext cx="7772400" cy="6834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EF0E29-37FB-40BB-B41B-2659550D6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47" y="340219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35700"/>
            <a:ext cx="5730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A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D4924-A277-4097-8FA5-A482631BA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89675"/>
            <a:ext cx="574675" cy="3635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F31D7-9AAB-4D70-9925-51529F1D1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89675"/>
            <a:ext cx="574675" cy="3635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11FCD-B8F3-4144-9F3B-8E5942163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89675"/>
            <a:ext cx="574675" cy="3635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07D86-1637-4936-ACFC-B82CB3F8B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89675"/>
            <a:ext cx="574675" cy="3635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B279A0-22D4-4EA1-BD4E-68614A751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89675"/>
            <a:ext cx="574675" cy="3635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608DA3-BE42-40EA-97B8-DB3C02BE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89675"/>
            <a:ext cx="574675" cy="3635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9168D9-7694-486C-9B44-708F92B98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ivider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2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17750"/>
            <a:ext cx="8229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ontent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losing_Blu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 noGrp="1"/>
          </p:cNvSpPr>
          <p:nvPr>
            <p:ph type="ctrTitle"/>
          </p:nvPr>
        </p:nvSpPr>
        <p:spPr>
          <a:xfrm>
            <a:off x="685800" y="1770063"/>
            <a:ext cx="7772400" cy="977900"/>
          </a:xfrm>
        </p:spPr>
        <p:txBody>
          <a:bodyPr/>
          <a:lstStyle/>
          <a:p>
            <a:pPr algn="ctr" eaLnBrk="1" hangingPunct="1"/>
            <a:r>
              <a:rPr lang="en-US" smtClean="0"/>
              <a:t>“What Constitutes A Workers Compensation injury/causality”???</a:t>
            </a:r>
          </a:p>
        </p:txBody>
      </p:sp>
      <p:sp>
        <p:nvSpPr>
          <p:cNvPr id="2253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4249738"/>
            <a:ext cx="7772400" cy="512762"/>
          </a:xfrm>
        </p:spPr>
        <p:txBody>
          <a:bodyPr/>
          <a:lstStyle/>
          <a:p>
            <a:pPr eaLnBrk="1" hangingPunct="1"/>
            <a:r>
              <a:rPr lang="en-US" smtClean="0"/>
              <a:t>Presented By: Dr. Clark Iorio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253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4762500"/>
            <a:ext cx="7772400" cy="6413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OhioHealth Board Certified Occupational Health Physician and Medical Director of WorkAble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Information necessary to file a claim. </a:t>
            </a:r>
          </a:p>
        </p:txBody>
      </p:sp>
      <p:sp>
        <p:nvSpPr>
          <p:cNvPr id="317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Incident report</a:t>
            </a:r>
          </a:p>
          <a:p>
            <a:endParaRPr lang="en-US" b="1" smtClean="0"/>
          </a:p>
          <a:p>
            <a:r>
              <a:rPr lang="en-US" b="1" smtClean="0"/>
              <a:t>First Report of Injury (FROI)</a:t>
            </a:r>
          </a:p>
          <a:p>
            <a:pPr>
              <a:buFont typeface="Arial" charset="0"/>
              <a:buNone/>
            </a:pPr>
            <a:endParaRPr lang="en-US" b="1" smtClean="0"/>
          </a:p>
          <a:p>
            <a:r>
              <a:rPr lang="en-US" b="1" smtClean="0"/>
              <a:t>Job description</a:t>
            </a:r>
          </a:p>
          <a:p>
            <a:pPr>
              <a:buFont typeface="Arial" charset="0"/>
              <a:buNone/>
            </a:pPr>
            <a:endParaRPr lang="en-US" b="1" smtClean="0"/>
          </a:p>
          <a:p>
            <a:r>
              <a:rPr lang="en-US" b="1" smtClean="0"/>
              <a:t>Video?/ Witnessed injury?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8F753-81BB-4594-B4B0-E160947CCC9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46075" y="274638"/>
            <a:ext cx="8456613" cy="5713412"/>
          </a:xfrm>
        </p:spPr>
        <p:txBody>
          <a:bodyPr/>
          <a:lstStyle/>
          <a:p>
            <a:pPr algn="ctr"/>
            <a:r>
              <a:rPr lang="en-US" sz="8000" smtClean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8A990-A468-4190-8CC4-4C6B4FC08A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6E64C-AAAA-48B5-9E58-A6571AE661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Clark D. Iorio D.O. </a:t>
            </a:r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Only Board Certified Occupational Medicine Physician in our area.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Medical Director Ohio Health WorkAble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Clinical Assistant Professor Family Practice - NEOMED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Clinical Assistant Professor Orthopedics - OUCOM</a:t>
            </a:r>
          </a:p>
        </p:txBody>
      </p:sp>
      <p:sp>
        <p:nvSpPr>
          <p:cNvPr id="24580" name="Slide Number Placeholder 9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632F51-5E14-4243-B924-F49C08A701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Clark D. Iorio D.O.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3037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z="2400" smtClean="0"/>
              <a:t>Co-Editor of Occupational Medicine Practice Guidelines 3</a:t>
            </a:r>
            <a:r>
              <a:rPr lang="en-US" sz="2400" baseline="30000" smtClean="0"/>
              <a:t>rd</a:t>
            </a:r>
            <a:r>
              <a:rPr lang="en-US" sz="2400" smtClean="0"/>
              <a:t> edition Knee Chapter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Board Certified Occupational Medicine - AOBPM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Board certified Family Practice - AOBFP</a:t>
            </a:r>
          </a:p>
        </p:txBody>
      </p:sp>
      <p:sp>
        <p:nvSpPr>
          <p:cNvPr id="25604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0" y="6378575"/>
            <a:ext cx="574675" cy="479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4355A-C761-4CA3-8772-8C0766B6E3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What Constitutes a Workers Comp Injury?</a:t>
            </a:r>
          </a:p>
          <a:p>
            <a:pPr eaLnBrk="1" hangingPunct="1"/>
            <a:endParaRPr lang="en-US" b="1" smtClean="0"/>
          </a:p>
          <a:p>
            <a:pPr lvl="1" eaLnBrk="1" hangingPunct="1"/>
            <a:r>
              <a:rPr lang="en-US" smtClean="0"/>
              <a:t>Employee “</a:t>
            </a:r>
            <a:r>
              <a:rPr lang="en-US" b="1" smtClean="0"/>
              <a:t>It had to happen at work</a:t>
            </a:r>
            <a:r>
              <a:rPr lang="en-US" smtClean="0"/>
              <a:t>”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Employer “</a:t>
            </a:r>
            <a:r>
              <a:rPr lang="en-US" b="1" smtClean="0"/>
              <a:t>That did not happen here</a:t>
            </a:r>
            <a:r>
              <a:rPr lang="en-US" smtClean="0"/>
              <a:t>”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Physician “ </a:t>
            </a:r>
            <a:r>
              <a:rPr lang="en-US" b="1" smtClean="0"/>
              <a:t>Who do you believe?</a:t>
            </a:r>
            <a:r>
              <a:rPr lang="en-US" smtClean="0"/>
              <a:t>”</a:t>
            </a:r>
            <a:endParaRPr lang="en-US" b="1" smtClean="0"/>
          </a:p>
        </p:txBody>
      </p:sp>
      <p:sp>
        <p:nvSpPr>
          <p:cNvPr id="25604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0" y="6378575"/>
            <a:ext cx="574675" cy="479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0D057-2393-460C-BAD9-E23934E827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General Approach to Initial Assessment and Documentation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E0E3B-2504-4968-87C9-05CB5BE9DE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57200" y="1417638"/>
            <a:ext cx="84867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Medical History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Presenting symptoms and related information of the injury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Identify body parts involved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Date of onset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Mechanism of Injury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Incident report filed?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Four W’s Where, When, Who and What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33962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Legal distinctions do not alter the science involved in establishing an association (or lack there of) between work and health.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7A2DB-1DB0-440C-9656-1B4949BAF0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Causation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Direct cause - both immediate trauma and the effects are observed.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Health Problems may contribute to a potential claim such as carpal tunnel syndrome and hypothyroidism.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F04A2-58E1-4701-B6EB-B89620D0B9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Likelihood and Certainty</a:t>
            </a:r>
            <a:br>
              <a:rPr lang="en-US" smtClean="0"/>
            </a:br>
            <a:endParaRPr lang="en-US" smtClean="0"/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3200" smtClean="0"/>
              <a:t>The Physician’s expressed opinion of likelihood should not be affected by administrative or legal context.</a:t>
            </a:r>
          </a:p>
          <a:p>
            <a:pPr eaLnBrk="1" hangingPunct="1">
              <a:buFont typeface="Arial" charset="0"/>
              <a:buNone/>
            </a:pPr>
            <a:endParaRPr lang="en-US" sz="3200" smtClean="0"/>
          </a:p>
          <a:p>
            <a:pPr eaLnBrk="1" hangingPunct="1"/>
            <a:r>
              <a:rPr lang="en-US" sz="3200" smtClean="0"/>
              <a:t>The degree of certainty expressed by the clinician should be supported primarily by the available evidence and it should be a product of logic and informed judgement.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A1A2C-8EC9-4DB2-9661-3241731554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Likelihood and Certainty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aggravation of a pre-existing condition is a NEW EVENT which permanently worsens an existing condition.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An exacerbation is a temporary aggravation of a prior condition by an injury which will eventually return to baseline.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133-70AE-40C1-B50F-5FA6EA2E50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and Divider Slide">
  <a:themeElements>
    <a:clrScheme name="Custom 14">
      <a:dk1>
        <a:srgbClr val="000000"/>
      </a:dk1>
      <a:lt1>
        <a:sysClr val="window" lastClr="FFFFFF"/>
      </a:lt1>
      <a:dk2>
        <a:srgbClr val="0073AE"/>
      </a:dk2>
      <a:lt2>
        <a:srgbClr val="E5E2D9"/>
      </a:lt2>
      <a:accent1>
        <a:srgbClr val="0073AE"/>
      </a:accent1>
      <a:accent2>
        <a:srgbClr val="002A5C"/>
      </a:accent2>
      <a:accent3>
        <a:srgbClr val="72AFB6"/>
      </a:accent3>
      <a:accent4>
        <a:srgbClr val="9E007E"/>
      </a:accent4>
      <a:accent5>
        <a:srgbClr val="E87722"/>
      </a:accent5>
      <a:accent6>
        <a:srgbClr val="4B226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 with Footer">
  <a:themeElements>
    <a:clrScheme name="Custom 14">
      <a:dk1>
        <a:srgbClr val="000000"/>
      </a:dk1>
      <a:lt1>
        <a:sysClr val="window" lastClr="FFFFFF"/>
      </a:lt1>
      <a:dk2>
        <a:srgbClr val="0073AE"/>
      </a:dk2>
      <a:lt2>
        <a:srgbClr val="E5E2D9"/>
      </a:lt2>
      <a:accent1>
        <a:srgbClr val="0073AE"/>
      </a:accent1>
      <a:accent2>
        <a:srgbClr val="002A5C"/>
      </a:accent2>
      <a:accent3>
        <a:srgbClr val="72AFB6"/>
      </a:accent3>
      <a:accent4>
        <a:srgbClr val="9E007E"/>
      </a:accent4>
      <a:accent5>
        <a:srgbClr val="E87722"/>
      </a:accent5>
      <a:accent6>
        <a:srgbClr val="4B226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Slide - No Footer">
  <a:themeElements>
    <a:clrScheme name="Custom 14">
      <a:dk1>
        <a:srgbClr val="000000"/>
      </a:dk1>
      <a:lt1>
        <a:sysClr val="window" lastClr="FFFFFF"/>
      </a:lt1>
      <a:dk2>
        <a:srgbClr val="0073AE"/>
      </a:dk2>
      <a:lt2>
        <a:srgbClr val="E5E2D9"/>
      </a:lt2>
      <a:accent1>
        <a:srgbClr val="0073AE"/>
      </a:accent1>
      <a:accent2>
        <a:srgbClr val="002A5C"/>
      </a:accent2>
      <a:accent3>
        <a:srgbClr val="72AFB6"/>
      </a:accent3>
      <a:accent4>
        <a:srgbClr val="9E007E"/>
      </a:accent4>
      <a:accent5>
        <a:srgbClr val="E87722"/>
      </a:accent5>
      <a:accent6>
        <a:srgbClr val="4B226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itle and Divider Slide">
  <a:themeElements>
    <a:clrScheme name="Custom 14">
      <a:dk1>
        <a:srgbClr val="000000"/>
      </a:dk1>
      <a:lt1>
        <a:sysClr val="window" lastClr="FFFFFF"/>
      </a:lt1>
      <a:dk2>
        <a:srgbClr val="0073AE"/>
      </a:dk2>
      <a:lt2>
        <a:srgbClr val="E5E2D9"/>
      </a:lt2>
      <a:accent1>
        <a:srgbClr val="0073AE"/>
      </a:accent1>
      <a:accent2>
        <a:srgbClr val="002A5C"/>
      </a:accent2>
      <a:accent3>
        <a:srgbClr val="72AFB6"/>
      </a:accent3>
      <a:accent4>
        <a:srgbClr val="9E007E"/>
      </a:accent4>
      <a:accent5>
        <a:srgbClr val="E87722"/>
      </a:accent5>
      <a:accent6>
        <a:srgbClr val="4B226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034AAC4A39B419AD386AD04EFCB51" ma:contentTypeVersion="0" ma:contentTypeDescription="Create a new document." ma:contentTypeScope="" ma:versionID="091dd49584ada9a2eec4b8847825fca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AC6F14C-9B38-4D74-8F76-27672CB12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8D99DD-97DF-4C82-9FF0-BB850F682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CEACECC-FB60-431C-935A-77BB51A1112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308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Title and Divider Slide</vt:lpstr>
      <vt:lpstr>Content Slide with Footer</vt:lpstr>
      <vt:lpstr>Content Slide - No Footer</vt:lpstr>
      <vt:lpstr>1_Title and Divider Slide</vt:lpstr>
      <vt:lpstr>“What Constitutes A Workers Compensation injury/causality”???</vt:lpstr>
      <vt:lpstr>Clark D. Iorio D.O. </vt:lpstr>
      <vt:lpstr>Clark D. Iorio D.O.</vt:lpstr>
      <vt:lpstr>Slide 4</vt:lpstr>
      <vt:lpstr>General Approach to Initial Assessment and Documentation</vt:lpstr>
      <vt:lpstr> Legal distinctions do not alter the science involved in establishing an association (or lack there of) between work and health.</vt:lpstr>
      <vt:lpstr>Causation</vt:lpstr>
      <vt:lpstr> Likelihood and Certainty </vt:lpstr>
      <vt:lpstr>Likelihood and Certainty</vt:lpstr>
      <vt:lpstr>Information necessary to file a claim. </vt:lpstr>
      <vt:lpstr>Questions?</vt:lpstr>
      <vt:lpstr>Slide 12</vt:lpstr>
    </vt:vector>
  </TitlesOfParts>
  <Company>OhioHealth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Osterfeld</dc:creator>
  <cp:lastModifiedBy>TShaum</cp:lastModifiedBy>
  <cp:revision>68</cp:revision>
  <dcterms:created xsi:type="dcterms:W3CDTF">2014-03-07T17:39:07Z</dcterms:created>
  <dcterms:modified xsi:type="dcterms:W3CDTF">2015-03-19T12:55:15Z</dcterms:modified>
</cp:coreProperties>
</file>