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4"/>
  </p:notesMasterIdLst>
  <p:sldIdLst>
    <p:sldId id="271" r:id="rId6"/>
    <p:sldId id="259" r:id="rId7"/>
    <p:sldId id="286" r:id="rId8"/>
    <p:sldId id="266" r:id="rId9"/>
    <p:sldId id="281" r:id="rId10"/>
    <p:sldId id="258" r:id="rId11"/>
    <p:sldId id="256" r:id="rId12"/>
    <p:sldId id="265" r:id="rId13"/>
    <p:sldId id="267" r:id="rId14"/>
    <p:sldId id="257" r:id="rId15"/>
    <p:sldId id="261" r:id="rId16"/>
    <p:sldId id="262" r:id="rId17"/>
    <p:sldId id="263" r:id="rId18"/>
    <p:sldId id="264" r:id="rId19"/>
    <p:sldId id="268" r:id="rId20"/>
    <p:sldId id="269" r:id="rId21"/>
    <p:sldId id="260" r:id="rId22"/>
    <p:sldId id="270" r:id="rId23"/>
    <p:sldId id="272" r:id="rId24"/>
    <p:sldId id="273" r:id="rId25"/>
    <p:sldId id="276" r:id="rId26"/>
    <p:sldId id="277" r:id="rId27"/>
    <p:sldId id="288" r:id="rId28"/>
    <p:sldId id="283" r:id="rId29"/>
    <p:sldId id="284" r:id="rId30"/>
    <p:sldId id="280" r:id="rId31"/>
    <p:sldId id="290" r:id="rId32"/>
    <p:sldId id="291"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78" autoAdjust="0"/>
  </p:normalViewPr>
  <p:slideViewPr>
    <p:cSldViewPr>
      <p:cViewPr varScale="1">
        <p:scale>
          <a:sx n="83" d="100"/>
          <a:sy n="83" d="100"/>
        </p:scale>
        <p:origin x="161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23551B-8CE5-4AF0-BE0D-A38982D113DD}" type="datetimeFigureOut">
              <a:rPr lang="en-US" smtClean="0"/>
              <a:pPr/>
              <a:t>3/21/2014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97D5A-E8E5-4BA3-AA8D-4AA283D09D14}" type="slidenum">
              <a:rPr lang="en-US" smtClean="0"/>
              <a:pPr/>
              <a:t>‹#›</a:t>
            </a:fld>
            <a:endParaRPr lang="en-US"/>
          </a:p>
        </p:txBody>
      </p:sp>
    </p:spTree>
    <p:extLst>
      <p:ext uri="{BB962C8B-B14F-4D97-AF65-F5344CB8AC3E}">
        <p14:creationId xmlns:p14="http://schemas.microsoft.com/office/powerpoint/2010/main" val="4054916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nine pictograms used in the GHS system  Note Physical , Health and Environment </a:t>
            </a:r>
            <a:endParaRPr lang="en-US" dirty="0"/>
          </a:p>
        </p:txBody>
      </p:sp>
      <p:sp>
        <p:nvSpPr>
          <p:cNvPr id="4" name="Slide Number Placeholder 3"/>
          <p:cNvSpPr>
            <a:spLocks noGrp="1"/>
          </p:cNvSpPr>
          <p:nvPr>
            <p:ph type="sldNum" sz="quarter" idx="10"/>
          </p:nvPr>
        </p:nvSpPr>
        <p:spPr/>
        <p:txBody>
          <a:bodyPr/>
          <a:lstStyle/>
          <a:p>
            <a:fld id="{93397D5A-E8E5-4BA3-AA8D-4AA283D09D14}" type="slidenum">
              <a:rPr lang="en-US" smtClean="0"/>
              <a:pPr/>
              <a:t>17</a:t>
            </a:fld>
            <a:endParaRPr lang="en-US"/>
          </a:p>
        </p:txBody>
      </p:sp>
    </p:spTree>
    <p:extLst>
      <p:ext uri="{BB962C8B-B14F-4D97-AF65-F5344CB8AC3E}">
        <p14:creationId xmlns:p14="http://schemas.microsoft.com/office/powerpoint/2010/main" val="2993904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152740E-4C66-4B5A-8861-6AED468B44E6}" type="datetimeFigureOut">
              <a:rPr lang="en-US"/>
              <a:pPr>
                <a:defRPr/>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2D1F72-AD2C-421E-90B7-FFEFB713F68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48D92C-FEBD-4027-9DF3-1CCC89812FAB}" type="datetimeFigureOut">
              <a:rPr lang="en-US"/>
              <a:pPr>
                <a:defRPr/>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1FF00F-BDE8-4973-9673-2BE3372EF28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14DA92-DF14-4468-A5FB-9BBD62D571CF}" type="datetimeFigureOut">
              <a:rPr lang="en-US"/>
              <a:pPr>
                <a:defRPr/>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97A1BA-4257-47CB-B78A-52AEF2140E1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F60A83-F4C9-4C0D-8BBF-A2904B266935}" type="datetimeFigureOut">
              <a:rPr lang="en-US"/>
              <a:pPr>
                <a:defRPr/>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FA4298-9A0E-48EE-BF54-02AF5A633D8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792D0A-CC53-4ACD-BE1B-28C0B62E0429}" type="datetimeFigureOut">
              <a:rPr lang="en-US"/>
              <a:pPr>
                <a:defRPr/>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49126A-A5D4-4070-A8DE-BF6CE65D37F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1CD25FF-1094-4CB7-A762-8D1C11F129C6}" type="datetimeFigureOut">
              <a:rPr lang="en-US"/>
              <a:pPr>
                <a:defRPr/>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2F7E9C-459B-4403-9E30-5CDE874DEF6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9D3E020-69A2-4EA0-9A7D-3DCE8EF0A715}" type="datetimeFigureOut">
              <a:rPr lang="en-US"/>
              <a:pPr>
                <a:defRPr/>
              </a:pPr>
              <a:t>3/21/2014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B8B9358-F411-448F-8A17-C4B1C6CBC57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B25F768-FC5C-4899-A693-1D8BF244B3E0}" type="datetimeFigureOut">
              <a:rPr lang="en-US"/>
              <a:pPr>
                <a:defRPr/>
              </a:pPr>
              <a:t>3/21/2014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59BC339-F50A-4932-AE44-1D7B3BFD1FB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998220-E6B0-463F-8793-351CB2F4A428}" type="datetimeFigureOut">
              <a:rPr lang="en-US"/>
              <a:pPr>
                <a:defRPr/>
              </a:pPr>
              <a:t>3/21/2014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C69630B-0F77-4126-A03C-D0DBCDCBBD2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E68F6C-101C-4E06-A854-20B712D3746F}" type="datetimeFigureOut">
              <a:rPr lang="en-US"/>
              <a:pPr>
                <a:defRPr/>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46F77D-0B21-4997-B9C5-83A26CA59A4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BE8FAC-7EDF-499B-8B64-A51D81DF0910}" type="datetimeFigureOut">
              <a:rPr lang="en-US"/>
              <a:pPr>
                <a:defRPr/>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9B40F4-8CA8-4280-9650-7C0A6B2DDCE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32DBB67-A189-432C-B75B-D91110D3D8EE}" type="datetimeFigureOut">
              <a:rPr lang="en-US"/>
              <a:pPr>
                <a:defRPr/>
              </a:pPr>
              <a:t>3/21/2014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DA5CB40-B2F7-48A6-9E64-7681A0A54E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osha.gov/index.htm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b="1" dirty="0" smtClean="0"/>
              <a:t>Introduction to GHS </a:t>
            </a:r>
            <a:endParaRPr lang="en-US" b="1" dirty="0"/>
          </a:p>
        </p:txBody>
      </p:sp>
      <p:pic>
        <p:nvPicPr>
          <p:cNvPr id="20482" name="Picture 2" descr="http://www.safetec.net/wp-content/uploads/2011/03/ghspicto.jpg"/>
          <p:cNvPicPr>
            <a:picLocks noChangeAspect="1" noChangeArrowheads="1"/>
          </p:cNvPicPr>
          <p:nvPr/>
        </p:nvPicPr>
        <p:blipFill>
          <a:blip r:embed="rId2" cstate="print"/>
          <a:srcRect/>
          <a:stretch>
            <a:fillRect/>
          </a:stretch>
        </p:blipFill>
        <p:spPr bwMode="auto">
          <a:xfrm>
            <a:off x="1524000" y="1676400"/>
            <a:ext cx="5962650" cy="4000501"/>
          </a:xfrm>
          <a:prstGeom prst="rect">
            <a:avLst/>
          </a:prstGeom>
          <a:noFill/>
        </p:spPr>
      </p:pic>
      <p:sp>
        <p:nvSpPr>
          <p:cNvPr id="4" name="TextBox 3"/>
          <p:cNvSpPr txBox="1"/>
          <p:nvPr/>
        </p:nvSpPr>
        <p:spPr>
          <a:xfrm>
            <a:off x="838200" y="5867400"/>
            <a:ext cx="6705600" cy="369332"/>
          </a:xfrm>
          <a:prstGeom prst="rect">
            <a:avLst/>
          </a:prstGeom>
          <a:noFill/>
        </p:spPr>
        <p:txBody>
          <a:bodyPr wrap="square" rtlCol="0">
            <a:spAutoFit/>
          </a:bodyPr>
          <a:lstStyle/>
          <a:p>
            <a:pPr algn="ctr"/>
            <a:r>
              <a:rPr lang="en-US" dirty="0" smtClean="0"/>
              <a:t>Ben Hissam , BWC, Safety Consultant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p>
            <a:r>
              <a:rPr lang="en-US" dirty="0" smtClean="0"/>
              <a:t>Critical Dates (Employers)</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b="1" dirty="0" smtClean="0"/>
              <a:t>Employers Must </a:t>
            </a:r>
            <a:r>
              <a:rPr lang="en-US" dirty="0" smtClean="0"/>
              <a:t>:</a:t>
            </a:r>
          </a:p>
          <a:p>
            <a:pPr>
              <a:buNone/>
            </a:pPr>
            <a:r>
              <a:rPr lang="en-US" sz="2800" dirty="0" smtClean="0"/>
              <a:t>Train employees on the new label elements and</a:t>
            </a:r>
          </a:p>
          <a:p>
            <a:pPr>
              <a:buNone/>
            </a:pPr>
            <a:r>
              <a:rPr lang="en-US" sz="2800" dirty="0" smtClean="0"/>
              <a:t>safety data sheet (SDS) format  </a:t>
            </a:r>
            <a:r>
              <a:rPr lang="en-US" sz="2800" b="1" dirty="0" smtClean="0"/>
              <a:t>12/1/2013</a:t>
            </a:r>
          </a:p>
          <a:p>
            <a:pPr>
              <a:buNone/>
            </a:pPr>
            <a:endParaRPr lang="en-US" sz="2800" b="1" dirty="0" smtClean="0"/>
          </a:p>
          <a:p>
            <a:pPr>
              <a:buNone/>
            </a:pPr>
            <a:r>
              <a:rPr lang="en-US" sz="2800" dirty="0" smtClean="0"/>
              <a:t>Update alternative workplace labeling and</a:t>
            </a:r>
          </a:p>
          <a:p>
            <a:pPr>
              <a:buNone/>
            </a:pPr>
            <a:r>
              <a:rPr lang="en-US" sz="2800" dirty="0" smtClean="0"/>
              <a:t>hazard communication program as necessary</a:t>
            </a:r>
          </a:p>
          <a:p>
            <a:pPr>
              <a:buNone/>
            </a:pPr>
            <a:r>
              <a:rPr lang="en-US" sz="2800" dirty="0" smtClean="0"/>
              <a:t>and provide additional employee training for</a:t>
            </a:r>
          </a:p>
          <a:p>
            <a:pPr>
              <a:buNone/>
            </a:pPr>
            <a:r>
              <a:rPr lang="en-US" sz="2800" dirty="0" smtClean="0"/>
              <a:t> newly identified physical or health hazards </a:t>
            </a:r>
            <a:r>
              <a:rPr lang="en-US" sz="2800" b="1" dirty="0" smtClean="0"/>
              <a:t>6/1/2016</a:t>
            </a:r>
          </a:p>
          <a:p>
            <a:pPr>
              <a:buNone/>
            </a:pPr>
            <a:endParaRPr lang="en-US" dirty="0" smtClean="0"/>
          </a:p>
          <a:p>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Chemical Labels New Format</a:t>
            </a:r>
            <a:endParaRPr lang="en-US" dirty="0"/>
          </a:p>
        </p:txBody>
      </p:sp>
      <p:sp>
        <p:nvSpPr>
          <p:cNvPr id="3" name="Content Placeholder 2"/>
          <p:cNvSpPr>
            <a:spLocks noGrp="1"/>
          </p:cNvSpPr>
          <p:nvPr>
            <p:ph idx="1"/>
          </p:nvPr>
        </p:nvSpPr>
        <p:spPr>
          <a:xfrm>
            <a:off x="381000" y="1905000"/>
            <a:ext cx="8229600" cy="4525963"/>
          </a:xfrm>
        </p:spPr>
        <p:txBody>
          <a:bodyPr/>
          <a:lstStyle/>
          <a:p>
            <a:r>
              <a:rPr lang="en-US" dirty="0" smtClean="0"/>
              <a:t>How will labels change under the revised Hazard Communication Standard?</a:t>
            </a:r>
          </a:p>
          <a:p>
            <a:r>
              <a:rPr lang="en-US" dirty="0" smtClean="0"/>
              <a:t>Labels will cover physical, health and environmental hazards </a:t>
            </a:r>
          </a:p>
          <a:p>
            <a:r>
              <a:rPr lang="en-US" dirty="0" smtClean="0"/>
              <a:t>Pictograms- </a:t>
            </a:r>
          </a:p>
          <a:p>
            <a:r>
              <a:rPr lang="en-US" dirty="0" smtClean="0"/>
              <a:t>Signal Words -  </a:t>
            </a:r>
          </a:p>
          <a:p>
            <a:r>
              <a:rPr lang="en-US" dirty="0" smtClean="0"/>
              <a:t>Hazard Statement - </a:t>
            </a:r>
          </a:p>
          <a:p>
            <a:r>
              <a:rPr lang="en-US" dirty="0" smtClean="0"/>
              <a:t>Precautionary Statement - </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5943600" y="3657600"/>
            <a:ext cx="2628900"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Pictograms </a:t>
            </a:r>
            <a:endParaRPr lang="en-US" dirty="0"/>
          </a:p>
        </p:txBody>
      </p:sp>
      <p:sp>
        <p:nvSpPr>
          <p:cNvPr id="3" name="Content Placeholder 2"/>
          <p:cNvSpPr>
            <a:spLocks noGrp="1"/>
          </p:cNvSpPr>
          <p:nvPr>
            <p:ph idx="1"/>
          </p:nvPr>
        </p:nvSpPr>
        <p:spPr>
          <a:xfrm>
            <a:off x="457200" y="1600201"/>
            <a:ext cx="8229600" cy="2514599"/>
          </a:xfrm>
        </p:spPr>
        <p:txBody>
          <a:bodyPr/>
          <a:lstStyle/>
          <a:p>
            <a:r>
              <a:rPr lang="en-US" dirty="0" smtClean="0"/>
              <a:t>There are nine pictograms used in the new GH system (8 are mandatory) </a:t>
            </a:r>
          </a:p>
          <a:p>
            <a:r>
              <a:rPr lang="en-US" dirty="0" smtClean="0"/>
              <a:t>Pictogram must have a Red border with a symbol inside</a:t>
            </a:r>
          </a:p>
        </p:txBody>
      </p:sp>
      <p:sp>
        <p:nvSpPr>
          <p:cNvPr id="1843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8434" name="Picture 2" descr="http://www.unece.org/fileadmin/DAM/trans/danger/publi/ghs/pictograms/silhouete.gif"/>
          <p:cNvPicPr>
            <a:picLocks noChangeAspect="1" noChangeArrowheads="1"/>
          </p:cNvPicPr>
          <p:nvPr/>
        </p:nvPicPr>
        <p:blipFill>
          <a:blip r:embed="rId2" cstate="print"/>
          <a:srcRect/>
          <a:stretch>
            <a:fillRect/>
          </a:stretch>
        </p:blipFill>
        <p:spPr bwMode="auto">
          <a:xfrm>
            <a:off x="6096000" y="3886200"/>
            <a:ext cx="1876425" cy="1876425"/>
          </a:xfrm>
          <a:prstGeom prst="rect">
            <a:avLst/>
          </a:prstGeom>
          <a:noFill/>
        </p:spPr>
      </p:pic>
      <p:sp>
        <p:nvSpPr>
          <p:cNvPr id="1843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8436" name="Picture 4" descr="http://www.unece.org/fileadmin/DAM/trans/danger/publi/ghs/pictograms/flamme.gif"/>
          <p:cNvPicPr>
            <a:picLocks noChangeAspect="1" noChangeArrowheads="1"/>
          </p:cNvPicPr>
          <p:nvPr/>
        </p:nvPicPr>
        <p:blipFill>
          <a:blip r:embed="rId3" cstate="print"/>
          <a:srcRect/>
          <a:stretch>
            <a:fillRect/>
          </a:stretch>
        </p:blipFill>
        <p:spPr bwMode="auto">
          <a:xfrm>
            <a:off x="1219200" y="4038600"/>
            <a:ext cx="1752600" cy="1752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Signal Word </a:t>
            </a:r>
            <a:endParaRPr lang="en-US" dirty="0"/>
          </a:p>
        </p:txBody>
      </p:sp>
      <p:sp>
        <p:nvSpPr>
          <p:cNvPr id="3" name="Content Placeholder 2"/>
          <p:cNvSpPr>
            <a:spLocks noGrp="1"/>
          </p:cNvSpPr>
          <p:nvPr>
            <p:ph idx="1"/>
          </p:nvPr>
        </p:nvSpPr>
        <p:spPr/>
        <p:txBody>
          <a:bodyPr/>
          <a:lstStyle/>
          <a:p>
            <a:r>
              <a:rPr lang="en-US" dirty="0" smtClean="0"/>
              <a:t>single word used to indicate the relative level of  hazard severity</a:t>
            </a:r>
          </a:p>
          <a:p>
            <a:endParaRPr lang="en-US" dirty="0" smtClean="0"/>
          </a:p>
          <a:p>
            <a:r>
              <a:rPr lang="en-US" b="1" dirty="0" smtClean="0"/>
              <a:t>Danger</a:t>
            </a:r>
            <a:r>
              <a:rPr lang="en-US" dirty="0" smtClean="0"/>
              <a:t> – More severe hazard</a:t>
            </a:r>
          </a:p>
          <a:p>
            <a:endParaRPr lang="en-US" dirty="0" smtClean="0"/>
          </a:p>
          <a:p>
            <a:r>
              <a:rPr lang="en-US" b="1" dirty="0" smtClean="0"/>
              <a:t>Warning</a:t>
            </a:r>
            <a:r>
              <a:rPr lang="en-US" dirty="0" smtClean="0"/>
              <a:t> - Less severe hazards.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Hazard Statement </a:t>
            </a:r>
            <a:endParaRPr lang="en-US" dirty="0"/>
          </a:p>
        </p:txBody>
      </p:sp>
      <p:sp>
        <p:nvSpPr>
          <p:cNvPr id="3" name="Content Placeholder 2"/>
          <p:cNvSpPr>
            <a:spLocks noGrp="1"/>
          </p:cNvSpPr>
          <p:nvPr>
            <p:ph idx="1"/>
          </p:nvPr>
        </p:nvSpPr>
        <p:spPr/>
        <p:txBody>
          <a:bodyPr/>
          <a:lstStyle/>
          <a:p>
            <a:r>
              <a:rPr lang="en-US" dirty="0" smtClean="0"/>
              <a:t>Statement associated with the hazard class or degree of hazard </a:t>
            </a:r>
          </a:p>
          <a:p>
            <a:endParaRPr lang="en-US" dirty="0" smtClean="0"/>
          </a:p>
          <a:p>
            <a:r>
              <a:rPr lang="en-US" dirty="0" smtClean="0"/>
              <a:t>hazard class and category that describes the nature of the hazard(s) of a chemical, including, where appropriate, the degree of hazard.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Precautionary Statement</a:t>
            </a:r>
            <a:endParaRPr lang="en-US" dirty="0"/>
          </a:p>
        </p:txBody>
      </p:sp>
      <p:sp>
        <p:nvSpPr>
          <p:cNvPr id="3" name="Content Placeholder 2"/>
          <p:cNvSpPr>
            <a:spLocks noGrp="1"/>
          </p:cNvSpPr>
          <p:nvPr>
            <p:ph idx="1"/>
          </p:nvPr>
        </p:nvSpPr>
        <p:spPr/>
        <p:txBody>
          <a:bodyPr/>
          <a:lstStyle/>
          <a:p>
            <a:endParaRPr lang="en-US" dirty="0" smtClean="0"/>
          </a:p>
          <a:p>
            <a:r>
              <a:rPr lang="en-US" dirty="0" smtClean="0"/>
              <a:t>a phrase that describes recommended measures to be taken to minimize or prevent adverse effects resulting from exposure to a hazardous chemical, or improper storage or handling of a hazardous chemical</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ocial.dol.gov/blog/wp-content/uploads/2012/03/GHS-new-label-without-title1.jpg"/>
          <p:cNvPicPr>
            <a:picLocks noChangeAspect="1" noChangeArrowheads="1"/>
          </p:cNvPicPr>
          <p:nvPr/>
        </p:nvPicPr>
        <p:blipFill>
          <a:blip r:embed="rId2" cstate="print"/>
          <a:srcRect/>
          <a:stretch>
            <a:fillRect/>
          </a:stretch>
        </p:blipFill>
        <p:spPr bwMode="auto">
          <a:xfrm>
            <a:off x="2362200" y="1981200"/>
            <a:ext cx="6586904" cy="4419600"/>
          </a:xfrm>
          <a:prstGeom prst="rect">
            <a:avLst/>
          </a:prstGeom>
          <a:noFill/>
        </p:spPr>
      </p:pic>
      <p:sp>
        <p:nvSpPr>
          <p:cNvPr id="3" name="TextBox 2"/>
          <p:cNvSpPr txBox="1"/>
          <p:nvPr/>
        </p:nvSpPr>
        <p:spPr>
          <a:xfrm>
            <a:off x="1219200" y="914400"/>
            <a:ext cx="6781800" cy="461665"/>
          </a:xfrm>
          <a:prstGeom prst="rect">
            <a:avLst/>
          </a:prstGeom>
          <a:noFill/>
        </p:spPr>
        <p:txBody>
          <a:bodyPr wrap="square" rtlCol="0">
            <a:spAutoFit/>
          </a:bodyPr>
          <a:lstStyle/>
          <a:p>
            <a:pPr algn="ctr"/>
            <a:r>
              <a:rPr lang="en-US" sz="2400" dirty="0" smtClean="0"/>
              <a:t>Sample of a new label under the GHS program</a:t>
            </a:r>
            <a:endParaRPr lang="en-US" sz="2400" dirty="0"/>
          </a:p>
        </p:txBody>
      </p:sp>
      <p:sp>
        <p:nvSpPr>
          <p:cNvPr id="4" name="TextBox 3"/>
          <p:cNvSpPr txBox="1"/>
          <p:nvPr/>
        </p:nvSpPr>
        <p:spPr>
          <a:xfrm>
            <a:off x="0" y="2590800"/>
            <a:ext cx="2133600" cy="369332"/>
          </a:xfrm>
          <a:prstGeom prst="rect">
            <a:avLst/>
          </a:prstGeom>
          <a:noFill/>
        </p:spPr>
        <p:txBody>
          <a:bodyPr wrap="square" rtlCol="0">
            <a:spAutoFit/>
          </a:bodyPr>
          <a:lstStyle/>
          <a:p>
            <a:pPr algn="ctr"/>
            <a:r>
              <a:rPr lang="en-US" dirty="0" smtClean="0"/>
              <a:t>Pictograms </a:t>
            </a:r>
            <a:endParaRPr lang="en-US" dirty="0"/>
          </a:p>
        </p:txBody>
      </p:sp>
      <p:sp>
        <p:nvSpPr>
          <p:cNvPr id="5" name="TextBox 4"/>
          <p:cNvSpPr txBox="1"/>
          <p:nvPr/>
        </p:nvSpPr>
        <p:spPr>
          <a:xfrm>
            <a:off x="152400" y="3276600"/>
            <a:ext cx="2057400" cy="369332"/>
          </a:xfrm>
          <a:prstGeom prst="rect">
            <a:avLst/>
          </a:prstGeom>
          <a:noFill/>
        </p:spPr>
        <p:txBody>
          <a:bodyPr wrap="square" rtlCol="0">
            <a:spAutoFit/>
          </a:bodyPr>
          <a:lstStyle/>
          <a:p>
            <a:pPr algn="ctr"/>
            <a:r>
              <a:rPr lang="en-US" dirty="0" smtClean="0"/>
              <a:t>Signal Word </a:t>
            </a:r>
            <a:endParaRPr lang="en-US" dirty="0"/>
          </a:p>
        </p:txBody>
      </p:sp>
      <p:sp>
        <p:nvSpPr>
          <p:cNvPr id="6" name="TextBox 5"/>
          <p:cNvSpPr txBox="1"/>
          <p:nvPr/>
        </p:nvSpPr>
        <p:spPr>
          <a:xfrm>
            <a:off x="152400" y="3810000"/>
            <a:ext cx="2438400" cy="369332"/>
          </a:xfrm>
          <a:prstGeom prst="rect">
            <a:avLst/>
          </a:prstGeom>
          <a:noFill/>
        </p:spPr>
        <p:txBody>
          <a:bodyPr wrap="square" rtlCol="0">
            <a:spAutoFit/>
          </a:bodyPr>
          <a:lstStyle/>
          <a:p>
            <a:pPr algn="ctr"/>
            <a:r>
              <a:rPr lang="en-US" dirty="0" smtClean="0"/>
              <a:t>Hazard Statement </a:t>
            </a:r>
            <a:endParaRPr lang="en-US" dirty="0"/>
          </a:p>
        </p:txBody>
      </p:sp>
      <p:sp>
        <p:nvSpPr>
          <p:cNvPr id="7" name="TextBox 6"/>
          <p:cNvSpPr txBox="1"/>
          <p:nvPr/>
        </p:nvSpPr>
        <p:spPr>
          <a:xfrm>
            <a:off x="0" y="4572000"/>
            <a:ext cx="2590800" cy="646331"/>
          </a:xfrm>
          <a:prstGeom prst="rect">
            <a:avLst/>
          </a:prstGeom>
          <a:noFill/>
        </p:spPr>
        <p:txBody>
          <a:bodyPr wrap="square" rtlCol="0">
            <a:spAutoFit/>
          </a:bodyPr>
          <a:lstStyle/>
          <a:p>
            <a:pPr algn="ctr"/>
            <a:r>
              <a:rPr lang="en-US" dirty="0" smtClean="0"/>
              <a:t>Precautionary Statement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762002"/>
          <a:ext cx="8839200" cy="5638799"/>
        </p:xfrm>
        <a:graphic>
          <a:graphicData uri="http://schemas.openxmlformats.org/drawingml/2006/table">
            <a:tbl>
              <a:tblPr/>
              <a:tblGrid>
                <a:gridCol w="2946400"/>
                <a:gridCol w="2946400"/>
                <a:gridCol w="2946400"/>
              </a:tblGrid>
              <a:tr h="469352">
                <a:tc>
                  <a:txBody>
                    <a:bodyPr/>
                    <a:lstStyle/>
                    <a:p>
                      <a:pPr algn="ctr"/>
                      <a:r>
                        <a:rPr lang="en-US" sz="1100" dirty="0"/>
                        <a:t>Health Hazard</a:t>
                      </a:r>
                      <a:br>
                        <a:rPr lang="en-US" sz="1100" dirty="0"/>
                      </a:br>
                      <a:endParaRPr lang="en-US" sz="1100" dirty="0"/>
                    </a:p>
                  </a:txBody>
                  <a:tcPr marL="13547" marR="13547" marT="13547" marB="13547">
                    <a:lnL>
                      <a:noFill/>
                    </a:lnL>
                    <a:lnR>
                      <a:noFill/>
                    </a:lnR>
                    <a:lnT>
                      <a:noFill/>
                    </a:lnT>
                    <a:lnB>
                      <a:noFill/>
                    </a:lnB>
                  </a:tcPr>
                </a:tc>
                <a:tc>
                  <a:txBody>
                    <a:bodyPr/>
                    <a:lstStyle/>
                    <a:p>
                      <a:pPr algn="ctr"/>
                      <a:r>
                        <a:rPr lang="en-US" sz="1100"/>
                        <a:t>Flame</a:t>
                      </a:r>
                      <a:br>
                        <a:rPr lang="en-US" sz="1100"/>
                      </a:br>
                      <a:endParaRPr lang="en-US" sz="1100"/>
                    </a:p>
                  </a:txBody>
                  <a:tcPr marL="13547" marR="13547" marT="13547" marB="13547">
                    <a:lnL>
                      <a:noFill/>
                    </a:lnL>
                    <a:lnR>
                      <a:noFill/>
                    </a:lnR>
                    <a:lnT>
                      <a:noFill/>
                    </a:lnT>
                    <a:lnB>
                      <a:noFill/>
                    </a:lnB>
                  </a:tcPr>
                </a:tc>
                <a:tc>
                  <a:txBody>
                    <a:bodyPr/>
                    <a:lstStyle/>
                    <a:p>
                      <a:pPr algn="ctr"/>
                      <a:r>
                        <a:rPr lang="en-US" sz="1100"/>
                        <a:t>Exclamation Mark</a:t>
                      </a:r>
                      <a:br>
                        <a:rPr lang="en-US" sz="1100"/>
                      </a:br>
                      <a:endParaRPr lang="en-US" sz="1100"/>
                    </a:p>
                  </a:txBody>
                  <a:tcPr marL="13547" marR="13547" marT="13547" marB="13547">
                    <a:lnL>
                      <a:noFill/>
                    </a:lnL>
                    <a:lnR>
                      <a:noFill/>
                    </a:lnR>
                    <a:lnT>
                      <a:noFill/>
                    </a:lnT>
                    <a:lnB>
                      <a:noFill/>
                    </a:lnB>
                  </a:tcPr>
                </a:tc>
              </a:tr>
              <a:tr h="2423520">
                <a:tc>
                  <a:txBody>
                    <a:bodyPr/>
                    <a:lstStyle/>
                    <a:p>
                      <a:pPr algn="ctr"/>
                      <a:r>
                        <a:rPr lang="en-US" sz="1100" dirty="0"/>
                        <a:t>• Carcinogen</a:t>
                      </a:r>
                      <a:br>
                        <a:rPr lang="en-US" sz="1100" dirty="0"/>
                      </a:br>
                      <a:r>
                        <a:rPr lang="en-US" sz="1100" dirty="0"/>
                        <a:t>• </a:t>
                      </a:r>
                      <a:r>
                        <a:rPr lang="en-US" sz="1100" dirty="0" err="1"/>
                        <a:t>Mutagenicity</a:t>
                      </a:r>
                      <a:r>
                        <a:rPr lang="en-US" sz="1100" dirty="0"/>
                        <a:t/>
                      </a:r>
                      <a:br>
                        <a:rPr lang="en-US" sz="1100" dirty="0"/>
                      </a:br>
                      <a:r>
                        <a:rPr lang="en-US" sz="1100" dirty="0"/>
                        <a:t>• Reproductive Toxicity</a:t>
                      </a:r>
                      <a:br>
                        <a:rPr lang="en-US" sz="1100" dirty="0"/>
                      </a:br>
                      <a:r>
                        <a:rPr lang="en-US" sz="1100" dirty="0"/>
                        <a:t>• Respiratory Sensitizer</a:t>
                      </a:r>
                      <a:br>
                        <a:rPr lang="en-US" sz="1100" dirty="0"/>
                      </a:br>
                      <a:r>
                        <a:rPr lang="en-US" sz="1100" dirty="0"/>
                        <a:t>• Target Organ Toxicity</a:t>
                      </a:r>
                      <a:br>
                        <a:rPr lang="en-US" sz="1100" dirty="0"/>
                      </a:br>
                      <a:r>
                        <a:rPr lang="en-US" sz="1100" dirty="0"/>
                        <a:t>• Aspiration Toxicity </a:t>
                      </a:r>
                    </a:p>
                  </a:txBody>
                  <a:tcPr marL="13547" marR="13547" marT="13547" marB="13547">
                    <a:lnL>
                      <a:noFill/>
                    </a:lnL>
                    <a:lnR>
                      <a:noFill/>
                    </a:lnR>
                    <a:lnT>
                      <a:noFill/>
                    </a:lnT>
                    <a:lnB>
                      <a:noFill/>
                    </a:lnB>
                  </a:tcPr>
                </a:tc>
                <a:tc>
                  <a:txBody>
                    <a:bodyPr/>
                    <a:lstStyle/>
                    <a:p>
                      <a:pPr algn="ctr"/>
                      <a:r>
                        <a:rPr lang="en-US" sz="1100" dirty="0"/>
                        <a:t>• Flammables</a:t>
                      </a:r>
                      <a:br>
                        <a:rPr lang="en-US" sz="1100" dirty="0"/>
                      </a:br>
                      <a:r>
                        <a:rPr lang="en-US" sz="1100" dirty="0"/>
                        <a:t>• </a:t>
                      </a:r>
                      <a:r>
                        <a:rPr lang="en-US" sz="1100" dirty="0" err="1"/>
                        <a:t>Pyrophorics</a:t>
                      </a:r>
                      <a:r>
                        <a:rPr lang="en-US" sz="1100" dirty="0"/>
                        <a:t/>
                      </a:r>
                      <a:br>
                        <a:rPr lang="en-US" sz="1100" dirty="0"/>
                      </a:br>
                      <a:r>
                        <a:rPr lang="en-US" sz="1100" dirty="0"/>
                        <a:t>• Self-Heating</a:t>
                      </a:r>
                      <a:br>
                        <a:rPr lang="en-US" sz="1100" dirty="0"/>
                      </a:br>
                      <a:r>
                        <a:rPr lang="en-US" sz="1100" dirty="0"/>
                        <a:t>• Emits Flammable Gas</a:t>
                      </a:r>
                      <a:br>
                        <a:rPr lang="en-US" sz="1100" dirty="0"/>
                      </a:br>
                      <a:r>
                        <a:rPr lang="en-US" sz="1100" dirty="0"/>
                        <a:t>• Self-</a:t>
                      </a:r>
                      <a:r>
                        <a:rPr lang="en-US" sz="1100" dirty="0" err="1"/>
                        <a:t>Reactives</a:t>
                      </a:r>
                      <a:r>
                        <a:rPr lang="en-US" sz="1100" dirty="0"/>
                        <a:t/>
                      </a:r>
                      <a:br>
                        <a:rPr lang="en-US" sz="1100" dirty="0"/>
                      </a:br>
                      <a:r>
                        <a:rPr lang="en-US" sz="1100" dirty="0"/>
                        <a:t>• Organic Peroxides </a:t>
                      </a:r>
                    </a:p>
                  </a:txBody>
                  <a:tcPr marL="13547" marR="13547" marT="13547" marB="13547">
                    <a:lnL>
                      <a:noFill/>
                    </a:lnL>
                    <a:lnR>
                      <a:noFill/>
                    </a:lnR>
                    <a:lnT>
                      <a:noFill/>
                    </a:lnT>
                    <a:lnB>
                      <a:noFill/>
                    </a:lnB>
                  </a:tcPr>
                </a:tc>
                <a:tc>
                  <a:txBody>
                    <a:bodyPr/>
                    <a:lstStyle/>
                    <a:p>
                      <a:pPr algn="ctr"/>
                      <a:r>
                        <a:rPr lang="en-US" sz="1100" dirty="0"/>
                        <a:t>• Irritant (skin and eye)</a:t>
                      </a:r>
                      <a:br>
                        <a:rPr lang="en-US" sz="1100" dirty="0"/>
                      </a:br>
                      <a:r>
                        <a:rPr lang="en-US" sz="1100" dirty="0"/>
                        <a:t>• Skin Sensitizer</a:t>
                      </a:r>
                      <a:br>
                        <a:rPr lang="en-US" sz="1100" dirty="0"/>
                      </a:br>
                      <a:r>
                        <a:rPr lang="en-US" sz="1100" dirty="0"/>
                        <a:t>• Acute Toxicity (harmful)</a:t>
                      </a:r>
                      <a:br>
                        <a:rPr lang="en-US" sz="1100" dirty="0"/>
                      </a:br>
                      <a:r>
                        <a:rPr lang="en-US" sz="1100" dirty="0"/>
                        <a:t>• Narcotic Effects</a:t>
                      </a:r>
                      <a:br>
                        <a:rPr lang="en-US" sz="1100" dirty="0"/>
                      </a:br>
                      <a:r>
                        <a:rPr lang="en-US" sz="1100" dirty="0"/>
                        <a:t>• Respiratory Tract Irritant</a:t>
                      </a:r>
                      <a:br>
                        <a:rPr lang="en-US" sz="1100" dirty="0"/>
                      </a:br>
                      <a:r>
                        <a:rPr lang="en-US" sz="1100" dirty="0"/>
                        <a:t>• Hazardous to Ozone Layer</a:t>
                      </a:r>
                      <a:br>
                        <a:rPr lang="en-US" sz="1100" dirty="0"/>
                      </a:br>
                      <a:r>
                        <a:rPr lang="en-US" sz="1100" dirty="0"/>
                        <a:t>(Non Mandatory) </a:t>
                      </a:r>
                    </a:p>
                  </a:txBody>
                  <a:tcPr marL="13547" marR="13547" marT="13547" marB="13547">
                    <a:lnL>
                      <a:noFill/>
                    </a:lnL>
                    <a:lnR>
                      <a:noFill/>
                    </a:lnR>
                    <a:lnT>
                      <a:noFill/>
                    </a:lnT>
                    <a:lnB>
                      <a:noFill/>
                    </a:lnB>
                  </a:tcPr>
                </a:tc>
              </a:tr>
              <a:tr h="469352">
                <a:tc>
                  <a:txBody>
                    <a:bodyPr/>
                    <a:lstStyle/>
                    <a:p>
                      <a:pPr algn="ctr"/>
                      <a:r>
                        <a:rPr lang="en-US" sz="1100" dirty="0"/>
                        <a:t>Gas Cylinder</a:t>
                      </a:r>
                      <a:br>
                        <a:rPr lang="en-US" sz="1100" dirty="0"/>
                      </a:br>
                      <a:endParaRPr lang="en-US" sz="1100" dirty="0"/>
                    </a:p>
                  </a:txBody>
                  <a:tcPr marL="13547" marR="13547" marT="13547" marB="13547">
                    <a:lnL>
                      <a:noFill/>
                    </a:lnL>
                    <a:lnR>
                      <a:noFill/>
                    </a:lnR>
                    <a:lnT>
                      <a:noFill/>
                    </a:lnT>
                    <a:lnB>
                      <a:noFill/>
                    </a:lnB>
                  </a:tcPr>
                </a:tc>
                <a:tc>
                  <a:txBody>
                    <a:bodyPr/>
                    <a:lstStyle/>
                    <a:p>
                      <a:pPr algn="ctr"/>
                      <a:r>
                        <a:rPr lang="en-US" sz="1100" dirty="0"/>
                        <a:t>Corrosion</a:t>
                      </a:r>
                      <a:br>
                        <a:rPr lang="en-US" sz="1100" dirty="0"/>
                      </a:br>
                      <a:endParaRPr lang="en-US" sz="1100" dirty="0"/>
                    </a:p>
                  </a:txBody>
                  <a:tcPr marL="13547" marR="13547" marT="13547" marB="13547">
                    <a:lnL>
                      <a:noFill/>
                    </a:lnL>
                    <a:lnR>
                      <a:noFill/>
                    </a:lnR>
                    <a:lnT>
                      <a:noFill/>
                    </a:lnT>
                    <a:lnB>
                      <a:noFill/>
                    </a:lnB>
                  </a:tcPr>
                </a:tc>
                <a:tc>
                  <a:txBody>
                    <a:bodyPr/>
                    <a:lstStyle/>
                    <a:p>
                      <a:pPr algn="ctr"/>
                      <a:r>
                        <a:rPr lang="en-US" sz="1100"/>
                        <a:t>Exploding Bomb</a:t>
                      </a:r>
                      <a:br>
                        <a:rPr lang="en-US" sz="1100"/>
                      </a:br>
                      <a:endParaRPr lang="en-US" sz="1100"/>
                    </a:p>
                  </a:txBody>
                  <a:tcPr marL="13547" marR="13547" marT="13547" marB="13547">
                    <a:lnL>
                      <a:noFill/>
                    </a:lnL>
                    <a:lnR>
                      <a:noFill/>
                    </a:lnR>
                    <a:lnT>
                      <a:noFill/>
                    </a:lnT>
                    <a:lnB>
                      <a:noFill/>
                    </a:lnB>
                  </a:tcPr>
                </a:tc>
              </a:tr>
              <a:tr h="1120741">
                <a:tc>
                  <a:txBody>
                    <a:bodyPr/>
                    <a:lstStyle/>
                    <a:p>
                      <a:pPr algn="ctr"/>
                      <a:r>
                        <a:rPr lang="en-US" sz="1100" dirty="0"/>
                        <a:t>• Gases under Pressure </a:t>
                      </a:r>
                    </a:p>
                  </a:txBody>
                  <a:tcPr marL="13547" marR="13547" marT="13547" marB="13547">
                    <a:lnL>
                      <a:noFill/>
                    </a:lnL>
                    <a:lnR>
                      <a:noFill/>
                    </a:lnR>
                    <a:lnT>
                      <a:noFill/>
                    </a:lnT>
                    <a:lnB>
                      <a:noFill/>
                    </a:lnB>
                  </a:tcPr>
                </a:tc>
                <a:tc>
                  <a:txBody>
                    <a:bodyPr/>
                    <a:lstStyle/>
                    <a:p>
                      <a:pPr algn="ctr"/>
                      <a:r>
                        <a:rPr lang="en-US" sz="1100" dirty="0"/>
                        <a:t>• Skin Corrosion/ burns</a:t>
                      </a:r>
                      <a:br>
                        <a:rPr lang="en-US" sz="1100" dirty="0"/>
                      </a:br>
                      <a:r>
                        <a:rPr lang="en-US" sz="1100" dirty="0"/>
                        <a:t>• Eye Damage</a:t>
                      </a:r>
                      <a:br>
                        <a:rPr lang="en-US" sz="1100" dirty="0"/>
                      </a:br>
                      <a:r>
                        <a:rPr lang="en-US" sz="1100" dirty="0"/>
                        <a:t>• Corrosive to Metals </a:t>
                      </a:r>
                    </a:p>
                  </a:txBody>
                  <a:tcPr marL="13547" marR="13547" marT="13547" marB="13547">
                    <a:lnL>
                      <a:noFill/>
                    </a:lnL>
                    <a:lnR>
                      <a:noFill/>
                    </a:lnR>
                    <a:lnT>
                      <a:noFill/>
                    </a:lnT>
                    <a:lnB>
                      <a:noFill/>
                    </a:lnB>
                  </a:tcPr>
                </a:tc>
                <a:tc>
                  <a:txBody>
                    <a:bodyPr/>
                    <a:lstStyle/>
                    <a:p>
                      <a:pPr algn="ctr"/>
                      <a:r>
                        <a:rPr lang="en-US" sz="1100" dirty="0"/>
                        <a:t>• Explosives</a:t>
                      </a:r>
                      <a:br>
                        <a:rPr lang="en-US" sz="1100" dirty="0"/>
                      </a:br>
                      <a:r>
                        <a:rPr lang="en-US" sz="1100" dirty="0"/>
                        <a:t>• Self-</a:t>
                      </a:r>
                      <a:r>
                        <a:rPr lang="en-US" sz="1100" dirty="0" err="1"/>
                        <a:t>Reactives</a:t>
                      </a:r>
                      <a:r>
                        <a:rPr lang="en-US" sz="1100" dirty="0"/>
                        <a:t/>
                      </a:r>
                      <a:br>
                        <a:rPr lang="en-US" sz="1100" dirty="0"/>
                      </a:br>
                      <a:r>
                        <a:rPr lang="en-US" sz="1100" dirty="0" smtClean="0"/>
                        <a:t>• </a:t>
                      </a:r>
                      <a:r>
                        <a:rPr lang="en-US" sz="1100" dirty="0"/>
                        <a:t>Organic Peroxides</a:t>
                      </a:r>
                    </a:p>
                  </a:txBody>
                  <a:tcPr marL="13547" marR="13547" marT="13547" marB="13547">
                    <a:lnL>
                      <a:noFill/>
                    </a:lnL>
                    <a:lnR>
                      <a:noFill/>
                    </a:lnR>
                    <a:lnT>
                      <a:noFill/>
                    </a:lnT>
                    <a:lnB>
                      <a:noFill/>
                    </a:lnB>
                  </a:tcPr>
                </a:tc>
              </a:tr>
              <a:tr h="686482">
                <a:tc>
                  <a:txBody>
                    <a:bodyPr/>
                    <a:lstStyle/>
                    <a:p>
                      <a:pPr algn="ctr"/>
                      <a:r>
                        <a:rPr lang="en-US" sz="1100" dirty="0"/>
                        <a:t>Flame over Circle</a:t>
                      </a:r>
                      <a:br>
                        <a:rPr lang="en-US" sz="1100" dirty="0"/>
                      </a:br>
                      <a:endParaRPr lang="en-US" sz="1100" dirty="0"/>
                    </a:p>
                  </a:txBody>
                  <a:tcPr marL="13547" marR="13547" marT="13547" marB="13547">
                    <a:lnL>
                      <a:noFill/>
                    </a:lnL>
                    <a:lnR>
                      <a:noFill/>
                    </a:lnR>
                    <a:lnT>
                      <a:noFill/>
                    </a:lnT>
                    <a:lnB>
                      <a:noFill/>
                    </a:lnB>
                  </a:tcPr>
                </a:tc>
                <a:tc>
                  <a:txBody>
                    <a:bodyPr/>
                    <a:lstStyle/>
                    <a:p>
                      <a:pPr algn="ctr"/>
                      <a:r>
                        <a:rPr lang="en-US" sz="1100" dirty="0"/>
                        <a:t>Environment</a:t>
                      </a:r>
                      <a:br>
                        <a:rPr lang="en-US" sz="1100" dirty="0"/>
                      </a:br>
                      <a:r>
                        <a:rPr lang="en-US" sz="1100" dirty="0"/>
                        <a:t>(Non Mandatory)</a:t>
                      </a:r>
                      <a:br>
                        <a:rPr lang="en-US" sz="1100" dirty="0"/>
                      </a:br>
                      <a:endParaRPr lang="en-US" sz="1100" dirty="0"/>
                    </a:p>
                  </a:txBody>
                  <a:tcPr marL="13547" marR="13547" marT="13547" marB="13547">
                    <a:lnL>
                      <a:noFill/>
                    </a:lnL>
                    <a:lnR>
                      <a:noFill/>
                    </a:lnR>
                    <a:lnT>
                      <a:noFill/>
                    </a:lnT>
                    <a:lnB>
                      <a:noFill/>
                    </a:lnB>
                  </a:tcPr>
                </a:tc>
                <a:tc>
                  <a:txBody>
                    <a:bodyPr/>
                    <a:lstStyle/>
                    <a:p>
                      <a:pPr algn="ctr"/>
                      <a:r>
                        <a:rPr lang="en-US" sz="1100"/>
                        <a:t>Skull and Crossbones</a:t>
                      </a:r>
                      <a:br>
                        <a:rPr lang="en-US" sz="1100"/>
                      </a:br>
                      <a:endParaRPr lang="en-US" sz="1100"/>
                    </a:p>
                  </a:txBody>
                  <a:tcPr marL="13547" marR="13547" marT="13547" marB="13547">
                    <a:lnL>
                      <a:noFill/>
                    </a:lnL>
                    <a:lnR>
                      <a:noFill/>
                    </a:lnR>
                    <a:lnT>
                      <a:noFill/>
                    </a:lnT>
                    <a:lnB>
                      <a:noFill/>
                    </a:lnB>
                  </a:tcPr>
                </a:tc>
              </a:tr>
              <a:tr h="469352">
                <a:tc>
                  <a:txBody>
                    <a:bodyPr/>
                    <a:lstStyle/>
                    <a:p>
                      <a:pPr algn="ctr"/>
                      <a:r>
                        <a:rPr lang="en-US" sz="1100" dirty="0"/>
                        <a:t>• Oxidizers </a:t>
                      </a:r>
                    </a:p>
                  </a:txBody>
                  <a:tcPr marL="13547" marR="13547" marT="13547" marB="13547">
                    <a:lnL>
                      <a:noFill/>
                    </a:lnL>
                    <a:lnR>
                      <a:noFill/>
                    </a:lnR>
                    <a:lnT>
                      <a:noFill/>
                    </a:lnT>
                    <a:lnB>
                      <a:noFill/>
                    </a:lnB>
                  </a:tcPr>
                </a:tc>
                <a:tc>
                  <a:txBody>
                    <a:bodyPr/>
                    <a:lstStyle/>
                    <a:p>
                      <a:pPr algn="ctr"/>
                      <a:r>
                        <a:rPr lang="en-US" sz="1100"/>
                        <a:t>• Aquatic Toxicity</a:t>
                      </a:r>
                    </a:p>
                  </a:txBody>
                  <a:tcPr marL="13547" marR="13547" marT="13547" marB="13547">
                    <a:lnL>
                      <a:noFill/>
                    </a:lnL>
                    <a:lnR>
                      <a:noFill/>
                    </a:lnR>
                    <a:lnT>
                      <a:noFill/>
                    </a:lnT>
                    <a:lnB>
                      <a:noFill/>
                    </a:lnB>
                  </a:tcPr>
                </a:tc>
                <a:tc>
                  <a:txBody>
                    <a:bodyPr/>
                    <a:lstStyle/>
                    <a:p>
                      <a:pPr algn="ctr"/>
                      <a:r>
                        <a:rPr lang="en-US" sz="1100" dirty="0"/>
                        <a:t>• Acute Toxicity (fatal or toxic)</a:t>
                      </a:r>
                    </a:p>
                  </a:txBody>
                  <a:tcPr marL="13547" marR="13547" marT="13547" marB="13547">
                    <a:lnL>
                      <a:noFill/>
                    </a:lnL>
                    <a:lnR>
                      <a:noFill/>
                    </a:lnR>
                    <a:lnT>
                      <a:noFill/>
                    </a:lnT>
                    <a:lnB>
                      <a:noFill/>
                    </a:lnB>
                  </a:tcPr>
                </a:tc>
              </a:tr>
            </a:tbl>
          </a:graphicData>
        </a:graphic>
      </p:graphicFrame>
      <p:pic>
        <p:nvPicPr>
          <p:cNvPr id="17409" name="Picture 1" descr="Health Hazard"/>
          <p:cNvPicPr>
            <a:picLocks noChangeAspect="1" noChangeArrowheads="1"/>
          </p:cNvPicPr>
          <p:nvPr/>
        </p:nvPicPr>
        <p:blipFill>
          <a:blip r:embed="rId3" cstate="print"/>
          <a:srcRect/>
          <a:stretch>
            <a:fillRect/>
          </a:stretch>
        </p:blipFill>
        <p:spPr bwMode="auto">
          <a:xfrm>
            <a:off x="0" y="838200"/>
            <a:ext cx="914400" cy="914400"/>
          </a:xfrm>
          <a:prstGeom prst="rect">
            <a:avLst/>
          </a:prstGeom>
          <a:noFill/>
        </p:spPr>
      </p:pic>
      <p:pic>
        <p:nvPicPr>
          <p:cNvPr id="17410" name="Picture 2" descr="Flame"/>
          <p:cNvPicPr>
            <a:picLocks noChangeAspect="1" noChangeArrowheads="1"/>
          </p:cNvPicPr>
          <p:nvPr/>
        </p:nvPicPr>
        <p:blipFill>
          <a:blip r:embed="rId4" cstate="print"/>
          <a:srcRect/>
          <a:stretch>
            <a:fillRect/>
          </a:stretch>
        </p:blipFill>
        <p:spPr bwMode="auto">
          <a:xfrm>
            <a:off x="2971800" y="762000"/>
            <a:ext cx="1162050" cy="914400"/>
          </a:xfrm>
          <a:prstGeom prst="rect">
            <a:avLst/>
          </a:prstGeom>
          <a:noFill/>
        </p:spPr>
      </p:pic>
      <p:pic>
        <p:nvPicPr>
          <p:cNvPr id="17411" name="Picture 3" descr="Exclamation Mark"/>
          <p:cNvPicPr>
            <a:picLocks noChangeAspect="1" noChangeArrowheads="1"/>
          </p:cNvPicPr>
          <p:nvPr/>
        </p:nvPicPr>
        <p:blipFill>
          <a:blip r:embed="rId5" cstate="print"/>
          <a:srcRect/>
          <a:stretch>
            <a:fillRect/>
          </a:stretch>
        </p:blipFill>
        <p:spPr bwMode="auto">
          <a:xfrm>
            <a:off x="6191250" y="762000"/>
            <a:ext cx="762000" cy="762000"/>
          </a:xfrm>
          <a:prstGeom prst="rect">
            <a:avLst/>
          </a:prstGeom>
          <a:noFill/>
        </p:spPr>
      </p:pic>
      <p:pic>
        <p:nvPicPr>
          <p:cNvPr id="17412" name="Picture 4" descr="Gas Cylinder"/>
          <p:cNvPicPr>
            <a:picLocks noChangeAspect="1" noChangeArrowheads="1"/>
          </p:cNvPicPr>
          <p:nvPr/>
        </p:nvPicPr>
        <p:blipFill>
          <a:blip r:embed="rId6" cstate="print"/>
          <a:srcRect/>
          <a:stretch>
            <a:fillRect/>
          </a:stretch>
        </p:blipFill>
        <p:spPr bwMode="auto">
          <a:xfrm>
            <a:off x="457200" y="3276600"/>
            <a:ext cx="781050" cy="781050"/>
          </a:xfrm>
          <a:prstGeom prst="rect">
            <a:avLst/>
          </a:prstGeom>
          <a:noFill/>
        </p:spPr>
      </p:pic>
      <p:pic>
        <p:nvPicPr>
          <p:cNvPr id="17413" name="Picture 5" descr="Corrosion"/>
          <p:cNvPicPr>
            <a:picLocks noChangeAspect="1" noChangeArrowheads="1"/>
          </p:cNvPicPr>
          <p:nvPr/>
        </p:nvPicPr>
        <p:blipFill>
          <a:blip r:embed="rId7" cstate="print"/>
          <a:srcRect/>
          <a:stretch>
            <a:fillRect/>
          </a:stretch>
        </p:blipFill>
        <p:spPr bwMode="auto">
          <a:xfrm>
            <a:off x="3124200" y="3352800"/>
            <a:ext cx="838200" cy="838200"/>
          </a:xfrm>
          <a:prstGeom prst="rect">
            <a:avLst/>
          </a:prstGeom>
          <a:noFill/>
        </p:spPr>
      </p:pic>
      <p:pic>
        <p:nvPicPr>
          <p:cNvPr id="17414" name="Picture 6" descr="Exploding Bomb"/>
          <p:cNvPicPr>
            <a:picLocks noChangeAspect="1" noChangeArrowheads="1"/>
          </p:cNvPicPr>
          <p:nvPr/>
        </p:nvPicPr>
        <p:blipFill>
          <a:blip r:embed="rId8" cstate="print"/>
          <a:srcRect/>
          <a:stretch>
            <a:fillRect/>
          </a:stretch>
        </p:blipFill>
        <p:spPr bwMode="auto">
          <a:xfrm>
            <a:off x="5943600" y="3352800"/>
            <a:ext cx="1009650" cy="1009650"/>
          </a:xfrm>
          <a:prstGeom prst="rect">
            <a:avLst/>
          </a:prstGeom>
          <a:noFill/>
        </p:spPr>
      </p:pic>
      <p:pic>
        <p:nvPicPr>
          <p:cNvPr id="17415" name="Picture 7" descr="Flame over Circle"/>
          <p:cNvPicPr>
            <a:picLocks noChangeAspect="1" noChangeArrowheads="1"/>
          </p:cNvPicPr>
          <p:nvPr/>
        </p:nvPicPr>
        <p:blipFill>
          <a:blip r:embed="rId9" cstate="print"/>
          <a:srcRect/>
          <a:stretch>
            <a:fillRect/>
          </a:stretch>
        </p:blipFill>
        <p:spPr bwMode="auto">
          <a:xfrm>
            <a:off x="304800" y="5486400"/>
            <a:ext cx="762000" cy="762000"/>
          </a:xfrm>
          <a:prstGeom prst="rect">
            <a:avLst/>
          </a:prstGeom>
          <a:noFill/>
        </p:spPr>
      </p:pic>
      <p:pic>
        <p:nvPicPr>
          <p:cNvPr id="17416" name="Picture 8" descr="Environment "/>
          <p:cNvPicPr>
            <a:picLocks noChangeAspect="1" noChangeArrowheads="1"/>
          </p:cNvPicPr>
          <p:nvPr/>
        </p:nvPicPr>
        <p:blipFill>
          <a:blip r:embed="rId10" cstate="print"/>
          <a:srcRect/>
          <a:stretch>
            <a:fillRect/>
          </a:stretch>
        </p:blipFill>
        <p:spPr bwMode="auto">
          <a:xfrm>
            <a:off x="2971800" y="5257800"/>
            <a:ext cx="857250" cy="857250"/>
          </a:xfrm>
          <a:prstGeom prst="rect">
            <a:avLst/>
          </a:prstGeom>
          <a:noFill/>
        </p:spPr>
      </p:pic>
      <p:pic>
        <p:nvPicPr>
          <p:cNvPr id="17419" name="Picture 11" descr="Skull and Crossbones"/>
          <p:cNvPicPr>
            <a:picLocks noChangeAspect="1" noChangeArrowheads="1"/>
          </p:cNvPicPr>
          <p:nvPr/>
        </p:nvPicPr>
        <p:blipFill>
          <a:blip r:embed="rId11" cstate="print"/>
          <a:srcRect/>
          <a:stretch>
            <a:fillRect/>
          </a:stretch>
        </p:blipFill>
        <p:spPr bwMode="auto">
          <a:xfrm>
            <a:off x="5943600" y="5181600"/>
            <a:ext cx="704850" cy="7048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2"/>
          </p:nvPr>
        </p:nvSpPr>
        <p:spPr>
          <a:noFill/>
          <a:ln>
            <a:miter lim="800000"/>
            <a:headEnd/>
            <a:tailEnd/>
          </a:ln>
        </p:spPr>
        <p:txBody>
          <a:bodyPr/>
          <a:lstStyle/>
          <a:p>
            <a:fld id="{0D732FA7-2534-4AF5-9C6E-42E050ACA004}" type="slidenum">
              <a:rPr lang="en-US" smtClean="0">
                <a:latin typeface="Arial" pitchFamily="34" charset="0"/>
                <a:cs typeface="Arial" pitchFamily="34" charset="0"/>
              </a:rPr>
              <a:pPr/>
              <a:t>18</a:t>
            </a:fld>
            <a:endParaRPr lang="en-US" smtClean="0">
              <a:latin typeface="Arial" pitchFamily="34" charset="0"/>
              <a:cs typeface="Arial" pitchFamily="34" charset="0"/>
            </a:endParaRPr>
          </a:p>
        </p:txBody>
      </p:sp>
      <p:sp>
        <p:nvSpPr>
          <p:cNvPr id="30723" name="Rectangle 1"/>
          <p:cNvSpPr>
            <a:spLocks noChangeArrowheads="1"/>
          </p:cNvSpPr>
          <p:nvPr/>
        </p:nvSpPr>
        <p:spPr bwMode="auto">
          <a:xfrm>
            <a:off x="0" y="685800"/>
            <a:ext cx="4519613" cy="5955476"/>
          </a:xfrm>
          <a:prstGeom prst="rect">
            <a:avLst/>
          </a:prstGeom>
          <a:noFill/>
          <a:ln w="9525">
            <a:noFill/>
            <a:miter lim="800000"/>
            <a:headEnd/>
            <a:tailEnd/>
          </a:ln>
          <a:effectLst/>
        </p:spPr>
        <p:txBody>
          <a:bodyPr wrap="square" anchor="ctr">
            <a:spAutoFit/>
          </a:bodyPr>
          <a:lstStyle/>
          <a:p>
            <a:pPr eaLnBrk="0" hangingPunct="0"/>
            <a:r>
              <a:rPr lang="en-US" sz="2400" b="1" i="1" dirty="0">
                <a:solidFill>
                  <a:srgbClr val="FF0000"/>
                </a:solidFill>
              </a:rPr>
              <a:t>Sample Label</a:t>
            </a:r>
          </a:p>
          <a:p>
            <a:pPr eaLnBrk="0" hangingPunct="0"/>
            <a:endParaRPr lang="en-US" sz="1000" b="1" dirty="0"/>
          </a:p>
          <a:p>
            <a:pPr eaLnBrk="0" hangingPunct="0"/>
            <a:r>
              <a:rPr lang="en-US" sz="1000" b="1" dirty="0"/>
              <a:t>Product Identifier</a:t>
            </a:r>
          </a:p>
          <a:p>
            <a:pPr eaLnBrk="0" hangingPunct="0"/>
            <a:r>
              <a:rPr lang="en-US" sz="700" b="1" dirty="0"/>
              <a:t>CODE</a:t>
            </a:r>
            <a:r>
              <a:rPr lang="en-US" dirty="0"/>
              <a:t> </a:t>
            </a:r>
            <a:r>
              <a:rPr lang="en-US" sz="1000" dirty="0">
                <a:solidFill>
                  <a:srgbClr val="FFFFFF"/>
                </a:solidFill>
                <a:latin typeface="Verdana" pitchFamily="34" charset="0"/>
              </a:rPr>
              <a:t>______________________________</a:t>
            </a:r>
            <a:r>
              <a:rPr lang="en-US" sz="700" dirty="0"/>
              <a:t> </a:t>
            </a:r>
            <a:br>
              <a:rPr lang="en-US" sz="700" dirty="0"/>
            </a:br>
            <a:r>
              <a:rPr lang="en-US" b="1" dirty="0"/>
              <a:t>Product Name</a:t>
            </a:r>
            <a:r>
              <a:rPr lang="en-US" dirty="0"/>
              <a:t> </a:t>
            </a:r>
            <a:r>
              <a:rPr lang="en-US" sz="1000" dirty="0">
                <a:solidFill>
                  <a:srgbClr val="FFFFFF"/>
                </a:solidFill>
                <a:latin typeface="Verdana" pitchFamily="34" charset="0"/>
              </a:rPr>
              <a:t>___________________</a:t>
            </a:r>
            <a:endParaRPr lang="en-US" sz="1000" b="1" dirty="0"/>
          </a:p>
          <a:p>
            <a:pPr eaLnBrk="0" hangingPunct="0"/>
            <a:r>
              <a:rPr lang="en-US" sz="1000" b="1" dirty="0"/>
              <a:t>Supplier Identification</a:t>
            </a:r>
          </a:p>
          <a:p>
            <a:pPr eaLnBrk="0" hangingPunct="0"/>
            <a:r>
              <a:rPr lang="en-US" sz="700" b="1" dirty="0"/>
              <a:t>Company Name</a:t>
            </a:r>
            <a:r>
              <a:rPr lang="en-US" sz="1000" dirty="0">
                <a:solidFill>
                  <a:srgbClr val="FFFFFF"/>
                </a:solidFill>
                <a:latin typeface="Verdana" pitchFamily="34" charset="0"/>
              </a:rPr>
              <a:t>_________________</a:t>
            </a:r>
            <a:r>
              <a:rPr lang="en-US" sz="700" dirty="0"/>
              <a:t> </a:t>
            </a:r>
            <a:br>
              <a:rPr lang="en-US" sz="700" dirty="0"/>
            </a:br>
            <a:r>
              <a:rPr lang="en-US" sz="700" dirty="0"/>
              <a:t>Street Address </a:t>
            </a:r>
            <a:r>
              <a:rPr lang="en-US" sz="1000" dirty="0">
                <a:solidFill>
                  <a:srgbClr val="FFFFFF"/>
                </a:solidFill>
                <a:latin typeface="Verdana" pitchFamily="34" charset="0"/>
              </a:rPr>
              <a:t>______________________</a:t>
            </a:r>
            <a:r>
              <a:rPr lang="en-US" sz="700" dirty="0"/>
              <a:t> </a:t>
            </a:r>
            <a:br>
              <a:rPr lang="en-US" sz="700" dirty="0"/>
            </a:br>
            <a:r>
              <a:rPr lang="en-US" sz="700" dirty="0"/>
              <a:t>City </a:t>
            </a:r>
            <a:r>
              <a:rPr lang="en-US" sz="1000" dirty="0">
                <a:solidFill>
                  <a:srgbClr val="FFFFFF"/>
                </a:solidFill>
                <a:latin typeface="Verdana" pitchFamily="34" charset="0"/>
              </a:rPr>
              <a:t>_________________</a:t>
            </a:r>
            <a:r>
              <a:rPr lang="en-US" sz="700" dirty="0"/>
              <a:t> State </a:t>
            </a:r>
            <a:r>
              <a:rPr lang="en-US" sz="1000" dirty="0">
                <a:solidFill>
                  <a:srgbClr val="FFFFFF"/>
                </a:solidFill>
                <a:latin typeface="Verdana" pitchFamily="34" charset="0"/>
              </a:rPr>
              <a:t>______</a:t>
            </a:r>
            <a:r>
              <a:rPr lang="en-US" sz="700" dirty="0"/>
              <a:t> </a:t>
            </a:r>
            <a:br>
              <a:rPr lang="en-US" sz="700" dirty="0"/>
            </a:br>
            <a:r>
              <a:rPr lang="en-US" sz="700" dirty="0"/>
              <a:t>Postal Code </a:t>
            </a:r>
            <a:r>
              <a:rPr lang="en-US" sz="1000" dirty="0">
                <a:solidFill>
                  <a:srgbClr val="FFFFFF"/>
                </a:solidFill>
                <a:latin typeface="Verdana" pitchFamily="34" charset="0"/>
              </a:rPr>
              <a:t>__________</a:t>
            </a:r>
            <a:r>
              <a:rPr lang="en-US" sz="700" dirty="0"/>
              <a:t> Country </a:t>
            </a:r>
            <a:r>
              <a:rPr lang="en-US" sz="1000" dirty="0">
                <a:solidFill>
                  <a:srgbClr val="FFFFFF"/>
                </a:solidFill>
                <a:latin typeface="Verdana" pitchFamily="34" charset="0"/>
              </a:rPr>
              <a:t>______</a:t>
            </a:r>
            <a:r>
              <a:rPr lang="en-US" sz="700" dirty="0"/>
              <a:t> </a:t>
            </a:r>
            <a:br>
              <a:rPr lang="en-US" sz="700" dirty="0"/>
            </a:br>
            <a:r>
              <a:rPr lang="en-US" sz="700" dirty="0"/>
              <a:t>Emergency Phone Number </a:t>
            </a:r>
            <a:r>
              <a:rPr lang="en-US" sz="1000" dirty="0">
                <a:solidFill>
                  <a:srgbClr val="FFFFFF"/>
                </a:solidFill>
                <a:latin typeface="Verdana" pitchFamily="34" charset="0"/>
              </a:rPr>
              <a:t>___________</a:t>
            </a:r>
            <a:r>
              <a:rPr lang="en-US" sz="700" dirty="0"/>
              <a:t> </a:t>
            </a:r>
            <a:endParaRPr lang="en-US" sz="1000" b="1" dirty="0"/>
          </a:p>
          <a:p>
            <a:pPr eaLnBrk="0" hangingPunct="0"/>
            <a:r>
              <a:rPr lang="en-US" sz="1000" b="1" dirty="0"/>
              <a:t>Precautionary Statements</a:t>
            </a:r>
          </a:p>
          <a:p>
            <a:pPr eaLnBrk="0" hangingPunct="0"/>
            <a:r>
              <a:rPr lang="en-US" sz="700" dirty="0"/>
              <a:t>Keep container tightly closed. Store in cool, well ventilated place that is locked. </a:t>
            </a:r>
            <a:br>
              <a:rPr lang="en-US" sz="700" dirty="0"/>
            </a:br>
            <a:r>
              <a:rPr lang="en-US" sz="700" dirty="0"/>
              <a:t>Keep away from heat/sparks/open flame. No smoking. </a:t>
            </a:r>
            <a:br>
              <a:rPr lang="en-US" sz="700" dirty="0"/>
            </a:br>
            <a:r>
              <a:rPr lang="en-US" sz="700" dirty="0"/>
              <a:t>Only use non-sparking tools. </a:t>
            </a:r>
            <a:br>
              <a:rPr lang="en-US" sz="700" dirty="0"/>
            </a:br>
            <a:r>
              <a:rPr lang="en-US" sz="700" dirty="0"/>
              <a:t>Use explosion-proof electrical equipment. </a:t>
            </a:r>
            <a:br>
              <a:rPr lang="en-US" sz="700" dirty="0"/>
            </a:br>
            <a:r>
              <a:rPr lang="en-US" sz="700" dirty="0"/>
              <a:t>Take precautionary measure against static discharge. </a:t>
            </a:r>
            <a:br>
              <a:rPr lang="en-US" sz="700" dirty="0"/>
            </a:br>
            <a:r>
              <a:rPr lang="en-US" sz="700" dirty="0"/>
              <a:t>Ground and bond container and receiving equipment. </a:t>
            </a:r>
            <a:br>
              <a:rPr lang="en-US" sz="700" dirty="0"/>
            </a:br>
            <a:r>
              <a:rPr lang="en-US" sz="700" dirty="0"/>
              <a:t>Do not breathe vapors. </a:t>
            </a:r>
            <a:br>
              <a:rPr lang="en-US" sz="700" dirty="0"/>
            </a:br>
            <a:r>
              <a:rPr lang="en-US" sz="700" dirty="0"/>
              <a:t>Wear Protective gloves. </a:t>
            </a:r>
            <a:br>
              <a:rPr lang="en-US" sz="700" dirty="0"/>
            </a:br>
            <a:r>
              <a:rPr lang="en-US" sz="700" dirty="0"/>
              <a:t>Do not eat, drink or smoke when using this product. </a:t>
            </a:r>
            <a:br>
              <a:rPr lang="en-US" sz="700" dirty="0"/>
            </a:br>
            <a:r>
              <a:rPr lang="en-US" sz="700" dirty="0"/>
              <a:t>Wash hands thoroughly after handling. </a:t>
            </a:r>
            <a:br>
              <a:rPr lang="en-US" sz="700" dirty="0"/>
            </a:br>
            <a:r>
              <a:rPr lang="en-US" sz="700" dirty="0" err="1"/>
              <a:t>Dispoae</a:t>
            </a:r>
            <a:r>
              <a:rPr lang="en-US" sz="700" dirty="0"/>
              <a:t> of in accordance with local, regional, national, international regulations as specified.</a:t>
            </a:r>
            <a:endParaRPr lang="en-US" dirty="0"/>
          </a:p>
          <a:p>
            <a:pPr eaLnBrk="0" hangingPunct="0"/>
            <a:r>
              <a:rPr lang="en-US" b="1" dirty="0"/>
              <a:t>In Case of Fire:</a:t>
            </a:r>
            <a:r>
              <a:rPr lang="en-US" dirty="0"/>
              <a:t> use dry chemical (BC) or Carbon dioxide (CO</a:t>
            </a:r>
            <a:r>
              <a:rPr lang="en-US" baseline="-30000" dirty="0"/>
              <a:t>2</a:t>
            </a:r>
            <a:r>
              <a:rPr lang="en-US" dirty="0"/>
              <a:t>) fire extinguisher to extinguish.</a:t>
            </a:r>
          </a:p>
          <a:p>
            <a:pPr eaLnBrk="0" hangingPunct="0"/>
            <a:r>
              <a:rPr lang="en-US" b="1" dirty="0"/>
              <a:t>First Aid</a:t>
            </a:r>
            <a:r>
              <a:rPr lang="en-US" dirty="0"/>
              <a:t> </a:t>
            </a:r>
            <a:br>
              <a:rPr lang="en-US" dirty="0"/>
            </a:br>
            <a:r>
              <a:rPr lang="en-US" dirty="0"/>
              <a:t>If exposed call Poison Center. </a:t>
            </a:r>
            <a:br>
              <a:rPr lang="en-US" dirty="0"/>
            </a:br>
            <a:r>
              <a:rPr lang="en-US" dirty="0"/>
              <a:t>If on skin (on hair): Take off immediately any contaminated clothing. Rinse skin with water. </a:t>
            </a:r>
          </a:p>
          <a:p>
            <a:pPr eaLnBrk="0" hangingPunct="0"/>
            <a:endParaRPr lang="en-US" sz="1000" b="1" dirty="0"/>
          </a:p>
        </p:txBody>
      </p:sp>
      <p:pic>
        <p:nvPicPr>
          <p:cNvPr id="30724" name="Picture 2" descr="https://www.osha.gov/images/hcicon1.jpg"/>
          <p:cNvPicPr>
            <a:picLocks noChangeAspect="1" noChangeArrowheads="1"/>
          </p:cNvPicPr>
          <p:nvPr/>
        </p:nvPicPr>
        <p:blipFill>
          <a:blip r:embed="rId2" cstate="print"/>
          <a:srcRect/>
          <a:stretch>
            <a:fillRect/>
          </a:stretch>
        </p:blipFill>
        <p:spPr bwMode="auto">
          <a:xfrm>
            <a:off x="6019800" y="1082675"/>
            <a:ext cx="476250" cy="476250"/>
          </a:xfrm>
          <a:prstGeom prst="rect">
            <a:avLst/>
          </a:prstGeom>
          <a:noFill/>
          <a:ln w="9525">
            <a:noFill/>
            <a:miter lim="800000"/>
            <a:headEnd/>
            <a:tailEnd/>
          </a:ln>
        </p:spPr>
      </p:pic>
      <p:pic>
        <p:nvPicPr>
          <p:cNvPr id="30725" name="Picture 3" descr="https://www.osha.gov/images/hcicon2.jpg"/>
          <p:cNvPicPr>
            <a:picLocks noChangeAspect="1" noChangeArrowheads="1"/>
          </p:cNvPicPr>
          <p:nvPr/>
        </p:nvPicPr>
        <p:blipFill>
          <a:blip r:embed="rId3" cstate="print"/>
          <a:srcRect/>
          <a:stretch>
            <a:fillRect/>
          </a:stretch>
        </p:blipFill>
        <p:spPr bwMode="auto">
          <a:xfrm>
            <a:off x="7191375" y="1066800"/>
            <a:ext cx="476250" cy="476250"/>
          </a:xfrm>
          <a:prstGeom prst="rect">
            <a:avLst/>
          </a:prstGeom>
          <a:noFill/>
          <a:ln w="9525">
            <a:noFill/>
            <a:miter lim="800000"/>
            <a:headEnd/>
            <a:tailEnd/>
          </a:ln>
        </p:spPr>
      </p:pic>
      <p:sp>
        <p:nvSpPr>
          <p:cNvPr id="30726" name="TextBox 4"/>
          <p:cNvSpPr txBox="1">
            <a:spLocks noChangeArrowheads="1"/>
          </p:cNvSpPr>
          <p:nvPr/>
        </p:nvSpPr>
        <p:spPr bwMode="auto">
          <a:xfrm>
            <a:off x="4648199" y="685800"/>
            <a:ext cx="4462463" cy="6832640"/>
          </a:xfrm>
          <a:prstGeom prst="rect">
            <a:avLst/>
          </a:prstGeom>
          <a:noFill/>
          <a:ln w="9525">
            <a:noFill/>
            <a:miter lim="800000"/>
            <a:headEnd/>
            <a:tailEnd/>
          </a:ln>
        </p:spPr>
        <p:txBody>
          <a:bodyPr wrap="square">
            <a:spAutoFit/>
          </a:bodyPr>
          <a:lstStyle/>
          <a:p>
            <a:pPr eaLnBrk="0" hangingPunct="0"/>
            <a:r>
              <a:rPr lang="en-US" b="1" dirty="0"/>
              <a:t>Hazard Pictograms</a:t>
            </a:r>
          </a:p>
          <a:p>
            <a:pPr eaLnBrk="0" hangingPunct="0"/>
            <a:r>
              <a:rPr lang="en-US" sz="800" dirty="0"/>
              <a:t>  </a:t>
            </a:r>
            <a:r>
              <a:rPr lang="en-US" sz="6000" dirty="0"/>
              <a:t> </a:t>
            </a:r>
            <a:r>
              <a:rPr lang="en-US" sz="4000" dirty="0"/>
              <a:t>  </a:t>
            </a:r>
            <a:r>
              <a:rPr lang="en-US" sz="6000" dirty="0"/>
              <a:t> </a:t>
            </a:r>
            <a:endParaRPr lang="en-US" b="1" dirty="0"/>
          </a:p>
          <a:p>
            <a:pPr eaLnBrk="0" hangingPunct="0"/>
            <a:r>
              <a:rPr lang="en-US" b="1" dirty="0"/>
              <a:t>Signal Word</a:t>
            </a:r>
          </a:p>
          <a:p>
            <a:pPr eaLnBrk="0" hangingPunct="0"/>
            <a:endParaRPr lang="en-US" sz="1400" b="1" dirty="0"/>
          </a:p>
          <a:p>
            <a:pPr eaLnBrk="0" hangingPunct="0"/>
            <a:r>
              <a:rPr lang="en-US" sz="1400" b="1" dirty="0"/>
              <a:t>Danger</a:t>
            </a:r>
          </a:p>
          <a:p>
            <a:pPr eaLnBrk="0" hangingPunct="0"/>
            <a:endParaRPr lang="en-US" b="1" dirty="0"/>
          </a:p>
          <a:p>
            <a:pPr eaLnBrk="0" hangingPunct="0"/>
            <a:r>
              <a:rPr lang="en-US" b="1" dirty="0"/>
              <a:t>Hazard Statement</a:t>
            </a:r>
          </a:p>
          <a:p>
            <a:pPr eaLnBrk="0" hangingPunct="0"/>
            <a:r>
              <a:rPr lang="en-US" sz="800" b="1" dirty="0"/>
              <a:t>Highly flammable liquid and vapor. </a:t>
            </a:r>
            <a:br>
              <a:rPr lang="en-US" sz="800" b="1" dirty="0"/>
            </a:br>
            <a:r>
              <a:rPr lang="en-US" sz="800" b="1" dirty="0"/>
              <a:t>May cause liver and kidney damage.</a:t>
            </a:r>
            <a:endParaRPr lang="en-US" b="1" dirty="0"/>
          </a:p>
          <a:p>
            <a:pPr eaLnBrk="0" hangingPunct="0"/>
            <a:r>
              <a:rPr lang="en-US" b="1" dirty="0"/>
              <a:t>Supplemental Information</a:t>
            </a:r>
          </a:p>
          <a:p>
            <a:pPr eaLnBrk="0" hangingPunct="0"/>
            <a:r>
              <a:rPr lang="en-US" sz="800" b="1" dirty="0"/>
              <a:t>Directions for use</a:t>
            </a:r>
            <a:r>
              <a:rPr lang="en-US" sz="4000" dirty="0"/>
              <a:t> </a:t>
            </a:r>
            <a:br>
              <a:rPr lang="en-US" sz="4000" dirty="0"/>
            </a:br>
            <a:r>
              <a:rPr lang="en-US" dirty="0">
                <a:solidFill>
                  <a:srgbClr val="FFFFFF"/>
                </a:solidFill>
                <a:latin typeface="Verdana" pitchFamily="34" charset="0"/>
              </a:rPr>
              <a:t>______________________________</a:t>
            </a:r>
            <a:r>
              <a:rPr lang="en-US" sz="800" dirty="0"/>
              <a:t> </a:t>
            </a:r>
            <a:br>
              <a:rPr lang="en-US" sz="800" dirty="0"/>
            </a:br>
            <a:r>
              <a:rPr lang="en-US" dirty="0">
                <a:solidFill>
                  <a:srgbClr val="FFFFFF"/>
                </a:solidFill>
                <a:latin typeface="Verdana" pitchFamily="34" charset="0"/>
              </a:rPr>
              <a:t>______________________________</a:t>
            </a:r>
            <a:r>
              <a:rPr lang="en-US" sz="800" dirty="0"/>
              <a:t> </a:t>
            </a:r>
            <a:br>
              <a:rPr lang="en-US" sz="800" dirty="0"/>
            </a:br>
            <a:r>
              <a:rPr lang="en-US" dirty="0">
                <a:solidFill>
                  <a:srgbClr val="FFFFFF"/>
                </a:solidFill>
                <a:latin typeface="Verdana" pitchFamily="34" charset="0"/>
              </a:rPr>
              <a:t>______________________________</a:t>
            </a:r>
            <a:r>
              <a:rPr lang="en-US" sz="800" dirty="0"/>
              <a:t> </a:t>
            </a:r>
            <a:br>
              <a:rPr lang="en-US" sz="800" dirty="0"/>
            </a:br>
            <a:r>
              <a:rPr lang="en-US" sz="2000" dirty="0"/>
              <a:t>Fill weight: </a:t>
            </a:r>
            <a:r>
              <a:rPr lang="en-US" dirty="0">
                <a:solidFill>
                  <a:srgbClr val="FFFFFF"/>
                </a:solidFill>
                <a:latin typeface="Verdana" pitchFamily="34" charset="0"/>
              </a:rPr>
              <a:t>_____________</a:t>
            </a:r>
            <a:r>
              <a:rPr lang="en-US" sz="800" dirty="0"/>
              <a:t> Lot Number </a:t>
            </a:r>
            <a:r>
              <a:rPr lang="en-US" dirty="0">
                <a:solidFill>
                  <a:srgbClr val="FFFFFF"/>
                </a:solidFill>
                <a:latin typeface="Verdana" pitchFamily="34" charset="0"/>
              </a:rPr>
              <a:t>______</a:t>
            </a:r>
            <a:r>
              <a:rPr lang="en-US" sz="800" dirty="0"/>
              <a:t> </a:t>
            </a:r>
            <a:br>
              <a:rPr lang="en-US" sz="800" dirty="0"/>
            </a:br>
            <a:r>
              <a:rPr lang="en-US" sz="800" dirty="0"/>
              <a:t>Gross weight: </a:t>
            </a:r>
            <a:r>
              <a:rPr lang="en-US" dirty="0">
                <a:solidFill>
                  <a:srgbClr val="FFFFFF"/>
                </a:solidFill>
                <a:latin typeface="Verdana" pitchFamily="34" charset="0"/>
              </a:rPr>
              <a:t>__________</a:t>
            </a:r>
            <a:r>
              <a:rPr lang="en-US" sz="800" dirty="0"/>
              <a:t> Fill Date: </a:t>
            </a:r>
            <a:r>
              <a:rPr lang="en-US" dirty="0">
                <a:solidFill>
                  <a:srgbClr val="FFFFFF"/>
                </a:solidFill>
                <a:latin typeface="Verdana" pitchFamily="34" charset="0"/>
              </a:rPr>
              <a:t>______</a:t>
            </a:r>
            <a:r>
              <a:rPr lang="en-US" sz="800" dirty="0"/>
              <a:t> </a:t>
            </a:r>
            <a:br>
              <a:rPr lang="en-US" sz="800" dirty="0"/>
            </a:br>
            <a:r>
              <a:rPr lang="en-US" sz="800" dirty="0"/>
              <a:t>Expiration Date: </a:t>
            </a:r>
            <a:r>
              <a:rPr lang="en-US" dirty="0">
                <a:solidFill>
                  <a:srgbClr val="FFFFFF"/>
                </a:solidFill>
                <a:latin typeface="Verdana" pitchFamily="34" charset="0"/>
              </a:rPr>
              <a:t>___________</a:t>
            </a:r>
            <a:endParaRPr lang="en-US" sz="40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Within the new GHS program Chemical Manufacturer must develop a format for information on chemicals</a:t>
            </a:r>
          </a:p>
          <a:p>
            <a:r>
              <a:rPr lang="en-US" dirty="0" smtClean="0"/>
              <a:t>Safety Data Sheets will replace MSDS</a:t>
            </a:r>
          </a:p>
          <a:p>
            <a:r>
              <a:rPr lang="en-US" dirty="0" smtClean="0"/>
              <a:t>SDS – Standardized format for information </a:t>
            </a:r>
          </a:p>
          <a:p>
            <a:r>
              <a:rPr lang="en-US" dirty="0" smtClean="0"/>
              <a:t>16 section format </a:t>
            </a:r>
          </a:p>
          <a:p>
            <a:r>
              <a:rPr lang="en-US" dirty="0" smtClean="0"/>
              <a:t>Sections 12-15 are not required by OSHA (USA)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90600"/>
            <a:ext cx="8229600" cy="1143000"/>
          </a:xfrm>
        </p:spPr>
        <p:txBody>
          <a:bodyPr/>
          <a:lstStyle/>
          <a:p>
            <a:r>
              <a:rPr lang="en-US" dirty="0" smtClean="0"/>
              <a:t>Hazard Communication Revision Global Harmonized System</a:t>
            </a:r>
            <a:br>
              <a:rPr lang="en-US" dirty="0" smtClean="0"/>
            </a:br>
            <a:r>
              <a:rPr lang="en-US" dirty="0" smtClean="0"/>
              <a:t>GHS </a:t>
            </a:r>
            <a:endParaRPr lang="en-US" dirty="0"/>
          </a:p>
        </p:txBody>
      </p:sp>
      <p:pic>
        <p:nvPicPr>
          <p:cNvPr id="1026" name="Picture 2" descr="Globally Harmonized System of Classification and Labeling of Chemicals (GHS)"/>
          <p:cNvPicPr>
            <a:picLocks noChangeAspect="1" noChangeArrowheads="1"/>
          </p:cNvPicPr>
          <p:nvPr/>
        </p:nvPicPr>
        <p:blipFill>
          <a:blip r:embed="rId2" cstate="print"/>
          <a:srcRect/>
          <a:stretch>
            <a:fillRect/>
          </a:stretch>
        </p:blipFill>
        <p:spPr bwMode="auto">
          <a:xfrm>
            <a:off x="3352800" y="2667000"/>
            <a:ext cx="2647950" cy="377409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Standardized Format SDS</a:t>
            </a:r>
            <a:endParaRPr lang="en-US" dirty="0"/>
          </a:p>
        </p:txBody>
      </p:sp>
      <p:sp>
        <p:nvSpPr>
          <p:cNvPr id="3" name="Content Placeholder 2"/>
          <p:cNvSpPr>
            <a:spLocks noGrp="1"/>
          </p:cNvSpPr>
          <p:nvPr>
            <p:ph idx="1"/>
          </p:nvPr>
        </p:nvSpPr>
        <p:spPr>
          <a:xfrm>
            <a:off x="457200" y="1371600"/>
            <a:ext cx="8229600" cy="4525963"/>
          </a:xfrm>
        </p:spPr>
        <p:txBody>
          <a:bodyPr/>
          <a:lstStyle/>
          <a:p>
            <a:r>
              <a:rPr lang="en-US" sz="2000" dirty="0" smtClean="0"/>
              <a:t>Section 1. Identification</a:t>
            </a:r>
            <a:br>
              <a:rPr lang="en-US" sz="2000" dirty="0" smtClean="0"/>
            </a:br>
            <a:r>
              <a:rPr lang="en-US" sz="2000" dirty="0" smtClean="0"/>
              <a:t>Section 2. Hazard(s) identification</a:t>
            </a:r>
            <a:br>
              <a:rPr lang="en-US" sz="2000" dirty="0" smtClean="0"/>
            </a:br>
            <a:r>
              <a:rPr lang="en-US" sz="2000" dirty="0" smtClean="0"/>
              <a:t>Section 3. Composition/information on ingredients</a:t>
            </a:r>
            <a:br>
              <a:rPr lang="en-US" sz="2000" dirty="0" smtClean="0"/>
            </a:br>
            <a:r>
              <a:rPr lang="en-US" sz="2000" dirty="0" smtClean="0"/>
              <a:t>Section 4. First-Aid measures</a:t>
            </a:r>
            <a:br>
              <a:rPr lang="en-US" sz="2000" dirty="0" smtClean="0"/>
            </a:br>
            <a:r>
              <a:rPr lang="en-US" sz="2000" dirty="0" smtClean="0"/>
              <a:t>Section 5. Fire-fighting measures</a:t>
            </a:r>
            <a:br>
              <a:rPr lang="en-US" sz="2000" dirty="0" smtClean="0"/>
            </a:br>
            <a:r>
              <a:rPr lang="en-US" sz="2000" dirty="0" smtClean="0"/>
              <a:t>Section 6. Accidental release measures</a:t>
            </a:r>
            <a:br>
              <a:rPr lang="en-US" sz="2000" dirty="0" smtClean="0"/>
            </a:br>
            <a:r>
              <a:rPr lang="en-US" sz="2000" dirty="0" smtClean="0"/>
              <a:t>Section 7. Handling and storage</a:t>
            </a:r>
            <a:br>
              <a:rPr lang="en-US" sz="2000" dirty="0" smtClean="0"/>
            </a:br>
            <a:r>
              <a:rPr lang="en-US" sz="2000" dirty="0" smtClean="0"/>
              <a:t>Section 8. Exposure controls/personal protection</a:t>
            </a:r>
            <a:br>
              <a:rPr lang="en-US" sz="2000" dirty="0" smtClean="0"/>
            </a:br>
            <a:r>
              <a:rPr lang="en-US" sz="2000" dirty="0" smtClean="0"/>
              <a:t>Section 9. Physical and chemical properties</a:t>
            </a:r>
            <a:br>
              <a:rPr lang="en-US" sz="2000" dirty="0" smtClean="0"/>
            </a:br>
            <a:r>
              <a:rPr lang="en-US" sz="2000" dirty="0" smtClean="0"/>
              <a:t>Section 10. Stability and reactivity</a:t>
            </a:r>
            <a:br>
              <a:rPr lang="en-US" sz="2000" dirty="0" smtClean="0"/>
            </a:br>
            <a:r>
              <a:rPr lang="en-US" sz="2000" dirty="0" smtClean="0"/>
              <a:t>Section 11. Toxicological information</a:t>
            </a:r>
            <a:br>
              <a:rPr lang="en-US" sz="2000" dirty="0" smtClean="0"/>
            </a:br>
            <a:r>
              <a:rPr lang="en-US" sz="2000" dirty="0" smtClean="0"/>
              <a:t>Section 12. Ecological information</a:t>
            </a:r>
            <a:br>
              <a:rPr lang="en-US" sz="2000" dirty="0" smtClean="0"/>
            </a:br>
            <a:r>
              <a:rPr lang="en-US" sz="2000" dirty="0" smtClean="0"/>
              <a:t>Section 13. Disposal considerations</a:t>
            </a:r>
            <a:br>
              <a:rPr lang="en-US" sz="2000" dirty="0" smtClean="0"/>
            </a:br>
            <a:r>
              <a:rPr lang="en-US" sz="2000" dirty="0" smtClean="0"/>
              <a:t>Section 14. Transport information</a:t>
            </a:r>
            <a:br>
              <a:rPr lang="en-US" sz="2000" dirty="0" smtClean="0"/>
            </a:br>
            <a:r>
              <a:rPr lang="en-US" sz="2000" dirty="0" smtClean="0"/>
              <a:t>Section 15. Regulatory information</a:t>
            </a:r>
            <a:br>
              <a:rPr lang="en-US" sz="2000" dirty="0" smtClean="0"/>
            </a:br>
            <a:r>
              <a:rPr lang="en-US" sz="2000" dirty="0" smtClean="0"/>
              <a:t>Section 16. Other information, including date of preparation or last revision</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a:ln>
            <a:miter lim="800000"/>
            <a:headEnd/>
            <a:tailEnd/>
          </a:ln>
        </p:spPr>
        <p:txBody>
          <a:bodyPr/>
          <a:lstStyle/>
          <a:p>
            <a:fld id="{516A8C29-38C1-4830-80D9-28449A548B3A}" type="slidenum">
              <a:rPr lang="en-US" smtClean="0">
                <a:latin typeface="Arial" pitchFamily="34" charset="0"/>
                <a:cs typeface="Arial" pitchFamily="34" charset="0"/>
              </a:rPr>
              <a:pPr/>
              <a:t>21</a:t>
            </a:fld>
            <a:endParaRPr lang="en-US" smtClean="0">
              <a:latin typeface="Arial" pitchFamily="34" charset="0"/>
              <a:cs typeface="Arial" pitchFamily="34" charset="0"/>
            </a:endParaRPr>
          </a:p>
        </p:txBody>
      </p:sp>
      <p:sp>
        <p:nvSpPr>
          <p:cNvPr id="28675" name="Rectangle 4"/>
          <p:cNvSpPr>
            <a:spLocks noChangeArrowheads="1"/>
          </p:cNvSpPr>
          <p:nvPr/>
        </p:nvSpPr>
        <p:spPr bwMode="auto">
          <a:xfrm>
            <a:off x="304800" y="717550"/>
            <a:ext cx="8305800" cy="6154738"/>
          </a:xfrm>
          <a:prstGeom prst="rect">
            <a:avLst/>
          </a:prstGeom>
          <a:solidFill>
            <a:schemeClr val="bg1"/>
          </a:solidFill>
          <a:ln w="9525">
            <a:noFill/>
            <a:miter lim="800000"/>
            <a:headEnd/>
            <a:tailEnd/>
          </a:ln>
          <a:effectLst/>
        </p:spPr>
        <p:txBody>
          <a:bodyPr anchor="ctr">
            <a:spAutoFit/>
          </a:bodyPr>
          <a:lstStyle/>
          <a:p>
            <a:pPr eaLnBrk="0" hangingPunct="0"/>
            <a:r>
              <a:rPr lang="en-US" sz="1400" dirty="0"/>
              <a:t>The Hazard Communication Standard (HCS) requires chemical manufacturers, distributors, or importers to provide Safety Data Sheets (SDSs) (formerly known as Material Safety Data Sheets or MSDSs) to communicate the hazards of hazardous chemical products. </a:t>
            </a:r>
            <a:r>
              <a:rPr lang="en-US" sz="1400" b="1" i="1" dirty="0"/>
              <a:t>As of June 1, 2015, the HCS will require new SDSs to be in a uniform format, and include the section numbers, the headings, and associated information under the headings below</a:t>
            </a:r>
            <a:r>
              <a:rPr lang="en-US" sz="700" b="1" i="1" dirty="0"/>
              <a:t>:</a:t>
            </a:r>
            <a:endParaRPr lang="en-US" b="1" i="1" dirty="0"/>
          </a:p>
          <a:p>
            <a:pPr eaLnBrk="0" hangingPunct="0"/>
            <a:r>
              <a:rPr lang="en-US" b="1" dirty="0"/>
              <a:t>Section 1, Identification</a:t>
            </a:r>
            <a:r>
              <a:rPr lang="en-US" dirty="0"/>
              <a:t> includes product identifier; manufacturer or distributor name, address, phone number; emergency phone number; recommended use; restrictions on use.</a:t>
            </a:r>
          </a:p>
          <a:p>
            <a:pPr eaLnBrk="0" hangingPunct="0"/>
            <a:r>
              <a:rPr lang="en-US" b="1" dirty="0"/>
              <a:t>Section 2, Hazard(s) identification</a:t>
            </a:r>
            <a:r>
              <a:rPr lang="en-US" dirty="0"/>
              <a:t> includes all hazards regarding the chemical; required label elements.</a:t>
            </a:r>
          </a:p>
          <a:p>
            <a:pPr eaLnBrk="0" hangingPunct="0"/>
            <a:r>
              <a:rPr lang="en-US" b="1" dirty="0"/>
              <a:t>Section 3, Composition/information on ingredients</a:t>
            </a:r>
            <a:r>
              <a:rPr lang="en-US" dirty="0"/>
              <a:t> includes information on chemical ingredients; trade secret claims.</a:t>
            </a:r>
          </a:p>
          <a:p>
            <a:pPr eaLnBrk="0" hangingPunct="0"/>
            <a:r>
              <a:rPr lang="en-US" b="1" dirty="0"/>
              <a:t>Section 4, First-aid measures</a:t>
            </a:r>
            <a:r>
              <a:rPr lang="en-US" dirty="0"/>
              <a:t> includes important symptoms/ effects, acute, delayed; required treatment.</a:t>
            </a:r>
          </a:p>
          <a:p>
            <a:pPr eaLnBrk="0" hangingPunct="0"/>
            <a:r>
              <a:rPr lang="en-US" b="1" dirty="0"/>
              <a:t>Section 5, Fire-fighting measures</a:t>
            </a:r>
            <a:r>
              <a:rPr lang="en-US" dirty="0"/>
              <a:t> lists suitable extinguishing techniques, equipment; chemical hazards from fire.</a:t>
            </a:r>
          </a:p>
          <a:p>
            <a:pPr eaLnBrk="0" hangingPunct="0"/>
            <a:r>
              <a:rPr lang="en-US" b="1" dirty="0"/>
              <a:t>Section 6, Accidental release measures</a:t>
            </a:r>
            <a:r>
              <a:rPr lang="en-US" dirty="0"/>
              <a:t> lists emergency procedures; protective equipment; proper methods of containment and cleanup.</a:t>
            </a:r>
          </a:p>
          <a:p>
            <a:pPr eaLnBrk="0" hangingPunct="0"/>
            <a:r>
              <a:rPr lang="en-US" b="1" dirty="0"/>
              <a:t>Section 7, Handling and storage</a:t>
            </a:r>
            <a:r>
              <a:rPr lang="en-US" dirty="0"/>
              <a:t> lists precautions for safe handling and storage, including incompatibilities.</a:t>
            </a:r>
          </a:p>
          <a:p>
            <a:pPr eaLnBrk="0" hangingPunct="0"/>
            <a:r>
              <a:rPr lang="en-US" b="1" dirty="0"/>
              <a:t>Section 8, Exposure controls/personal protection</a:t>
            </a:r>
            <a:r>
              <a:rPr lang="en-US" dirty="0"/>
              <a:t> lists OSHA's Permissible Exposure Limits (PELs); Threshold Limit Values (TLVs); appropriate engineering controls; personal protective equipment (PPE).</a:t>
            </a:r>
          </a:p>
        </p:txBody>
      </p:sp>
      <p:pic>
        <p:nvPicPr>
          <p:cNvPr id="28676" name="Picture 3" descr="OSHA Logo"/>
          <p:cNvPicPr>
            <a:picLocks noChangeAspect="1" noChangeArrowheads="1"/>
          </p:cNvPicPr>
          <p:nvPr/>
        </p:nvPicPr>
        <p:blipFill>
          <a:blip r:embed="rId2" cstate="print"/>
          <a:srcRect/>
          <a:stretch>
            <a:fillRect/>
          </a:stretch>
        </p:blipFill>
        <p:spPr bwMode="auto">
          <a:xfrm>
            <a:off x="76200" y="115888"/>
            <a:ext cx="2079625" cy="601662"/>
          </a:xfrm>
          <a:prstGeom prst="rect">
            <a:avLst/>
          </a:prstGeom>
          <a:noFill/>
          <a:ln w="9525">
            <a:noFill/>
            <a:miter lim="800000"/>
            <a:headEnd/>
            <a:tailEnd/>
          </a:ln>
        </p:spPr>
      </p:pic>
      <p:sp>
        <p:nvSpPr>
          <p:cNvPr id="28677" name="TextBox 10"/>
          <p:cNvSpPr txBox="1">
            <a:spLocks noChangeArrowheads="1"/>
          </p:cNvSpPr>
          <p:nvPr/>
        </p:nvSpPr>
        <p:spPr bwMode="auto">
          <a:xfrm>
            <a:off x="2379663" y="185738"/>
            <a:ext cx="6618287" cy="461962"/>
          </a:xfrm>
          <a:prstGeom prst="rect">
            <a:avLst/>
          </a:prstGeom>
          <a:noFill/>
          <a:ln w="9525">
            <a:noFill/>
            <a:miter lim="800000"/>
            <a:headEnd/>
            <a:tailEnd/>
          </a:ln>
        </p:spPr>
        <p:txBody>
          <a:bodyPr>
            <a:spAutoFit/>
          </a:bodyPr>
          <a:lstStyle/>
          <a:p>
            <a:pPr eaLnBrk="0" hangingPunct="0"/>
            <a:r>
              <a:rPr lang="en-US" sz="2400" b="1" i="1">
                <a:solidFill>
                  <a:srgbClr val="780808"/>
                </a:solidFill>
              </a:rPr>
              <a:t>Hazard Communication </a:t>
            </a:r>
            <a:r>
              <a:rPr lang="en-US" sz="2400" b="1" i="1" u="sng">
                <a:solidFill>
                  <a:srgbClr val="780808"/>
                </a:solidFill>
              </a:rPr>
              <a:t>Safety Data Sheets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Slide Number Placeholder 1"/>
          <p:cNvSpPr>
            <a:spLocks noGrp="1"/>
          </p:cNvSpPr>
          <p:nvPr>
            <p:ph type="sldNum" sz="quarter" idx="12"/>
          </p:nvPr>
        </p:nvSpPr>
        <p:spPr>
          <a:noFill/>
          <a:ln>
            <a:miter lim="800000"/>
            <a:headEnd/>
            <a:tailEnd/>
          </a:ln>
        </p:spPr>
        <p:txBody>
          <a:bodyPr/>
          <a:lstStyle/>
          <a:p>
            <a:fld id="{7E52B712-DCE7-4DFD-A6EC-A1928AE52DBE}" type="slidenum">
              <a:rPr lang="en-US" smtClean="0">
                <a:latin typeface="Arial" pitchFamily="34" charset="0"/>
                <a:cs typeface="Arial" pitchFamily="34" charset="0"/>
              </a:rPr>
              <a:pPr/>
              <a:t>22</a:t>
            </a:fld>
            <a:endParaRPr lang="en-US" smtClean="0">
              <a:latin typeface="Arial" pitchFamily="34" charset="0"/>
              <a:cs typeface="Arial" pitchFamily="34" charset="0"/>
            </a:endParaRPr>
          </a:p>
        </p:txBody>
      </p:sp>
      <p:sp>
        <p:nvSpPr>
          <p:cNvPr id="29699" name="Rectangle 1"/>
          <p:cNvSpPr>
            <a:spLocks noChangeArrowheads="1"/>
          </p:cNvSpPr>
          <p:nvPr/>
        </p:nvSpPr>
        <p:spPr bwMode="auto">
          <a:xfrm>
            <a:off x="0" y="752475"/>
            <a:ext cx="9144000" cy="6462713"/>
          </a:xfrm>
          <a:prstGeom prst="rect">
            <a:avLst/>
          </a:prstGeom>
          <a:noFill/>
          <a:ln w="9525">
            <a:noFill/>
            <a:miter lim="800000"/>
            <a:headEnd/>
            <a:tailEnd/>
          </a:ln>
          <a:effectLst/>
        </p:spPr>
        <p:txBody>
          <a:bodyPr anchor="ctr">
            <a:spAutoFit/>
          </a:bodyPr>
          <a:lstStyle/>
          <a:p>
            <a:pPr eaLnBrk="0" hangingPunct="0"/>
            <a:r>
              <a:rPr lang="en-US" b="1" i="1" dirty="0"/>
              <a:t>Continued…</a:t>
            </a:r>
          </a:p>
          <a:p>
            <a:pPr eaLnBrk="0" hangingPunct="0"/>
            <a:r>
              <a:rPr lang="en-US" b="1" dirty="0"/>
              <a:t>Section 8, Exposure controls/personal protection</a:t>
            </a:r>
            <a:r>
              <a:rPr lang="en-US" dirty="0"/>
              <a:t> lists OSHA's Permissible Exposure Limits (PELs); Threshold Limit Values (TLVs); appropriate engineering controls; personal protective equipment (PPE).</a:t>
            </a:r>
          </a:p>
          <a:p>
            <a:pPr eaLnBrk="0" hangingPunct="0"/>
            <a:r>
              <a:rPr lang="en-US" b="1" dirty="0"/>
              <a:t>Section 9, Physical and chemical properties</a:t>
            </a:r>
            <a:r>
              <a:rPr lang="en-US" dirty="0"/>
              <a:t> lists the chemical's characteristics.</a:t>
            </a:r>
          </a:p>
          <a:p>
            <a:pPr eaLnBrk="0" hangingPunct="0"/>
            <a:r>
              <a:rPr lang="en-US" b="1" dirty="0"/>
              <a:t>Section 10, Stability and reactivity</a:t>
            </a:r>
            <a:r>
              <a:rPr lang="en-US" dirty="0"/>
              <a:t> lists chemical stability and possibility of hazardous reactions.</a:t>
            </a:r>
          </a:p>
          <a:p>
            <a:pPr eaLnBrk="0" hangingPunct="0"/>
            <a:r>
              <a:rPr lang="en-US" b="1" dirty="0"/>
              <a:t>Section 11, Toxicological information</a:t>
            </a:r>
            <a:r>
              <a:rPr lang="en-US" dirty="0"/>
              <a:t> includes routes of exposure; related symptoms, acute and chronic effects; numerical measures of toxicity.</a:t>
            </a:r>
          </a:p>
          <a:p>
            <a:pPr eaLnBrk="0" hangingPunct="0"/>
            <a:r>
              <a:rPr lang="en-US" b="1" dirty="0"/>
              <a:t>Section 12</a:t>
            </a:r>
            <a:r>
              <a:rPr lang="en-US" dirty="0"/>
              <a:t>, Ecological information*</a:t>
            </a:r>
          </a:p>
          <a:p>
            <a:pPr eaLnBrk="0" hangingPunct="0"/>
            <a:r>
              <a:rPr lang="en-US" b="1" dirty="0"/>
              <a:t>Section 13</a:t>
            </a:r>
            <a:r>
              <a:rPr lang="en-US" dirty="0"/>
              <a:t>, Disposal considerations*</a:t>
            </a:r>
          </a:p>
          <a:p>
            <a:pPr eaLnBrk="0" hangingPunct="0"/>
            <a:r>
              <a:rPr lang="en-US" b="1" dirty="0"/>
              <a:t>Section 14</a:t>
            </a:r>
            <a:r>
              <a:rPr lang="en-US" dirty="0"/>
              <a:t>, Transport information*</a:t>
            </a:r>
          </a:p>
          <a:p>
            <a:pPr eaLnBrk="0" hangingPunct="0"/>
            <a:r>
              <a:rPr lang="en-US" b="1" dirty="0"/>
              <a:t>Section 15</a:t>
            </a:r>
            <a:r>
              <a:rPr lang="en-US" dirty="0"/>
              <a:t>, Regulatory information*</a:t>
            </a:r>
          </a:p>
          <a:p>
            <a:pPr eaLnBrk="0" hangingPunct="0"/>
            <a:r>
              <a:rPr lang="en-US" b="1" dirty="0"/>
              <a:t>Section 16, Other information,</a:t>
            </a:r>
            <a:r>
              <a:rPr lang="en-US" dirty="0"/>
              <a:t> includes the date of preparation or last revision.</a:t>
            </a:r>
          </a:p>
          <a:p>
            <a:pPr eaLnBrk="0" hangingPunct="0"/>
            <a:endParaRPr lang="en-US" dirty="0"/>
          </a:p>
          <a:p>
            <a:pPr eaLnBrk="0" hangingPunct="0"/>
            <a:r>
              <a:rPr lang="en-US" dirty="0"/>
              <a:t>*Note: Since other Agencies regulate this information, OSHA will not be enforcing Sections 12 through 15(29 CFR 1910.1200(g)(2)).</a:t>
            </a:r>
          </a:p>
          <a:p>
            <a:pPr eaLnBrk="0" hangingPunct="0"/>
            <a:r>
              <a:rPr lang="en-US" b="1" dirty="0"/>
              <a:t>Employers must ensure that SDSs are readily accessible to employees.</a:t>
            </a:r>
            <a:r>
              <a:rPr lang="en-US" dirty="0"/>
              <a:t/>
            </a:r>
            <a:br>
              <a:rPr lang="en-US" dirty="0"/>
            </a:br>
            <a:r>
              <a:rPr lang="en-US" dirty="0"/>
              <a:t>See Appendix D of 1910.1200 for a detailed description of SDS contents.</a:t>
            </a:r>
          </a:p>
          <a:p>
            <a:pPr eaLnBrk="0" hangingPunct="0"/>
            <a:endParaRPr lang="en-US" dirty="0"/>
          </a:p>
          <a:p>
            <a:pPr eaLnBrk="0" hangingPunct="0"/>
            <a:r>
              <a:rPr lang="en-US" dirty="0"/>
              <a:t>For more information: </a:t>
            </a:r>
            <a:r>
              <a:rPr lang="en-US" dirty="0">
                <a:hlinkClick r:id="rId2" tooltip="OSHA Website"/>
              </a:rPr>
              <a:t>www.osha.gov</a:t>
            </a:r>
            <a:endParaRPr lang="en-US" dirty="0"/>
          </a:p>
          <a:p>
            <a:pPr eaLnBrk="0" hangingPunct="0"/>
            <a:r>
              <a:rPr lang="en-US" dirty="0"/>
              <a:t> (800) 321-OSHA (6742)</a:t>
            </a:r>
          </a:p>
          <a:p>
            <a:pPr eaLnBrk="0" hangingPunct="0"/>
            <a:endParaRPr lang="en-US" dirty="0"/>
          </a:p>
        </p:txBody>
      </p:sp>
      <p:pic>
        <p:nvPicPr>
          <p:cNvPr id="29700" name="Picture 3" descr="OSHA Logo"/>
          <p:cNvPicPr>
            <a:picLocks noChangeAspect="1" noChangeArrowheads="1"/>
          </p:cNvPicPr>
          <p:nvPr/>
        </p:nvPicPr>
        <p:blipFill>
          <a:blip r:embed="rId3" cstate="print"/>
          <a:srcRect/>
          <a:stretch>
            <a:fillRect/>
          </a:stretch>
        </p:blipFill>
        <p:spPr bwMode="auto">
          <a:xfrm>
            <a:off x="138113" y="0"/>
            <a:ext cx="2109787" cy="609600"/>
          </a:xfrm>
          <a:prstGeom prst="rect">
            <a:avLst/>
          </a:prstGeom>
          <a:noFill/>
          <a:ln w="9525">
            <a:noFill/>
            <a:miter lim="800000"/>
            <a:headEnd/>
            <a:tailEnd/>
          </a:ln>
        </p:spPr>
      </p:pic>
      <p:sp>
        <p:nvSpPr>
          <p:cNvPr id="29701" name="TextBox 4"/>
          <p:cNvSpPr txBox="1">
            <a:spLocks noChangeArrowheads="1"/>
          </p:cNvSpPr>
          <p:nvPr/>
        </p:nvSpPr>
        <p:spPr bwMode="auto">
          <a:xfrm>
            <a:off x="2362200" y="120650"/>
            <a:ext cx="6629400" cy="460375"/>
          </a:xfrm>
          <a:prstGeom prst="rect">
            <a:avLst/>
          </a:prstGeom>
          <a:noFill/>
          <a:ln w="9525">
            <a:noFill/>
            <a:miter lim="800000"/>
            <a:headEnd/>
            <a:tailEnd/>
          </a:ln>
        </p:spPr>
        <p:txBody>
          <a:bodyPr>
            <a:spAutoFit/>
          </a:bodyPr>
          <a:lstStyle/>
          <a:p>
            <a:pPr eaLnBrk="0" hangingPunct="0"/>
            <a:r>
              <a:rPr lang="en-US" sz="2400" b="1" i="1">
                <a:solidFill>
                  <a:srgbClr val="780808"/>
                </a:solidFill>
              </a:rPr>
              <a:t>Hazard Communication </a:t>
            </a:r>
            <a:r>
              <a:rPr lang="en-US" sz="2400" b="1" i="1" u="sng">
                <a:solidFill>
                  <a:srgbClr val="780808"/>
                </a:solidFill>
              </a:rPr>
              <a:t>Safety Data Sheets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381001" y="513160"/>
            <a:ext cx="8229600" cy="611624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Hazard Classification </a:t>
            </a:r>
            <a:endParaRPr lang="en-US" dirty="0"/>
          </a:p>
        </p:txBody>
      </p:sp>
      <p:sp>
        <p:nvSpPr>
          <p:cNvPr id="3" name="Content Placeholder 2"/>
          <p:cNvSpPr>
            <a:spLocks noGrp="1"/>
          </p:cNvSpPr>
          <p:nvPr>
            <p:ph idx="1"/>
          </p:nvPr>
        </p:nvSpPr>
        <p:spPr>
          <a:xfrm>
            <a:off x="457200" y="1600200"/>
            <a:ext cx="8229600" cy="4876800"/>
          </a:xfrm>
        </p:spPr>
        <p:txBody>
          <a:bodyPr/>
          <a:lstStyle/>
          <a:p>
            <a:pPr lvl="1">
              <a:buFont typeface="Wingdings" pitchFamily="2" charset="2"/>
              <a:buChar char="§"/>
            </a:pPr>
            <a:r>
              <a:rPr lang="en-GB" dirty="0" smtClean="0"/>
              <a:t>Example:  Flammable liquids GHS</a:t>
            </a:r>
          </a:p>
          <a:p>
            <a:pPr lvl="2">
              <a:buClr>
                <a:srgbClr val="FFFF00"/>
              </a:buClr>
            </a:pPr>
            <a:r>
              <a:rPr lang="en-GB" sz="2000" dirty="0" smtClean="0"/>
              <a:t>Category 1: Extremely flammable liquid and vapour</a:t>
            </a:r>
          </a:p>
          <a:p>
            <a:pPr lvl="2">
              <a:buClr>
                <a:srgbClr val="FFFF00"/>
              </a:buClr>
            </a:pPr>
            <a:r>
              <a:rPr lang="en-GB" sz="2000" dirty="0" smtClean="0"/>
              <a:t>Category 2: Highly flammable liquid and vapour</a:t>
            </a:r>
          </a:p>
          <a:p>
            <a:pPr lvl="2">
              <a:buClr>
                <a:srgbClr val="FFFF00"/>
              </a:buClr>
            </a:pPr>
            <a:r>
              <a:rPr lang="en-GB" sz="2000" dirty="0" smtClean="0"/>
              <a:t>Category 3: Flammable liquid and vapour</a:t>
            </a:r>
          </a:p>
          <a:p>
            <a:pPr lvl="2">
              <a:buClr>
                <a:srgbClr val="FFFF00"/>
              </a:buClr>
            </a:pPr>
            <a:r>
              <a:rPr lang="en-GB" sz="2000" dirty="0" smtClean="0"/>
              <a:t>Category 4: Combustible liquid</a:t>
            </a:r>
          </a:p>
          <a:p>
            <a:pPr lvl="2">
              <a:buClr>
                <a:srgbClr val="FFFF00"/>
              </a:buClr>
              <a:buNone/>
            </a:pPr>
            <a:r>
              <a:rPr lang="en-GB" sz="2800" dirty="0" smtClean="0"/>
              <a:t>Comparison of Existing classification </a:t>
            </a:r>
          </a:p>
          <a:p>
            <a:pPr lvl="2">
              <a:buClr>
                <a:srgbClr val="FFFF00"/>
              </a:buClr>
              <a:buNone/>
            </a:pPr>
            <a:r>
              <a:rPr lang="en-GB" dirty="0" smtClean="0"/>
              <a:t>HMIS				NFPA 704</a:t>
            </a:r>
          </a:p>
          <a:p>
            <a:pPr lvl="2">
              <a:buClr>
                <a:srgbClr val="FFFF00"/>
              </a:buClr>
              <a:buNone/>
            </a:pPr>
            <a:r>
              <a:rPr lang="en-GB" dirty="0" smtClean="0"/>
              <a:t>4- Severe			4- Extreme</a:t>
            </a:r>
          </a:p>
          <a:p>
            <a:pPr lvl="2">
              <a:buClr>
                <a:srgbClr val="FFFF00"/>
              </a:buClr>
              <a:buNone/>
            </a:pPr>
            <a:r>
              <a:rPr lang="en-GB" dirty="0" smtClean="0"/>
              <a:t>3- Serious			3- High</a:t>
            </a:r>
          </a:p>
          <a:p>
            <a:pPr lvl="2">
              <a:buClr>
                <a:srgbClr val="FFFF00"/>
              </a:buClr>
              <a:buNone/>
            </a:pPr>
            <a:r>
              <a:rPr lang="en-GB" dirty="0" smtClean="0"/>
              <a:t>2- Moderate			2- Moderate</a:t>
            </a:r>
          </a:p>
          <a:p>
            <a:pPr lvl="2">
              <a:buClr>
                <a:srgbClr val="FFFF00"/>
              </a:buClr>
              <a:buNone/>
            </a:pPr>
            <a:r>
              <a:rPr lang="en-GB" dirty="0" smtClean="0"/>
              <a:t>1- Slight			1- Slight </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Hazard Classification </a:t>
            </a:r>
            <a:r>
              <a:rPr lang="en-US" sz="2400" dirty="0" smtClean="0"/>
              <a:t>continued</a:t>
            </a:r>
            <a:endParaRPr lang="en-US" sz="2400" dirty="0"/>
          </a:p>
        </p:txBody>
      </p:sp>
      <p:sp>
        <p:nvSpPr>
          <p:cNvPr id="3" name="Content Placeholder 2"/>
          <p:cNvSpPr>
            <a:spLocks noGrp="1"/>
          </p:cNvSpPr>
          <p:nvPr>
            <p:ph idx="1"/>
          </p:nvPr>
        </p:nvSpPr>
        <p:spPr/>
        <p:txBody>
          <a:bodyPr/>
          <a:lstStyle/>
          <a:p>
            <a:r>
              <a:rPr lang="en-US" dirty="0" smtClean="0"/>
              <a:t>Employers can still use the HMIS or NFPA 704 systems within GHS</a:t>
            </a:r>
          </a:p>
          <a:p>
            <a:r>
              <a:rPr lang="en-US" dirty="0" smtClean="0"/>
              <a:t>However classification categories must conform with the GHS program </a:t>
            </a:r>
          </a:p>
          <a:p>
            <a:r>
              <a:rPr lang="en-US" dirty="0" smtClean="0"/>
              <a:t>1- Most Dangerous or Hazardous </a:t>
            </a:r>
          </a:p>
          <a:p>
            <a:r>
              <a:rPr lang="en-US" dirty="0" smtClean="0"/>
              <a:t>4- Least Dangerous or Hazardous</a:t>
            </a:r>
          </a:p>
          <a:p>
            <a:endParaRPr lang="en-US" dirty="0" smtClean="0"/>
          </a:p>
          <a:p>
            <a:r>
              <a:rPr lang="en-US" sz="2800" b="1" dirty="0" smtClean="0"/>
              <a:t>Employers must train their employees by 12/2013  </a:t>
            </a:r>
            <a:endParaRPr lang="en-US" sz="28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Next Step Strategies </a:t>
            </a:r>
            <a:endParaRPr lang="en-US" dirty="0"/>
          </a:p>
        </p:txBody>
      </p:sp>
      <p:sp>
        <p:nvSpPr>
          <p:cNvPr id="3" name="Content Placeholder 2"/>
          <p:cNvSpPr>
            <a:spLocks noGrp="1"/>
          </p:cNvSpPr>
          <p:nvPr>
            <p:ph idx="1"/>
          </p:nvPr>
        </p:nvSpPr>
        <p:spPr/>
        <p:txBody>
          <a:bodyPr/>
          <a:lstStyle/>
          <a:p>
            <a:r>
              <a:rPr lang="en-US" dirty="0" smtClean="0"/>
              <a:t>Employers should begin to re evaluate their current chemical inventories </a:t>
            </a:r>
          </a:p>
          <a:p>
            <a:r>
              <a:rPr lang="en-US" dirty="0" smtClean="0"/>
              <a:t>Decide how you are going to label your secondary chemical containers </a:t>
            </a:r>
          </a:p>
          <a:p>
            <a:r>
              <a:rPr lang="en-US" dirty="0" smtClean="0"/>
              <a:t>HMIS</a:t>
            </a:r>
          </a:p>
          <a:p>
            <a:r>
              <a:rPr lang="en-US" dirty="0" smtClean="0"/>
              <a:t>NFPA</a:t>
            </a:r>
          </a:p>
          <a:p>
            <a:r>
              <a:rPr lang="en-US" dirty="0" smtClean="0"/>
              <a:t>Other</a:t>
            </a:r>
          </a:p>
          <a:p>
            <a:r>
              <a:rPr lang="en-US" dirty="0" smtClean="0"/>
              <a:t>Label implementation date is June 2015 </a:t>
            </a:r>
            <a:endParaRPr lang="en-US" dirty="0"/>
          </a:p>
        </p:txBody>
      </p:sp>
      <p:pic>
        <p:nvPicPr>
          <p:cNvPr id="4" name="Picture 7" descr="http://www.thecompliancecenter.com/img_temp/labels/hmis/lbghm02p_hi.gif"/>
          <p:cNvPicPr>
            <a:picLocks noChangeAspect="1" noChangeArrowheads="1"/>
          </p:cNvPicPr>
          <p:nvPr/>
        </p:nvPicPr>
        <p:blipFill>
          <a:blip r:embed="rId2" cstate="print"/>
          <a:srcRect/>
          <a:stretch>
            <a:fillRect/>
          </a:stretch>
        </p:blipFill>
        <p:spPr bwMode="auto">
          <a:xfrm>
            <a:off x="5410200" y="3962400"/>
            <a:ext cx="3038147"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Next Step Strategies continued</a:t>
            </a:r>
            <a:endParaRPr lang="en-US" dirty="0"/>
          </a:p>
        </p:txBody>
      </p:sp>
      <p:sp>
        <p:nvSpPr>
          <p:cNvPr id="3" name="Content Placeholder 2"/>
          <p:cNvSpPr>
            <a:spLocks noGrp="1"/>
          </p:cNvSpPr>
          <p:nvPr>
            <p:ph idx="1"/>
          </p:nvPr>
        </p:nvSpPr>
        <p:spPr/>
        <p:txBody>
          <a:bodyPr/>
          <a:lstStyle/>
          <a:p>
            <a:r>
              <a:rPr lang="en-US" dirty="0" smtClean="0"/>
              <a:t>Begin to gather chemical manufacturer data such as telephone and contact information</a:t>
            </a:r>
          </a:p>
          <a:p>
            <a:endParaRPr lang="en-US" dirty="0" smtClean="0"/>
          </a:p>
          <a:p>
            <a:r>
              <a:rPr lang="en-US" dirty="0" smtClean="0"/>
              <a:t>SDS will be sent to employers from the manufacturer data base</a:t>
            </a:r>
          </a:p>
          <a:p>
            <a:r>
              <a:rPr lang="en-US" dirty="0" smtClean="0"/>
              <a:t>If you don’t receive them you can use the data collected to contact the manufacturer</a:t>
            </a:r>
          </a:p>
          <a:p>
            <a:r>
              <a:rPr lang="en-US" dirty="0" smtClean="0"/>
              <a:t>June 1, 2016 employer program requirements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r>
              <a:rPr lang="en-US" b="1" dirty="0" smtClean="0"/>
              <a:t>Questions ?</a:t>
            </a:r>
            <a:endParaRPr lang="en-US" b="1" dirty="0"/>
          </a:p>
        </p:txBody>
      </p:sp>
      <p:sp>
        <p:nvSpPr>
          <p:cNvPr id="3" name="Content Placeholder 2"/>
          <p:cNvSpPr>
            <a:spLocks noGrp="1"/>
          </p:cNvSpPr>
          <p:nvPr>
            <p:ph idx="1"/>
          </p:nvPr>
        </p:nvSpPr>
        <p:spPr>
          <a:xfrm>
            <a:off x="457200" y="1600201"/>
            <a:ext cx="8229600" cy="1295400"/>
          </a:xfrm>
        </p:spPr>
        <p:txBody>
          <a:bodyPr/>
          <a:lstStyle/>
          <a:p>
            <a:pPr algn="ctr"/>
            <a:endParaRPr lang="en-US" b="1" dirty="0" smtClean="0"/>
          </a:p>
          <a:p>
            <a:pPr algn="ctr"/>
            <a:endParaRPr lang="en-US" b="1" dirty="0" smtClean="0"/>
          </a:p>
          <a:p>
            <a:pPr algn="ctr">
              <a:buNone/>
            </a:pPr>
            <a:r>
              <a:rPr lang="en-US" b="1" dirty="0" smtClean="0"/>
              <a:t>Thank you for your attention</a:t>
            </a:r>
            <a:endParaRPr lang="en-US" b="1" dirty="0"/>
          </a:p>
        </p:txBody>
      </p:sp>
      <p:pic>
        <p:nvPicPr>
          <p:cNvPr id="4" name="Picture 2"/>
          <p:cNvPicPr>
            <a:picLocks noChangeAspect="1"/>
          </p:cNvPicPr>
          <p:nvPr/>
        </p:nvPicPr>
        <p:blipFill>
          <a:blip r:embed="rId2" cstate="print"/>
          <a:srcRect/>
          <a:stretch>
            <a:fillRect/>
          </a:stretch>
        </p:blipFill>
        <p:spPr bwMode="auto">
          <a:xfrm>
            <a:off x="2743200" y="3733800"/>
            <a:ext cx="3325752" cy="20933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1143000"/>
          </a:xfrm>
        </p:spPr>
        <p:txBody>
          <a:bodyPr/>
          <a:lstStyle/>
          <a:p>
            <a:r>
              <a:rPr lang="en-US" dirty="0" smtClean="0"/>
              <a:t>Chemical Lifecycle </a:t>
            </a:r>
            <a:endParaRPr lang="en-US" dirty="0"/>
          </a:p>
        </p:txBody>
      </p:sp>
      <p:pic>
        <p:nvPicPr>
          <p:cNvPr id="1026" name="Picture 2" descr="http://www.osha.gov/dsg/hazcom/images/09.gif"/>
          <p:cNvPicPr>
            <a:picLocks noChangeAspect="1" noChangeArrowheads="1"/>
          </p:cNvPicPr>
          <p:nvPr/>
        </p:nvPicPr>
        <p:blipFill>
          <a:blip r:embed="rId2" cstate="print"/>
          <a:srcRect/>
          <a:stretch>
            <a:fillRect/>
          </a:stretch>
        </p:blipFill>
        <p:spPr bwMode="auto">
          <a:xfrm>
            <a:off x="2209800" y="1676400"/>
            <a:ext cx="4914900" cy="4449279"/>
          </a:xfrm>
          <a:prstGeom prst="rect">
            <a:avLst/>
          </a:prstGeom>
          <a:noFill/>
        </p:spPr>
      </p:pic>
      <p:sp>
        <p:nvSpPr>
          <p:cNvPr id="6" name="TextBox 5"/>
          <p:cNvSpPr txBox="1"/>
          <p:nvPr/>
        </p:nvSpPr>
        <p:spPr>
          <a:xfrm>
            <a:off x="6324600" y="2057400"/>
            <a:ext cx="2590800" cy="646331"/>
          </a:xfrm>
          <a:prstGeom prst="rect">
            <a:avLst/>
          </a:prstGeom>
          <a:noFill/>
        </p:spPr>
        <p:txBody>
          <a:bodyPr wrap="square" rtlCol="0">
            <a:spAutoFit/>
          </a:bodyPr>
          <a:lstStyle/>
          <a:p>
            <a:pPr algn="ctr"/>
            <a:r>
              <a:rPr lang="en-US" dirty="0" smtClean="0"/>
              <a:t>Development </a:t>
            </a:r>
          </a:p>
          <a:p>
            <a:pPr algn="ctr"/>
            <a:r>
              <a:rPr lang="en-US" dirty="0" smtClean="0"/>
              <a:t>Phase and R&amp;D</a:t>
            </a:r>
            <a:endParaRPr lang="en-US" dirty="0"/>
          </a:p>
        </p:txBody>
      </p:sp>
      <p:sp>
        <p:nvSpPr>
          <p:cNvPr id="7" name="TextBox 6"/>
          <p:cNvSpPr txBox="1"/>
          <p:nvPr/>
        </p:nvSpPr>
        <p:spPr>
          <a:xfrm>
            <a:off x="6629400" y="5257800"/>
            <a:ext cx="2209800" cy="646331"/>
          </a:xfrm>
          <a:prstGeom prst="rect">
            <a:avLst/>
          </a:prstGeom>
          <a:noFill/>
        </p:spPr>
        <p:txBody>
          <a:bodyPr wrap="square" rtlCol="0">
            <a:spAutoFit/>
          </a:bodyPr>
          <a:lstStyle/>
          <a:p>
            <a:pPr algn="ctr"/>
            <a:r>
              <a:rPr lang="en-US" dirty="0" smtClean="0"/>
              <a:t>Manufacture and Distribution Phase</a:t>
            </a:r>
            <a:endParaRPr lang="en-US" dirty="0"/>
          </a:p>
        </p:txBody>
      </p:sp>
      <p:sp>
        <p:nvSpPr>
          <p:cNvPr id="8" name="TextBox 7"/>
          <p:cNvSpPr txBox="1"/>
          <p:nvPr/>
        </p:nvSpPr>
        <p:spPr>
          <a:xfrm>
            <a:off x="304800" y="4419600"/>
            <a:ext cx="1905000" cy="646331"/>
          </a:xfrm>
          <a:prstGeom prst="rect">
            <a:avLst/>
          </a:prstGeom>
          <a:noFill/>
        </p:spPr>
        <p:txBody>
          <a:bodyPr wrap="square" rtlCol="0">
            <a:spAutoFit/>
          </a:bodyPr>
          <a:lstStyle/>
          <a:p>
            <a:pPr algn="ctr"/>
            <a:r>
              <a:rPr lang="en-US" dirty="0" smtClean="0"/>
              <a:t>Customer or End User Phase </a:t>
            </a:r>
            <a:endParaRPr lang="en-US" dirty="0"/>
          </a:p>
        </p:txBody>
      </p:sp>
      <p:sp>
        <p:nvSpPr>
          <p:cNvPr id="9" name="TextBox 8"/>
          <p:cNvSpPr txBox="1"/>
          <p:nvPr/>
        </p:nvSpPr>
        <p:spPr>
          <a:xfrm>
            <a:off x="838200" y="1905000"/>
            <a:ext cx="2209800" cy="923330"/>
          </a:xfrm>
          <a:prstGeom prst="rect">
            <a:avLst/>
          </a:prstGeom>
          <a:noFill/>
        </p:spPr>
        <p:txBody>
          <a:bodyPr wrap="square" rtlCol="0">
            <a:spAutoFit/>
          </a:bodyPr>
          <a:lstStyle/>
          <a:p>
            <a:pPr algn="ctr"/>
            <a:r>
              <a:rPr lang="en-US" dirty="0" smtClean="0"/>
              <a:t>Disposal or Abandonment Phase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GHS</a:t>
            </a:r>
            <a:endParaRPr lang="en-US" dirty="0"/>
          </a:p>
        </p:txBody>
      </p:sp>
      <p:sp>
        <p:nvSpPr>
          <p:cNvPr id="3" name="Content Placeholder 2"/>
          <p:cNvSpPr>
            <a:spLocks noGrp="1"/>
          </p:cNvSpPr>
          <p:nvPr>
            <p:ph idx="1"/>
          </p:nvPr>
        </p:nvSpPr>
        <p:spPr>
          <a:xfrm>
            <a:off x="457200" y="1371601"/>
            <a:ext cx="8229600" cy="4267200"/>
          </a:xfrm>
        </p:spPr>
        <p:txBody>
          <a:bodyPr/>
          <a:lstStyle/>
          <a:p>
            <a:r>
              <a:rPr lang="en-US" dirty="0" smtClean="0"/>
              <a:t>The Globally Harmonized System (GHS) is an international approach to hazard communication</a:t>
            </a:r>
          </a:p>
          <a:p>
            <a:r>
              <a:rPr lang="en-US" dirty="0" smtClean="0"/>
              <a:t> Many International countries and organizations helped develop the system</a:t>
            </a:r>
          </a:p>
          <a:p>
            <a:r>
              <a:rPr lang="en-US" dirty="0" smtClean="0"/>
              <a:t> United Nations' document  on Globally Harmonized System of Classification and Labeling of Chemicals (purple book)</a:t>
            </a:r>
            <a:endParaRPr lang="en-US" dirty="0"/>
          </a:p>
        </p:txBody>
      </p:sp>
      <p:pic>
        <p:nvPicPr>
          <p:cNvPr id="4" name="Picture 2" descr="Globally Harmonized System of Classification and Labeling of Chemicals (GHS)"/>
          <p:cNvPicPr>
            <a:picLocks noChangeAspect="1" noChangeArrowheads="1"/>
          </p:cNvPicPr>
          <p:nvPr/>
        </p:nvPicPr>
        <p:blipFill>
          <a:blip r:embed="rId2" cstate="print"/>
          <a:srcRect/>
          <a:stretch>
            <a:fillRect/>
          </a:stretch>
        </p:blipFill>
        <p:spPr bwMode="auto">
          <a:xfrm>
            <a:off x="7696200" y="4920593"/>
            <a:ext cx="1066800" cy="1520497"/>
          </a:xfrm>
          <a:prstGeom prst="rect">
            <a:avLst/>
          </a:prstGeom>
          <a:noFill/>
        </p:spPr>
      </p:pic>
      <p:pic>
        <p:nvPicPr>
          <p:cNvPr id="5" name="Picture 2"/>
          <p:cNvPicPr>
            <a:picLocks noChangeAspect="1"/>
          </p:cNvPicPr>
          <p:nvPr/>
        </p:nvPicPr>
        <p:blipFill>
          <a:blip r:embed="rId3" cstate="print"/>
          <a:srcRect/>
          <a:stretch>
            <a:fillRect/>
          </a:stretch>
        </p:blipFill>
        <p:spPr bwMode="auto">
          <a:xfrm>
            <a:off x="228600" y="5562600"/>
            <a:ext cx="1496952" cy="9422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Who Is affected by GHS?</a:t>
            </a:r>
            <a:endParaRPr lang="en-US" dirty="0"/>
          </a:p>
        </p:txBody>
      </p:sp>
      <p:sp>
        <p:nvSpPr>
          <p:cNvPr id="3" name="Content Placeholder 2"/>
          <p:cNvSpPr>
            <a:spLocks noGrp="1"/>
          </p:cNvSpPr>
          <p:nvPr>
            <p:ph idx="1"/>
          </p:nvPr>
        </p:nvSpPr>
        <p:spPr/>
        <p:txBody>
          <a:bodyPr/>
          <a:lstStyle/>
          <a:p>
            <a:r>
              <a:rPr lang="en-US" dirty="0" smtClean="0"/>
              <a:t>Over 40 million workers  (USA)</a:t>
            </a:r>
          </a:p>
          <a:p>
            <a:r>
              <a:rPr lang="en-US" dirty="0" smtClean="0"/>
              <a:t>Over 5 million workplaces (USA)</a:t>
            </a:r>
          </a:p>
          <a:p>
            <a:r>
              <a:rPr lang="en-US" sz="2800" dirty="0" smtClean="0"/>
              <a:t>OSHA estimates that the standard will </a:t>
            </a:r>
            <a:r>
              <a:rPr lang="en-US" sz="2800" b="1" dirty="0" smtClean="0"/>
              <a:t>prevent 43 fatalities and 585 injuries </a:t>
            </a:r>
            <a:r>
              <a:rPr lang="en-US" sz="2800" dirty="0" smtClean="0"/>
              <a:t>and illnesses annually</a:t>
            </a:r>
            <a:endParaRPr lang="en-US" dirty="0" smtClean="0"/>
          </a:p>
          <a:p>
            <a:endParaRPr lang="en-US" sz="2800" dirty="0" smtClean="0"/>
          </a:p>
          <a:p>
            <a:r>
              <a:rPr lang="en-US" sz="2800" dirty="0" smtClean="0"/>
              <a:t>The primary benefit of the GHS is to increase the quality and consistency of information provided to workers, employers and chemical users by adopting a standardized approach to hazard classification, labels and safety data.</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Hazard Communication Revision </a:t>
            </a:r>
            <a:endParaRPr lang="en-US" dirty="0"/>
          </a:p>
        </p:txBody>
      </p:sp>
      <p:sp>
        <p:nvSpPr>
          <p:cNvPr id="3" name="Content Placeholder 2"/>
          <p:cNvSpPr>
            <a:spLocks noGrp="1"/>
          </p:cNvSpPr>
          <p:nvPr>
            <p:ph idx="1"/>
          </p:nvPr>
        </p:nvSpPr>
        <p:spPr>
          <a:xfrm>
            <a:off x="381000" y="1447800"/>
            <a:ext cx="8229600" cy="4800600"/>
          </a:xfrm>
        </p:spPr>
        <p:txBody>
          <a:bodyPr/>
          <a:lstStyle/>
          <a:p>
            <a:r>
              <a:rPr lang="en-US" dirty="0" smtClean="0"/>
              <a:t>GHS was finalized in the federal register on 3/26/12</a:t>
            </a:r>
          </a:p>
          <a:p>
            <a:r>
              <a:rPr lang="en-US" dirty="0" smtClean="0"/>
              <a:t>Effective in 60 days, May 26, 2012</a:t>
            </a:r>
          </a:p>
          <a:p>
            <a:r>
              <a:rPr lang="en-US" dirty="0" smtClean="0"/>
              <a:t>Executive Order # 13563 signed by the President </a:t>
            </a:r>
          </a:p>
          <a:p>
            <a:endParaRPr lang="en-US" dirty="0" smtClean="0"/>
          </a:p>
          <a:p>
            <a:r>
              <a:rPr lang="en-US" sz="2400" dirty="0" smtClean="0"/>
              <a:t>OSHA is modifying its Hazard Communication Standard (HCS) to conform to the United Nations' Globally Harmonized System of Classification and </a:t>
            </a:r>
            <a:r>
              <a:rPr lang="en-US" sz="2400" dirty="0" err="1" smtClean="0"/>
              <a:t>Labelling</a:t>
            </a:r>
            <a:r>
              <a:rPr lang="en-US" sz="2400" dirty="0" smtClean="0"/>
              <a:t> of Chemicals (GHS). </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85800"/>
            <a:ext cx="8229600" cy="1143000"/>
          </a:xfrm>
        </p:spPr>
        <p:txBody>
          <a:bodyPr/>
          <a:lstStyle/>
          <a:p>
            <a:r>
              <a:rPr lang="en-US" dirty="0" smtClean="0"/>
              <a:t>New Hazard Communication Program  </a:t>
            </a:r>
            <a:endParaRPr lang="en-US" dirty="0"/>
          </a:p>
        </p:txBody>
      </p:sp>
      <p:sp>
        <p:nvSpPr>
          <p:cNvPr id="7" name="Content Placeholder 6"/>
          <p:cNvSpPr>
            <a:spLocks noGrp="1"/>
          </p:cNvSpPr>
          <p:nvPr>
            <p:ph idx="1"/>
          </p:nvPr>
        </p:nvSpPr>
        <p:spPr>
          <a:xfrm>
            <a:off x="457200" y="1981200"/>
            <a:ext cx="8229600" cy="4525963"/>
          </a:xfrm>
        </p:spPr>
        <p:txBody>
          <a:bodyPr/>
          <a:lstStyle/>
          <a:p>
            <a:r>
              <a:rPr lang="en-US" dirty="0" smtClean="0"/>
              <a:t>Modification to the Hazard Communication Standard</a:t>
            </a:r>
          </a:p>
          <a:p>
            <a:r>
              <a:rPr lang="en-US" dirty="0" smtClean="0"/>
              <a:t>Revised criteria for the classification of chemical hazards</a:t>
            </a:r>
          </a:p>
          <a:p>
            <a:r>
              <a:rPr lang="en-US" dirty="0" smtClean="0"/>
              <a:t>Standardized labels - signal words, pictograms, hazard and precautionary statements</a:t>
            </a:r>
          </a:p>
          <a:p>
            <a:r>
              <a:rPr lang="en-US" dirty="0" smtClean="0"/>
              <a:t>Specified format for Safety Data Sheets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 Three Major Changes </a:t>
            </a:r>
            <a:endParaRPr lang="en-US" dirty="0"/>
          </a:p>
        </p:txBody>
      </p:sp>
      <p:sp>
        <p:nvSpPr>
          <p:cNvPr id="3" name="Content Placeholder 2"/>
          <p:cNvSpPr>
            <a:spLocks noGrp="1"/>
          </p:cNvSpPr>
          <p:nvPr>
            <p:ph idx="1"/>
          </p:nvPr>
        </p:nvSpPr>
        <p:spPr>
          <a:xfrm>
            <a:off x="457200" y="1371600"/>
            <a:ext cx="8229600" cy="4525963"/>
          </a:xfrm>
        </p:spPr>
        <p:txBody>
          <a:bodyPr/>
          <a:lstStyle/>
          <a:p>
            <a:r>
              <a:rPr lang="en-US" sz="2400" b="1" dirty="0" smtClean="0"/>
              <a:t>Hazard classification:</a:t>
            </a:r>
            <a:r>
              <a:rPr lang="en-US" sz="2400" dirty="0" smtClean="0"/>
              <a:t> The definitions of hazard have been changed to provide specific criteria for classification of health and physical hazards, as well as classification of mixtures. These specific criteria will help to ensure that evaluations of hazardous effects are consistent across manufacturers, and that labels and safety data sheets are more accurate as a result. </a:t>
            </a:r>
          </a:p>
          <a:p>
            <a:r>
              <a:rPr lang="en-US" sz="2400" b="1" dirty="0" smtClean="0"/>
              <a:t>Labels:</a:t>
            </a:r>
            <a:r>
              <a:rPr lang="en-US" sz="2400" dirty="0" smtClean="0"/>
              <a:t> Chemical manufacturers and importers will be required to provide a label that includes a harmonized signal word, pictogram, and hazard statement for each hazard class and category. Precautionary statements must also be provided. </a:t>
            </a:r>
          </a:p>
          <a:p>
            <a:r>
              <a:rPr lang="en-US" sz="2400" b="1" dirty="0" smtClean="0"/>
              <a:t>Safety Data Sheets:</a:t>
            </a:r>
            <a:r>
              <a:rPr lang="en-US" sz="2400" dirty="0" smtClean="0"/>
              <a:t> Will now have a specified 16-section format. </a:t>
            </a:r>
          </a:p>
          <a:p>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Dates </a:t>
            </a:r>
            <a:endParaRPr lang="en-US" dirty="0"/>
          </a:p>
        </p:txBody>
      </p:sp>
      <p:sp>
        <p:nvSpPr>
          <p:cNvPr id="3" name="Content Placeholder 2"/>
          <p:cNvSpPr>
            <a:spLocks noGrp="1"/>
          </p:cNvSpPr>
          <p:nvPr>
            <p:ph idx="1"/>
          </p:nvPr>
        </p:nvSpPr>
        <p:spPr>
          <a:xfrm>
            <a:off x="533400" y="1371600"/>
            <a:ext cx="8229600" cy="4525963"/>
          </a:xfrm>
        </p:spPr>
        <p:txBody>
          <a:bodyPr/>
          <a:lstStyle/>
          <a:p>
            <a:r>
              <a:rPr lang="en-US" dirty="0" smtClean="0"/>
              <a:t>GHS will have a phase in period over 4 years </a:t>
            </a:r>
          </a:p>
          <a:p>
            <a:r>
              <a:rPr lang="en-US" dirty="0" smtClean="0"/>
              <a:t>Compliance:</a:t>
            </a:r>
          </a:p>
          <a:p>
            <a:r>
              <a:rPr lang="en-US" dirty="0" smtClean="0"/>
              <a:t>Employers would be required to maintain either the existing or revised Hazard Communication program during the phase in period</a:t>
            </a:r>
          </a:p>
          <a:p>
            <a:r>
              <a:rPr lang="en-US" dirty="0" smtClean="0"/>
              <a:t>Chemical Manufacturer’s, Importers  and Distributors -  June 2015 – phase1 – 12/2015 phase 2 </a:t>
            </a:r>
          </a:p>
          <a:p>
            <a:r>
              <a:rPr lang="en-US" dirty="0" smtClean="0"/>
              <a:t>Employers – end users </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A60DE5EE841D44AE7A123160E70465" ma:contentTypeVersion="1" ma:contentTypeDescription="Create a new document." ma:contentTypeScope="" ma:versionID="1ed009826606ae5cbbc05cb301624412">
  <xsd:schema xmlns:xsd="http://www.w3.org/2001/XMLSchema" xmlns:p="http://schemas.microsoft.com/office/2006/metadata/properties" xmlns:ns1="http://schemas.microsoft.com/sharepoint/v3" targetNamespace="http://schemas.microsoft.com/office/2006/metadata/properties" ma:root="true" ma:fieldsID="949202dcc3c1780e91e58fb2af340b1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F6B5F88D-4B8A-4FBA-92ED-6E1D657E84EA}">
  <ds:schemaRefs>
    <ds:schemaRef ds:uri="http://schemas.microsoft.com/sharepoint/v3/contenttype/forms"/>
  </ds:schemaRefs>
</ds:datastoreItem>
</file>

<file path=customXml/itemProps2.xml><?xml version="1.0" encoding="utf-8"?>
<ds:datastoreItem xmlns:ds="http://schemas.openxmlformats.org/officeDocument/2006/customXml" ds:itemID="{1EF7A362-4824-4618-B9A1-1427FB19CBA0}">
  <ds:schemaRefs>
    <ds:schemaRef ds:uri="http://purl.org/dc/terms/"/>
    <ds:schemaRef ds:uri="http://purl.org/dc/dcmitype/"/>
    <ds:schemaRef ds:uri="http://schemas.openxmlformats.org/package/2006/metadata/core-properties"/>
    <ds:schemaRef ds:uri="http://purl.org/dc/elements/1.1/"/>
    <ds:schemaRef ds:uri="http://www.w3.org/XML/1998/namespace"/>
    <ds:schemaRef ds:uri="http://schemas.microsoft.com/office/2006/documentManagement/types"/>
    <ds:schemaRef ds:uri="http://schemas.microsoft.com/office/2006/metadata/properties"/>
    <ds:schemaRef ds:uri="http://schemas.microsoft.com/sharepoint/v3"/>
  </ds:schemaRefs>
</ds:datastoreItem>
</file>

<file path=customXml/itemProps3.xml><?xml version="1.0" encoding="utf-8"?>
<ds:datastoreItem xmlns:ds="http://schemas.openxmlformats.org/officeDocument/2006/customXml" ds:itemID="{956C2CBE-6B1E-4411-9A20-DDE665EA20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A01E328E-7E5A-430D-A853-C36A018A95DF}">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1085</TotalTime>
  <Words>1352</Words>
  <Application>Microsoft Office PowerPoint</Application>
  <PresentationFormat>On-screen Show (4:3)</PresentationFormat>
  <Paragraphs>193</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Verdana</vt:lpstr>
      <vt:lpstr>Wingdings</vt:lpstr>
      <vt:lpstr>Office Theme</vt:lpstr>
      <vt:lpstr>Introduction to GHS </vt:lpstr>
      <vt:lpstr>Hazard Communication Revision Global Harmonized System GHS </vt:lpstr>
      <vt:lpstr>Chemical Lifecycle </vt:lpstr>
      <vt:lpstr>What is GHS</vt:lpstr>
      <vt:lpstr>Who Is affected by GHS?</vt:lpstr>
      <vt:lpstr>Hazard Communication Revision </vt:lpstr>
      <vt:lpstr>New Hazard Communication Program  </vt:lpstr>
      <vt:lpstr> Three Major Changes </vt:lpstr>
      <vt:lpstr>Critical Dates </vt:lpstr>
      <vt:lpstr>Critical Dates (Employers)</vt:lpstr>
      <vt:lpstr>Chemical Labels New Format</vt:lpstr>
      <vt:lpstr>Pictograms </vt:lpstr>
      <vt:lpstr>Signal Word </vt:lpstr>
      <vt:lpstr>Hazard Statement </vt:lpstr>
      <vt:lpstr>Precautionary Statement</vt:lpstr>
      <vt:lpstr>PowerPoint Presentation</vt:lpstr>
      <vt:lpstr>PowerPoint Presentation</vt:lpstr>
      <vt:lpstr>PowerPoint Presentation</vt:lpstr>
      <vt:lpstr>PowerPoint Presentation</vt:lpstr>
      <vt:lpstr>Standardized Format SDS</vt:lpstr>
      <vt:lpstr>PowerPoint Presentation</vt:lpstr>
      <vt:lpstr>PowerPoint Presentation</vt:lpstr>
      <vt:lpstr>PowerPoint Presentation</vt:lpstr>
      <vt:lpstr>Hazard Classification </vt:lpstr>
      <vt:lpstr>Hazard Classification continued</vt:lpstr>
      <vt:lpstr>Next Step Strategies </vt:lpstr>
      <vt:lpstr>Next Step Strategies continued</vt:lpstr>
      <vt:lpstr>Questions ?</vt:lpstr>
    </vt:vector>
  </TitlesOfParts>
  <Company>Ohio Bureau of Workers' Compensation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A77948</dc:creator>
  <cp:lastModifiedBy>Dana Yeager</cp:lastModifiedBy>
  <cp:revision>104</cp:revision>
  <dcterms:created xsi:type="dcterms:W3CDTF">2009-10-28T14:11:53Z</dcterms:created>
  <dcterms:modified xsi:type="dcterms:W3CDTF">2014-03-21T13:30:02Z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