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25"/>
  </p:notesMasterIdLst>
  <p:handoutMasterIdLst>
    <p:handoutMasterId r:id="rId26"/>
  </p:handoutMasterIdLst>
  <p:sldIdLst>
    <p:sldId id="346" r:id="rId2"/>
    <p:sldId id="352" r:id="rId3"/>
    <p:sldId id="355" r:id="rId4"/>
    <p:sldId id="354" r:id="rId5"/>
    <p:sldId id="348" r:id="rId6"/>
    <p:sldId id="357" r:id="rId7"/>
    <p:sldId id="349" r:id="rId8"/>
    <p:sldId id="351" r:id="rId9"/>
    <p:sldId id="350" r:id="rId10"/>
    <p:sldId id="347" r:id="rId11"/>
    <p:sldId id="337" r:id="rId12"/>
    <p:sldId id="345" r:id="rId13"/>
    <p:sldId id="280" r:id="rId14"/>
    <p:sldId id="326" r:id="rId15"/>
    <p:sldId id="343" r:id="rId16"/>
    <p:sldId id="331" r:id="rId17"/>
    <p:sldId id="329" r:id="rId18"/>
    <p:sldId id="328" r:id="rId19"/>
    <p:sldId id="324" r:id="rId20"/>
    <p:sldId id="335" r:id="rId21"/>
    <p:sldId id="330" r:id="rId22"/>
    <p:sldId id="333" r:id="rId23"/>
    <p:sldId id="353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00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22" autoAdjust="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C05866-0FFF-3926-C7C2-E24507234D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710E424-D4C8-30A3-4C97-5D17C1310A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8D80D66E-5004-FE6D-529F-3C8C6CB7C0C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8A9C4C5-4DD1-5C5D-CD1F-64B712BE86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1CE808-DB14-4951-A357-B40577C44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94FF3BC-2D65-3710-97AF-FD6FC51BBB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00A9F45-548C-1793-3002-F6CFB8BC93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E513113-6FD8-727E-D05B-185FFC5130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F561757E-C028-355A-B821-0FCA4C8157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6EC9A332-CD0F-6082-D729-62A1B2F5BE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37349CBA-BE9B-13F9-536A-17F5E0DE9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457188-0ABA-402F-9D7E-DAD4E553A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C1402B1-6D1F-D3AE-88E8-1DA347CBB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3F0F8D-BBA8-4244-B1DA-16C0AD5D730F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104A70C-73E2-5A00-FCB4-989945673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DD38DD5-4272-8BF7-6A75-C8BB8EB8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4B46DA56-3E14-C6E6-640E-74C995AB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8E2118F7-D7B7-DF94-C792-F01C9FA71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6CB42323-5E92-55BE-DDB0-0B517B0C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0" name="Rectangle 7">
            <a:extLst>
              <a:ext uri="{FF2B5EF4-FFF2-40B4-BE49-F238E27FC236}">
                <a16:creationId xmlns:a16="http://schemas.microsoft.com/office/drawing/2014/main" id="{982EBD08-97C7-3002-5F3E-ACDAA3A98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18441" name="Rectangle 8">
            <a:extLst>
              <a:ext uri="{FF2B5EF4-FFF2-40B4-BE49-F238E27FC236}">
                <a16:creationId xmlns:a16="http://schemas.microsoft.com/office/drawing/2014/main" id="{4DA14CE5-35C8-1342-E830-CE527283B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2" name="Rectangle 9">
            <a:extLst>
              <a:ext uri="{FF2B5EF4-FFF2-40B4-BE49-F238E27FC236}">
                <a16:creationId xmlns:a16="http://schemas.microsoft.com/office/drawing/2014/main" id="{F1C621BB-7DE0-BCF7-E8E2-E953E759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Rectangle 10">
            <a:extLst>
              <a:ext uri="{FF2B5EF4-FFF2-40B4-BE49-F238E27FC236}">
                <a16:creationId xmlns:a16="http://schemas.microsoft.com/office/drawing/2014/main" id="{314D06F8-E459-3D87-970C-923411FF5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D3696C84-96B3-7D02-48E6-2A23BDEAE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396FE40-AB17-1739-86BA-B2F02F6A8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F67CD9-FF9A-4435-8C23-675A25F9A42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C7FA139-E224-6257-15C3-3E0BCC2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1600205-91FF-BFF4-5D1B-9A39C6222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0725" name="Rectangle 4">
            <a:extLst>
              <a:ext uri="{FF2B5EF4-FFF2-40B4-BE49-F238E27FC236}">
                <a16:creationId xmlns:a16="http://schemas.microsoft.com/office/drawing/2014/main" id="{F1EA52F8-7145-2C3F-7891-0BB4BC46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6" name="Rectangle 5">
            <a:extLst>
              <a:ext uri="{FF2B5EF4-FFF2-40B4-BE49-F238E27FC236}">
                <a16:creationId xmlns:a16="http://schemas.microsoft.com/office/drawing/2014/main" id="{07D3ADB0-F735-BB36-B934-C90EC140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7" name="Rectangle 6">
            <a:extLst>
              <a:ext uri="{FF2B5EF4-FFF2-40B4-BE49-F238E27FC236}">
                <a16:creationId xmlns:a16="http://schemas.microsoft.com/office/drawing/2014/main" id="{E3E5CBB4-73C1-B675-F4E5-DBE30128C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8" name="Rectangle 7">
            <a:extLst>
              <a:ext uri="{FF2B5EF4-FFF2-40B4-BE49-F238E27FC236}">
                <a16:creationId xmlns:a16="http://schemas.microsoft.com/office/drawing/2014/main" id="{BD98AAF1-55F5-5F84-2D42-478AEADE5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0729" name="Rectangle 8">
            <a:extLst>
              <a:ext uri="{FF2B5EF4-FFF2-40B4-BE49-F238E27FC236}">
                <a16:creationId xmlns:a16="http://schemas.microsoft.com/office/drawing/2014/main" id="{C5948012-0F18-365C-7256-050F3E331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0" name="Rectangle 9">
            <a:extLst>
              <a:ext uri="{FF2B5EF4-FFF2-40B4-BE49-F238E27FC236}">
                <a16:creationId xmlns:a16="http://schemas.microsoft.com/office/drawing/2014/main" id="{A3AA57E2-602B-273E-5C92-976923ED1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31" name="Rectangle 10">
            <a:extLst>
              <a:ext uri="{FF2B5EF4-FFF2-40B4-BE49-F238E27FC236}">
                <a16:creationId xmlns:a16="http://schemas.microsoft.com/office/drawing/2014/main" id="{A56401EC-643F-1420-386E-8A568AE36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30732" name="Rectangle 11">
            <a:extLst>
              <a:ext uri="{FF2B5EF4-FFF2-40B4-BE49-F238E27FC236}">
                <a16:creationId xmlns:a16="http://schemas.microsoft.com/office/drawing/2014/main" id="{6290037A-56CF-EE5B-1836-AC618A5E8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D30E0A4-ED4B-C099-432E-18530AD4CD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33C1B9-3CAE-45DB-B728-028047B07B30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BB86690-E721-4268-90CC-634683003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6B95B44-B72B-4713-1A48-36058BDD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96AD093B-5814-8800-3BAC-B77A75D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64AFF986-E54A-6143-4B5E-EBAA3D68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A1A871E0-1793-73B1-DD74-192ACD9C2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Rectangle 7">
            <a:extLst>
              <a:ext uri="{FF2B5EF4-FFF2-40B4-BE49-F238E27FC236}">
                <a16:creationId xmlns:a16="http://schemas.microsoft.com/office/drawing/2014/main" id="{41145FAD-AD22-C663-7DEC-2A58AA441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3D02417B-9F0D-1B1E-2204-5B2D05727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2" name="Rectangle 9">
            <a:extLst>
              <a:ext uri="{FF2B5EF4-FFF2-40B4-BE49-F238E27FC236}">
                <a16:creationId xmlns:a16="http://schemas.microsoft.com/office/drawing/2014/main" id="{CB59677D-96DF-4FC7-175D-896AA906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3" name="Rectangle 10">
            <a:extLst>
              <a:ext uri="{FF2B5EF4-FFF2-40B4-BE49-F238E27FC236}">
                <a16:creationId xmlns:a16="http://schemas.microsoft.com/office/drawing/2014/main" id="{BC51EEB1-E9E5-ACB1-28BA-84FE85230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33804" name="Rectangle 11">
            <a:extLst>
              <a:ext uri="{FF2B5EF4-FFF2-40B4-BE49-F238E27FC236}">
                <a16:creationId xmlns:a16="http://schemas.microsoft.com/office/drawing/2014/main" id="{1A8FB827-7FE5-394E-46AB-790091744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81505D4-B64F-3B28-5F31-6DB81F71D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604896-F0C2-4219-9072-4866BFA3E9F2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0F2C405-2683-57D3-E0AA-30BC68C1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4327703-95EF-B36E-B088-3CA3051F0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8CA58BEC-E1FC-68CB-F0B7-235D1D263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FEA7291A-E7D6-3F43-F813-89A72851E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92A3FB3F-E731-2969-A974-A5CBC188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8" name="Rectangle 7">
            <a:extLst>
              <a:ext uri="{FF2B5EF4-FFF2-40B4-BE49-F238E27FC236}">
                <a16:creationId xmlns:a16="http://schemas.microsoft.com/office/drawing/2014/main" id="{BCFA757F-16C2-41A3-D915-0CAA5886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EF951F9C-0800-8EEB-B85F-4B24D142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0" name="Rectangle 9">
            <a:extLst>
              <a:ext uri="{FF2B5EF4-FFF2-40B4-BE49-F238E27FC236}">
                <a16:creationId xmlns:a16="http://schemas.microsoft.com/office/drawing/2014/main" id="{AB37E7A9-80CF-07B7-75A2-4A98316E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1" name="Rectangle 10">
            <a:extLst>
              <a:ext uri="{FF2B5EF4-FFF2-40B4-BE49-F238E27FC236}">
                <a16:creationId xmlns:a16="http://schemas.microsoft.com/office/drawing/2014/main" id="{F2709E89-7EC6-F878-D690-8140DA460C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35852" name="Rectangle 11">
            <a:extLst>
              <a:ext uri="{FF2B5EF4-FFF2-40B4-BE49-F238E27FC236}">
                <a16:creationId xmlns:a16="http://schemas.microsoft.com/office/drawing/2014/main" id="{D195B81C-F3AA-3A33-AD29-E3DA4B3C6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5BA609A-846E-06FD-8A08-F502E10A8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46E861-A70F-4A7A-B126-8E30335C39CB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345DD80-EAE5-7644-21CB-E20B86D3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B3F24BF5-50D6-DCDC-7B38-83B7A121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7893" name="Rectangle 4">
            <a:extLst>
              <a:ext uri="{FF2B5EF4-FFF2-40B4-BE49-F238E27FC236}">
                <a16:creationId xmlns:a16="http://schemas.microsoft.com/office/drawing/2014/main" id="{7DFDC917-0D6F-9CB5-2329-055FF7D4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Rectangle 5">
            <a:extLst>
              <a:ext uri="{FF2B5EF4-FFF2-40B4-BE49-F238E27FC236}">
                <a16:creationId xmlns:a16="http://schemas.microsoft.com/office/drawing/2014/main" id="{DE661CAD-907B-2E24-739B-6944D31F8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5" name="Rectangle 6">
            <a:extLst>
              <a:ext uri="{FF2B5EF4-FFF2-40B4-BE49-F238E27FC236}">
                <a16:creationId xmlns:a16="http://schemas.microsoft.com/office/drawing/2014/main" id="{D1AC2609-DD23-E11F-861D-5B075CA4F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Rectangle 7">
            <a:extLst>
              <a:ext uri="{FF2B5EF4-FFF2-40B4-BE49-F238E27FC236}">
                <a16:creationId xmlns:a16="http://schemas.microsoft.com/office/drawing/2014/main" id="{7DB87BBA-6256-2A94-92B3-77E1C6953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7897" name="Rectangle 8">
            <a:extLst>
              <a:ext uri="{FF2B5EF4-FFF2-40B4-BE49-F238E27FC236}">
                <a16:creationId xmlns:a16="http://schemas.microsoft.com/office/drawing/2014/main" id="{90509D86-5BC7-0E6C-98E3-B7440B337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8" name="Rectangle 9">
            <a:extLst>
              <a:ext uri="{FF2B5EF4-FFF2-40B4-BE49-F238E27FC236}">
                <a16:creationId xmlns:a16="http://schemas.microsoft.com/office/drawing/2014/main" id="{02E736B9-6CB9-B905-A911-037756452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9" name="Rectangle 10">
            <a:extLst>
              <a:ext uri="{FF2B5EF4-FFF2-40B4-BE49-F238E27FC236}">
                <a16:creationId xmlns:a16="http://schemas.microsoft.com/office/drawing/2014/main" id="{8A50FEFC-DE41-6186-CCBD-FC35C834E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37900" name="Rectangle 11">
            <a:extLst>
              <a:ext uri="{FF2B5EF4-FFF2-40B4-BE49-F238E27FC236}">
                <a16:creationId xmlns:a16="http://schemas.microsoft.com/office/drawing/2014/main" id="{A756DA76-8C19-3666-C435-C9FFD3E8B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6CCDF3B-4D66-1085-9464-0B9AC30064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9D95BE-877A-4349-8032-FD9734487ED9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EEE81AB-6025-8154-711D-E78494924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753034A-6C7F-192E-2883-2E282BB2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344AD812-74DF-01E2-0944-18EEE5E4B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2" name="Rectangle 5">
            <a:extLst>
              <a:ext uri="{FF2B5EF4-FFF2-40B4-BE49-F238E27FC236}">
                <a16:creationId xmlns:a16="http://schemas.microsoft.com/office/drawing/2014/main" id="{EBD0BA2B-5387-166B-31BD-58D7EF84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E5F0BABD-E36A-7711-3F43-5FCF1A59C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E560133F-62C9-6079-7800-A802A5C5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39945" name="Rectangle 8">
            <a:extLst>
              <a:ext uri="{FF2B5EF4-FFF2-40B4-BE49-F238E27FC236}">
                <a16:creationId xmlns:a16="http://schemas.microsoft.com/office/drawing/2014/main" id="{AD738D3F-A308-0D33-0594-A56CF28C9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6" name="Rectangle 9">
            <a:extLst>
              <a:ext uri="{FF2B5EF4-FFF2-40B4-BE49-F238E27FC236}">
                <a16:creationId xmlns:a16="http://schemas.microsoft.com/office/drawing/2014/main" id="{65FE4985-BA35-DE21-18AE-20EBFD0DD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7" name="Rectangle 10">
            <a:extLst>
              <a:ext uri="{FF2B5EF4-FFF2-40B4-BE49-F238E27FC236}">
                <a16:creationId xmlns:a16="http://schemas.microsoft.com/office/drawing/2014/main" id="{EE1B7DCF-781B-FA36-E7B1-4374212CC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39948" name="Rectangle 11">
            <a:extLst>
              <a:ext uri="{FF2B5EF4-FFF2-40B4-BE49-F238E27FC236}">
                <a16:creationId xmlns:a16="http://schemas.microsoft.com/office/drawing/2014/main" id="{01CBAC04-1E00-8025-ED95-EB55454F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839AED2-AD5A-93C3-1700-8B815D94E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75" indent="-231775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58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30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02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7475" indent="-23177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711236-100E-4207-B38E-E581A6672A15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D9E47B2-CFA2-E5A7-7173-1A1557BDC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FB50139-00D8-C4EC-B4EA-E96A0F022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12</a:t>
            </a:r>
          </a:p>
        </p:txBody>
      </p:sp>
      <p:sp>
        <p:nvSpPr>
          <p:cNvPr id="45061" name="Rectangle 4">
            <a:extLst>
              <a:ext uri="{FF2B5EF4-FFF2-40B4-BE49-F238E27FC236}">
                <a16:creationId xmlns:a16="http://schemas.microsoft.com/office/drawing/2014/main" id="{2694E4F6-E21D-4D56-F305-470462FEE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Rectangle 5">
            <a:extLst>
              <a:ext uri="{FF2B5EF4-FFF2-40B4-BE49-F238E27FC236}">
                <a16:creationId xmlns:a16="http://schemas.microsoft.com/office/drawing/2014/main" id="{05D293F3-7CFB-06F8-4FB9-2242DBBAE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Rectangle 6">
            <a:extLst>
              <a:ext uri="{FF2B5EF4-FFF2-40B4-BE49-F238E27FC236}">
                <a16:creationId xmlns:a16="http://schemas.microsoft.com/office/drawing/2014/main" id="{D7935074-729E-63A9-2BA8-274326E6C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4" name="Rectangle 7">
            <a:extLst>
              <a:ext uri="{FF2B5EF4-FFF2-40B4-BE49-F238E27FC236}">
                <a16:creationId xmlns:a16="http://schemas.microsoft.com/office/drawing/2014/main" id="{CF5F3B0D-C380-3DB7-93E2-C56F907DD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41" tIns="0" rIns="19441" bIns="0" anchor="b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17</a:t>
            </a:r>
          </a:p>
        </p:txBody>
      </p:sp>
      <p:sp>
        <p:nvSpPr>
          <p:cNvPr id="45065" name="Rectangle 8">
            <a:extLst>
              <a:ext uri="{FF2B5EF4-FFF2-40B4-BE49-F238E27FC236}">
                <a16:creationId xmlns:a16="http://schemas.microsoft.com/office/drawing/2014/main" id="{44491C66-0B31-A923-E4CE-38ADBB433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80463"/>
            <a:ext cx="3038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6" name="Rectangle 9">
            <a:extLst>
              <a:ext uri="{FF2B5EF4-FFF2-40B4-BE49-F238E27FC236}">
                <a16:creationId xmlns:a16="http://schemas.microsoft.com/office/drawing/2014/main" id="{00440BDB-8C41-78B4-4027-0D6C84F6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333" tIns="46666" rIns="93333" bIns="46666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7" name="Rectangle 10">
            <a:extLst>
              <a:ext uri="{FF2B5EF4-FFF2-40B4-BE49-F238E27FC236}">
                <a16:creationId xmlns:a16="http://schemas.microsoft.com/office/drawing/2014/main" id="{9336857B-090B-3993-91AA-1378B690F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w="12700" cap="flat">
            <a:solidFill>
              <a:schemeClr val="tx1"/>
            </a:solidFill>
          </a:ln>
        </p:spPr>
      </p:sp>
      <p:sp>
        <p:nvSpPr>
          <p:cNvPr id="45068" name="Rectangle 11">
            <a:extLst>
              <a:ext uri="{FF2B5EF4-FFF2-40B4-BE49-F238E27FC236}">
                <a16:creationId xmlns:a16="http://schemas.microsoft.com/office/drawing/2014/main" id="{3F27C3FF-7C13-1D2E-5B07-80983C673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45" tIns="45363" rIns="92345" bIns="4536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>
            <a:extLst>
              <a:ext uri="{FF2B5EF4-FFF2-40B4-BE49-F238E27FC236}">
                <a16:creationId xmlns:a16="http://schemas.microsoft.com/office/drawing/2014/main" id="{C18A6E1A-B75B-B671-100F-E960005E9A6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>
              <a:extLst>
                <a:ext uri="{FF2B5EF4-FFF2-40B4-BE49-F238E27FC236}">
                  <a16:creationId xmlns:a16="http://schemas.microsoft.com/office/drawing/2014/main" id="{230EA921-62D9-BEC9-4D6F-CFAD420BB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599954-DDF0-4EA6-2716-297194F7ED77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>
              <a:extLst>
                <a:ext uri="{FF2B5EF4-FFF2-40B4-BE49-F238E27FC236}">
                  <a16:creationId xmlns:a16="http://schemas.microsoft.com/office/drawing/2014/main" id="{B6972ECF-B09C-A34A-EDD6-89F3EFC45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>
              <a:extLst>
                <a:ext uri="{FF2B5EF4-FFF2-40B4-BE49-F238E27FC236}">
                  <a16:creationId xmlns:a16="http://schemas.microsoft.com/office/drawing/2014/main" id="{68A09FF0-7D0F-79F9-79C6-88CC73AF1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81BFDD-1BE8-6706-7AB5-4E36067C9085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269D1D-DBDB-BA3D-A3B5-75CB2D99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E19543-97B8-0DE5-E555-3EB88D52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35E6030-35B0-8855-CD9B-72244A73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D2B4-4EE6-423C-AFD3-9FF852299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2846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5923C9-318A-39D4-0454-A4C99C68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C41E91-D6B1-29D1-D859-A69D576F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7875AF-5027-C0A9-7C0F-D8E78965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E9AA-9663-408A-851D-BD5639CFA9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03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6EF241-AB2E-FD41-D0A6-EDB4729E7504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46CC48-1D70-F440-F6D8-9BB0C6A4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C64AF0-7276-CB35-BC1C-B5FCBE7B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861CB6-93BD-22FF-3823-9C979CCB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76EE-539F-4F62-AFAE-979D5D4BC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88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E3A87A-F316-E6C8-EF4D-D619A51A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72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3FE26-090D-1717-5E5C-D37477E09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72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D23D24-BFF1-4A63-6B71-B7A99482DA10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E7C417-7C09-EDF3-846A-2A425542318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3D2C9F-899E-C1CC-8DA0-2796A69287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A3C051-01F1-09DA-B166-9EEF93D03F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3E24-A478-470D-A0AD-877E5B5BA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05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665B8-A3A5-3D1C-C1E9-D3DBD57B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DD66-CF00-A317-3E9C-973AE62C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C4A74-1F5C-998D-10BD-1D4231D0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51EC-10C8-42E0-9EE9-F9F77DACE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64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BC28AC-7E5E-C0A5-3186-08664D86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7A7EE-40E8-67AD-4B07-27C781D10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1316FC-613E-91E8-5DAE-D40639505319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93EA6F-FDAB-5673-E55A-AE51D6AB254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B3FD81-FD6B-3D30-FB12-1A392AF84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B826A5-213D-008C-DA62-B3D942AE5D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1A47-D9FE-4DD0-B9A3-79710E7692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8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796575-F944-4ACB-07D3-8AD9EFB87C14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8D93A-ADE0-10C2-AFE9-9FD50FCCAB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0E4592-BEC7-EDE6-EDDD-5B2E1080CC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20974E-74AD-CBC1-716D-754036DBD4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DE5B-D69A-4573-8C61-79647BFC7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316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24F48E-7208-5206-16FE-5FCE715E15AF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6BB268-71D7-60A7-FF7B-C8025CC1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F4C623-BCBD-3880-5B14-1CE905D7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B4CA5E-476B-0E39-31B5-536CD1CC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114C-1624-4BF1-8D3F-B94CF7B2A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11825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2F859A-36D5-F156-C881-C4CDA83E0CB4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7CAD3F-0A6D-1506-3847-E0639C8C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BAF56-8B23-9048-BFD0-6FB5A6EE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70F6AB-8D2B-0B9A-B608-1330D851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870A-88A3-4629-8245-4EC804B31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3291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E4765F-FB7E-705E-591C-7B216D715321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A897FA-7ABB-0DCB-E2C8-D64C3916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627400-2DEE-A82B-0930-452A617D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5AF79C-A6C8-DD7F-20FC-7D9E2A13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112D-6610-4E05-B7B6-F0C67B24B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9971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6F44EA-62D0-E313-1179-1CE150F51F02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956A2A-3342-29A8-D099-A5F09F19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E440A5-E1CC-E886-04AC-15254C16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946308-226A-96DB-C51D-9DFB72BD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AF38-882C-4407-A5E0-494999138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6043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F69EA-03D8-BE6B-5872-80D87C5DDEAC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5A30710-2A36-CC7C-C923-7A2B90D7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1C8D095-FF4B-B22F-6DCB-85311680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EDA9ADB-563B-2FA7-28BE-C8D7654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8F1-D164-4309-861E-1E65F4C2B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017874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5C86C9-CABD-446A-432B-1CFC90765711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9437887-2DA2-ED8C-C117-3E86BF16B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70C4DBEE-0DE6-A013-66DE-3F002957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96B7B4B-9907-ABBB-EBA7-85B448EE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A63B-3019-4A4F-8F73-CE125ED52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45207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A04BB1-C93A-0663-276F-578AEA98A8B2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B49AF07-155A-3BA9-3789-C7BEFA151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A9C1A06-5277-8F93-6A89-49B39E4C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419BED9-BCDB-7653-B0FE-8B0FA5FD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11351-E707-4F60-B06E-72F601069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6736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1EF99E-35C7-D7D1-47F0-74CB5202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205E7B-E07C-3A1B-AA0E-84883366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C172D-A7FA-1EA2-51FD-367F9592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DB6DB-3A7F-44A7-9B7E-796D112C8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980392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732683-8CD8-7947-1F24-F3E908B515AB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08FB98E-AC04-A75F-30E6-BA9E9EC5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C632CA1-1038-7FB5-375A-BE2D6BC9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CB4F572-F1E1-0016-0946-97736E6D9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F71B-FD21-4AA5-9E2B-8C97D5B93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7335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1D6856-6DD7-C067-0B2D-2A22B42E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C550-D5F9-8BE5-1A26-8DC70C92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6803-831A-2BA0-0772-942C5F9C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93BD-D474-4BC7-96D0-CBEDC5368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5278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grayscl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83A0ECF0-0436-EC2F-6D53-579CBDC2B2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D5A3DFAB-FE4A-E752-BC76-9E1384A74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AEA6BD-164A-84BC-D44A-EA2FA35E1E15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4E721BDA-2926-EF28-FE61-DB517F7AD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7E448B76-BD5C-8C60-E1D0-65CE0F79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C0B98E1-1E6C-5D66-BBF5-882F679F7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2F11DB57-E89E-F0E4-78F0-28402872BB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13EAC-1753-E895-E3AF-28B320929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D69A2-FEC0-DFAC-33DB-81C56ADEE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16543-CB27-1FED-C06E-23A39326C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93048CCA-1257-44E6-ADF5-C6DF922FE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20" r:id="rId7"/>
    <p:sldLayoutId id="2147484530" r:id="rId8"/>
    <p:sldLayoutId id="2147484521" r:id="rId9"/>
    <p:sldLayoutId id="2147484522" r:id="rId10"/>
    <p:sldLayoutId id="2147484531" r:id="rId11"/>
    <p:sldLayoutId id="2147484532" r:id="rId12"/>
    <p:sldLayoutId id="2147484523" r:id="rId13"/>
    <p:sldLayoutId id="2147484533" r:id="rId14"/>
    <p:sldLayoutId id="2147484534" r:id="rId15"/>
    <p:sldLayoutId id="2147484535" r:id="rId16"/>
    <p:sldLayoutId id="2147484536" r:id="rId17"/>
  </p:sldLayoutIdLst>
  <p:transition>
    <p:zoom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tahealt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tahealth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4AEB7B-0ECA-0A55-5B20-8320057A3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AB2ABE1-3E4E-26C7-4809-65A70509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F0D1147-32A4-5718-AAC4-4220196F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05FC48D9-2ED9-2A1F-29A9-EB24672D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1803E13B-A4BD-D517-2940-53B88E67B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838200"/>
            <a:ext cx="8305800" cy="1231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Does Emotional Intelligence and Customer Service really matter in the workplace?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5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CEF265FF-04DC-193C-3656-EE204A3B2F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TextBox 4">
            <a:extLst>
              <a:ext uri="{FF2B5EF4-FFF2-40B4-BE49-F238E27FC236}">
                <a16:creationId xmlns:a16="http://schemas.microsoft.com/office/drawing/2014/main" id="{8D9C8C5C-FA63-1FF6-E651-BF4AEB458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741613"/>
            <a:ext cx="7747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  <a:p>
            <a:pPr algn="ctr"/>
            <a:endParaRPr lang="en-US" altLang="en-US" sz="2800" dirty="0"/>
          </a:p>
          <a:p>
            <a:pPr algn="ctr"/>
            <a:endParaRPr lang="en-US" altLang="en-US" sz="2800" dirty="0"/>
          </a:p>
          <a:p>
            <a:pPr algn="ctr"/>
            <a:r>
              <a:rPr lang="en-US" altLang="en-US" sz="2400" dirty="0"/>
              <a:t>Avita Health System WorkWell</a:t>
            </a:r>
          </a:p>
          <a:p>
            <a:pPr algn="ctr"/>
            <a:r>
              <a:rPr lang="en-US" altLang="en-US" sz="2400" dirty="0"/>
              <a:t>Jared Cass, OTR/L, CEAS I,II, TWD</a:t>
            </a:r>
          </a:p>
          <a:p>
            <a:pPr algn="ctr"/>
            <a:r>
              <a:rPr lang="en-US" altLang="en-US" sz="2400" dirty="0"/>
              <a:t>Director of Occupational Medicine &amp; Employee Health</a:t>
            </a:r>
          </a:p>
          <a:p>
            <a:pPr algn="ctr"/>
            <a:r>
              <a:rPr lang="en-US" altLang="en-US" sz="2800" dirty="0">
                <a:solidFill>
                  <a:srgbClr val="FF0000"/>
                </a:solidFill>
              </a:rPr>
              <a:t>jcass@avitahs.org</a:t>
            </a:r>
          </a:p>
          <a:p>
            <a:pPr algn="ctr"/>
            <a:r>
              <a:rPr lang="en-US" altLang="en-US" sz="2800" dirty="0"/>
              <a:t>419-566-3888</a:t>
            </a:r>
          </a:p>
          <a:p>
            <a:endParaRPr lang="en-US" altLang="en-US" sz="2800" dirty="0"/>
          </a:p>
        </p:txBody>
      </p:sp>
      <p:pic>
        <p:nvPicPr>
          <p:cNvPr id="17417" name="Picture 8" descr="AVITA Health Systems Logo_400">
            <a:hlinkClick r:id="rId3"/>
            <a:extLst>
              <a:ext uri="{FF2B5EF4-FFF2-40B4-BE49-F238E27FC236}">
                <a16:creationId xmlns:a16="http://schemas.microsoft.com/office/drawing/2014/main" id="{07357B6E-A22B-9E0F-C998-273F7757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38400"/>
            <a:ext cx="18954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1605D37-C89D-A7B0-7584-34837EB2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990600"/>
            <a:ext cx="8229600" cy="1303338"/>
          </a:xfrm>
        </p:spPr>
        <p:txBody>
          <a:bodyPr/>
          <a:lstStyle/>
          <a:p>
            <a:pPr algn="l"/>
            <a:r>
              <a:rPr lang="en-US" altLang="en-US" sz="3800" dirty="0">
                <a:ln>
                  <a:noFill/>
                </a:ln>
              </a:rPr>
              <a:t>  		</a:t>
            </a:r>
            <a:r>
              <a:rPr lang="en-US" altLang="en-US" sz="3200" dirty="0">
                <a:ln>
                  <a:noFill/>
                </a:ln>
              </a:rPr>
              <a:t>Hard Skills         versus        Soft Skills</a:t>
            </a:r>
            <a:br>
              <a:rPr lang="en-US" altLang="en-US" sz="3200" dirty="0">
                <a:ln>
                  <a:noFill/>
                </a:ln>
              </a:rPr>
            </a:br>
            <a:r>
              <a:rPr lang="en-US" altLang="en-US" sz="3200" dirty="0">
                <a:ln>
                  <a:noFill/>
                </a:ln>
              </a:rPr>
              <a:t>   		 IQ (React)         versus     EQ (Respond)</a:t>
            </a:r>
            <a:br>
              <a:rPr lang="en-US" altLang="en-US" sz="3200" dirty="0">
                <a:ln>
                  <a:noFill/>
                </a:ln>
              </a:rPr>
            </a:br>
            <a:r>
              <a:rPr lang="en-US" altLang="en-US" sz="3200" dirty="0">
                <a:ln>
                  <a:noFill/>
                </a:ln>
              </a:rPr>
              <a:t>                      		 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601BE5A-0B7F-5EC6-76CA-E3162B059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2362200"/>
            <a:ext cx="7162800" cy="37338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 b="1" dirty="0"/>
              <a:t>IQ: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Number 2 lead pencil and fill some bubbles.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200" b="1" dirty="0"/>
              <a:t>EQ: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The capacity to be aware of, control, and express one’s emotions, and to handle interpersonal relationships judiciously and empathetically.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33D7CCB-A084-A83A-D9CB-1D7C98F7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762000"/>
            <a:ext cx="7775575" cy="1303338"/>
          </a:xfrm>
        </p:spPr>
        <p:txBody>
          <a:bodyPr/>
          <a:lstStyle/>
          <a:p>
            <a:r>
              <a:rPr lang="en-US" altLang="en-US">
                <a:ln>
                  <a:noFill/>
                </a:ln>
              </a:rPr>
              <a:t>Why are we here?  Dodge Ergophobia</a:t>
            </a:r>
          </a:p>
        </p:txBody>
      </p:sp>
      <p:sp>
        <p:nvSpPr>
          <p:cNvPr id="26627" name="Content Placeholder 1">
            <a:extLst>
              <a:ext uri="{FF2B5EF4-FFF2-40B4-BE49-F238E27FC236}">
                <a16:creationId xmlns:a16="http://schemas.microsoft.com/office/drawing/2014/main" id="{9A87872F-4E4B-40B8-186D-18BE3261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000"/>
            <a:ext cx="7467600" cy="3444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Carrots and sticks work….for episodic interactions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Loyalty does not matter….until one thing goes wrong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Relationships or features and prices?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Titles and Degrees or MBWA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Ruger or Sig?  Starbucks or McDonalds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EQ could be your differentiated value proposition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B352CE-8327-1740-C6A2-F4C5C68B242B}"/>
              </a:ext>
            </a:extLst>
          </p:cNvPr>
          <p:cNvSpPr txBox="1"/>
          <p:nvPr/>
        </p:nvSpPr>
        <p:spPr>
          <a:xfrm>
            <a:off x="914400" y="609600"/>
            <a:ext cx="79248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3600" b="1" dirty="0">
                <a:latin typeface="Garamond" panose="02020404030301010803" pitchFamily="18" charset="0"/>
              </a:rPr>
              <a:t>10 Tips for working with a Millennial</a:t>
            </a:r>
          </a:p>
          <a:p>
            <a:pPr>
              <a:defRPr/>
            </a:pPr>
            <a:endParaRPr lang="en-US" sz="1200" dirty="0">
              <a:latin typeface="Garamond" panose="02020404030301010803" pitchFamily="18" charset="0"/>
            </a:endParaRP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Provide Structure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Provide Leadership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Promote positive self image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Promote Teamwork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Listen to them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They are up for a challenge and change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Multi Taskers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Electronic Literacy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Promote Life Work Balance</a:t>
            </a:r>
          </a:p>
          <a:p>
            <a:pPr marL="742950" indent="-742950">
              <a:buFontTx/>
              <a:buAutoNum type="arabicPeriod"/>
              <a:defRPr/>
            </a:pPr>
            <a:r>
              <a:rPr lang="en-US" sz="2800" dirty="0">
                <a:latin typeface="Garamond" panose="02020404030301010803" pitchFamily="18" charset="0"/>
              </a:rPr>
              <a:t>Make work fun</a:t>
            </a:r>
          </a:p>
          <a:p>
            <a:pPr marL="742950" indent="-742950">
              <a:buFontTx/>
              <a:buAutoNum type="arabicPeriod"/>
              <a:defRPr/>
            </a:pPr>
            <a:endParaRPr lang="en-US" sz="3600" dirty="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F491EBC-3B00-611E-28E5-67C92D9A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" y="838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800" b="1" dirty="0">
                <a:ln>
                  <a:noFill/>
                </a:ln>
                <a:solidFill>
                  <a:schemeClr val="tx1"/>
                </a:solidFill>
              </a:rPr>
              <a:t>Progression of an Injury</a:t>
            </a:r>
            <a:br>
              <a:rPr lang="en-US" altLang="en-US" sz="3800" b="1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en-US" altLang="en-US" sz="3800" b="1" dirty="0">
                <a:ln>
                  <a:noFill/>
                </a:ln>
                <a:solidFill>
                  <a:schemeClr val="tx1"/>
                </a:solidFill>
              </a:rPr>
              <a:t>If you know this….then…..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BB273A6-0DB4-1BC9-6841-A8441A7143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590800"/>
            <a:ext cx="6629400" cy="3276600"/>
          </a:xfrm>
        </p:spPr>
        <p:txBody>
          <a:bodyPr rtlCol="0">
            <a:normAutofit fontScale="85000" lnSpcReduction="20000"/>
          </a:bodyPr>
          <a:lstStyle/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Hassle </a:t>
            </a: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</a:t>
            </a: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Discomfort           </a:t>
            </a: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        Pain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									          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endParaRPr lang="en-US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r>
              <a:rPr lang="en-US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                    Injury</a:t>
            </a:r>
          </a:p>
          <a:p>
            <a:pPr marL="609600" indent="-609600" eaLnBrk="1" fontAlgn="auto" hangingPunct="1">
              <a:lnSpc>
                <a:spcPct val="90000"/>
              </a:lnSpc>
              <a:buFont typeface="Symbol" panose="05050102010706020507" pitchFamily="18" charset="2"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09600" indent="-60960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9A5710C-5301-CFF5-9341-3E376C31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E18E0E1-EEF4-DC54-4548-C5682CBE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6DB88CB-453C-5414-4B6D-8FDE2F42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E9921DEF-50C3-82EF-52D6-C7E19DFE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4654ECFE-3A01-A4AF-3F52-A30013CEC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099" y="1086937"/>
            <a:ext cx="8305800" cy="1241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Preventing Back and Other Ergonomic Related Injuries</a:t>
            </a:r>
            <a:b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</a:b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9703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D8767B3B-C614-7A0A-46D4-2445ED3A97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E17A5-6F20-D932-2DF1-B0A887ACB063}"/>
              </a:ext>
            </a:extLst>
          </p:cNvPr>
          <p:cNvSpPr/>
          <p:nvPr/>
        </p:nvSpPr>
        <p:spPr>
          <a:xfrm>
            <a:off x="1219200" y="2394605"/>
            <a:ext cx="6705599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Why not report injury to a supervisor?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EB26A-0C4D-5ECC-2B20-A0E1E047890C}"/>
              </a:ext>
            </a:extLst>
          </p:cNvPr>
          <p:cNvSpPr txBox="1"/>
          <p:nvPr/>
        </p:nvSpPr>
        <p:spPr>
          <a:xfrm>
            <a:off x="1066800" y="2813050"/>
            <a:ext cx="71628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Put on a list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Do you report every ache and pain to a doc?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It will go away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Peer Pressure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Safety Goals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Management by threat – Report or else!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sz="2800" dirty="0"/>
              <a:t>  Surveys are better than nothing-but not great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ACF93-6BFC-789F-57B5-82540E70AB2E}"/>
              </a:ext>
            </a:extLst>
          </p:cNvPr>
          <p:cNvSpPr txBox="1">
            <a:spLocks noChangeArrowheads="1"/>
          </p:cNvSpPr>
          <p:nvPr/>
        </p:nvSpPr>
        <p:spPr bwMode="auto">
          <a:xfrm rot="-1923636">
            <a:off x="284163" y="2701925"/>
            <a:ext cx="8496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9600" b="1"/>
              <a:t>MANDATORY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F0FE47D-9C0E-0D21-2A7A-8909F6939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" y="457200"/>
            <a:ext cx="8610600" cy="1143000"/>
          </a:xfrm>
        </p:spPr>
        <p:txBody>
          <a:bodyPr/>
          <a:lstStyle/>
          <a:p>
            <a:r>
              <a:rPr lang="en-US" altLang="en-US" sz="3600">
                <a:ln>
                  <a:noFill/>
                </a:ln>
              </a:rPr>
              <a:t>On-Site:  Poor use of equipment, unsafe acts, increased risk, poor planning, culture</a:t>
            </a:r>
          </a:p>
        </p:txBody>
      </p:sp>
      <p:pic>
        <p:nvPicPr>
          <p:cNvPr id="31747" name="Picture 2" descr="C:\Users\jcass\Native\Desktop\Vegas\Unsafe.JPG">
            <a:extLst>
              <a:ext uri="{FF2B5EF4-FFF2-40B4-BE49-F238E27FC236}">
                <a16:creationId xmlns:a16="http://schemas.microsoft.com/office/drawing/2014/main" id="{1AAB8361-CC53-F9EC-8B0A-F50146972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543BF53-B1A0-8F37-9631-B64D8E71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FB7505E-A6E3-A5BB-0501-275BE906A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0AA3C3C-976C-50DA-9AE9-6447EC97F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EAE4BC1A-4754-F04A-A59F-06085B804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2D1EF41F-2D70-2871-9D9F-B8043D6E1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838200"/>
            <a:ext cx="8305800" cy="1231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Preventing Back and Other Related Ergonomic Related Injuries</a:t>
            </a:r>
          </a:p>
        </p:txBody>
      </p:sp>
      <p:sp>
        <p:nvSpPr>
          <p:cNvPr id="32775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8A98576B-CE99-FC61-940F-351E3FC842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2776" name="Picture 1">
            <a:extLst>
              <a:ext uri="{FF2B5EF4-FFF2-40B4-BE49-F238E27FC236}">
                <a16:creationId xmlns:a16="http://schemas.microsoft.com/office/drawing/2014/main" id="{932B4268-A82D-A2C6-8091-5BB97C342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335338"/>
            <a:ext cx="18034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4">
            <a:extLst>
              <a:ext uri="{FF2B5EF4-FFF2-40B4-BE49-F238E27FC236}">
                <a16:creationId xmlns:a16="http://schemas.microsoft.com/office/drawing/2014/main" id="{19EE571B-A26E-1A05-1063-9FFD9E28C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57463"/>
            <a:ext cx="22510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">
            <a:extLst>
              <a:ext uri="{FF2B5EF4-FFF2-40B4-BE49-F238E27FC236}">
                <a16:creationId xmlns:a16="http://schemas.microsoft.com/office/drawing/2014/main" id="{64E638B0-9B67-03C6-132B-9A9D0C699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557463"/>
            <a:ext cx="29289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6">
            <a:extLst>
              <a:ext uri="{FF2B5EF4-FFF2-40B4-BE49-F238E27FC236}">
                <a16:creationId xmlns:a16="http://schemas.microsoft.com/office/drawing/2014/main" id="{4D905462-5F9A-8CED-65EB-38988E0024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164013"/>
            <a:ext cx="29130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5">
            <a:extLst>
              <a:ext uri="{FF2B5EF4-FFF2-40B4-BE49-F238E27FC236}">
                <a16:creationId xmlns:a16="http://schemas.microsoft.com/office/drawing/2014/main" id="{63DAB0F5-08DB-24F0-F994-5EA39587B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64013"/>
            <a:ext cx="225107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7F09CDB-42BE-9EE6-BA9D-31AEFA33B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6DDC652-BD03-9142-10C1-3436D2E7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AAAAA960-23DB-117E-26FC-A21CDCEB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9897E50D-29CB-8421-9D3A-EF11868DD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FD5B91AC-A014-68C7-A2AF-76CC3F546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112233"/>
            <a:ext cx="8305800" cy="1231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Preventing Back and Other Ergonomic Related Injuries</a:t>
            </a:r>
            <a:b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823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B814AE23-7F18-8FDD-2542-7088BE9E2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47D81F-41AA-3DEF-C7D9-9AF7A0A57A0B}"/>
              </a:ext>
            </a:extLst>
          </p:cNvPr>
          <p:cNvSpPr/>
          <p:nvPr/>
        </p:nvSpPr>
        <p:spPr>
          <a:xfrm>
            <a:off x="1889609" y="2394605"/>
            <a:ext cx="5364781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Training Mistakes</a:t>
            </a:r>
          </a:p>
        </p:txBody>
      </p:sp>
      <p:sp>
        <p:nvSpPr>
          <p:cNvPr id="22539" name="TextBox 2">
            <a:extLst>
              <a:ext uri="{FF2B5EF4-FFF2-40B4-BE49-F238E27FC236}">
                <a16:creationId xmlns:a16="http://schemas.microsoft.com/office/drawing/2014/main" id="{93A2E0EB-00F5-A090-EA73-5C8476C55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495550"/>
            <a:ext cx="7399338" cy="3970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  <a:defRPr/>
            </a:pPr>
            <a:endParaRPr lang="en-US" altLang="en-US" sz="2800" dirty="0"/>
          </a:p>
          <a:p>
            <a:pPr marL="0" indent="0">
              <a:defRPr/>
            </a:pPr>
            <a:r>
              <a:rPr lang="en-US" altLang="en-US" sz="2800" dirty="0"/>
              <a:t>•  Question from HR:</a:t>
            </a:r>
          </a:p>
          <a:p>
            <a:pPr marL="0" indent="0">
              <a:defRPr/>
            </a:pPr>
            <a:r>
              <a:rPr lang="en-US" altLang="en-US" sz="2800" dirty="0"/>
              <a:t>    Do you know the benefits of regular exercise?</a:t>
            </a:r>
          </a:p>
          <a:p>
            <a:pPr marL="0" indent="0">
              <a:defRPr/>
            </a:pPr>
            <a:endParaRPr lang="en-US" altLang="en-US" sz="2800" dirty="0"/>
          </a:p>
          <a:p>
            <a:pPr marL="0" indent="0">
              <a:defRPr/>
            </a:pPr>
            <a:r>
              <a:rPr lang="en-US" altLang="en-US" sz="2800" dirty="0"/>
              <a:t>•  Answer from overweight unhealthy employees:</a:t>
            </a:r>
          </a:p>
          <a:p>
            <a:pPr marL="0" indent="0">
              <a:defRPr/>
            </a:pPr>
            <a:r>
              <a:rPr lang="en-US" altLang="en-US" sz="2800" dirty="0"/>
              <a:t>   Yes because you told us last year and we have   	10 posters</a:t>
            </a:r>
          </a:p>
          <a:p>
            <a:pPr marL="0" indent="0">
              <a:defRPr/>
            </a:pPr>
            <a:endParaRPr lang="en-US" altLang="en-US" sz="2800" dirty="0"/>
          </a:p>
          <a:p>
            <a:pPr marL="0" indent="0">
              <a:defRPr/>
            </a:pPr>
            <a:endParaRPr lang="en-US" altLang="en-US" sz="2800" dirty="0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1E42247-8980-841A-120A-13FD4666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9DC4C9E-4F94-4CA6-9CA9-964BC3257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B5B2B33-CBF4-46ED-5179-58E788D1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115A78C-7378-5372-23E2-4796F6FB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816C84EF-A301-3838-F810-8FD12A5C4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838200"/>
            <a:ext cx="8305800" cy="1231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Preventing Back and Other Ergonomic Related Injuries</a:t>
            </a:r>
          </a:p>
        </p:txBody>
      </p:sp>
      <p:sp>
        <p:nvSpPr>
          <p:cNvPr id="36871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97AB901E-5854-AAC3-2BC5-CCF6F39AE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71DBE-615F-9BAD-1075-C8E0FB6EEDA0}"/>
              </a:ext>
            </a:extLst>
          </p:cNvPr>
          <p:cNvSpPr/>
          <p:nvPr/>
        </p:nvSpPr>
        <p:spPr>
          <a:xfrm>
            <a:off x="1889609" y="2394605"/>
            <a:ext cx="5364781" cy="523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Training Mistakes</a:t>
            </a:r>
          </a:p>
        </p:txBody>
      </p:sp>
      <p:sp>
        <p:nvSpPr>
          <p:cNvPr id="36875" name="TextBox 2">
            <a:extLst>
              <a:ext uri="{FF2B5EF4-FFF2-40B4-BE49-F238E27FC236}">
                <a16:creationId xmlns:a16="http://schemas.microsoft.com/office/drawing/2014/main" id="{A52B57CA-292B-C3A2-F92C-D736E55D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24113"/>
            <a:ext cx="73993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endParaRPr lang="en-US" altLang="en-US" sz="2800"/>
          </a:p>
          <a:p>
            <a:pPr>
              <a:buFontTx/>
              <a:buAutoNum type="arabicPeriod"/>
            </a:pPr>
            <a:r>
              <a:rPr lang="en-US" altLang="en-US" sz="2800"/>
              <a:t>  Training didn’t work – bring ‘em back</a:t>
            </a:r>
          </a:p>
          <a:p>
            <a:pPr>
              <a:buFontTx/>
              <a:buAutoNum type="arabicPeriod"/>
            </a:pPr>
            <a:r>
              <a:rPr lang="en-US" altLang="en-US" sz="2800"/>
              <a:t>  Assuming common sense</a:t>
            </a:r>
          </a:p>
          <a:p>
            <a:pPr>
              <a:buFontTx/>
              <a:buAutoNum type="arabicPeriod"/>
            </a:pPr>
            <a:r>
              <a:rPr lang="en-US" altLang="en-US" sz="2800"/>
              <a:t>  “Teach” and “Train” how to lift</a:t>
            </a:r>
          </a:p>
          <a:p>
            <a:pPr>
              <a:buFontTx/>
              <a:buAutoNum type="arabicPeriod"/>
            </a:pPr>
            <a:r>
              <a:rPr lang="en-US" altLang="en-US" sz="2800"/>
              <a:t>  Equip. is the problem – 4 knobs, now 8</a:t>
            </a:r>
          </a:p>
          <a:p>
            <a:pPr>
              <a:buFontTx/>
              <a:buAutoNum type="arabicPeriod"/>
            </a:pPr>
            <a:r>
              <a:rPr lang="en-US" altLang="en-US" sz="2800"/>
              <a:t>  Teach people what they know – Thanks??</a:t>
            </a:r>
          </a:p>
          <a:p>
            <a:pPr>
              <a:buFontTx/>
              <a:buAutoNum type="arabicPeriod"/>
            </a:pPr>
            <a:r>
              <a:rPr lang="en-US" altLang="en-US" sz="2800"/>
              <a:t>  “Mandatory” = Optional with Consequences</a:t>
            </a:r>
          </a:p>
          <a:p>
            <a:pPr>
              <a:buFontTx/>
              <a:buAutoNum type="arabicPeriod"/>
            </a:pPr>
            <a:r>
              <a:rPr lang="en-US" altLang="en-US" sz="2800"/>
              <a:t>  Ignore Feelings - Trigger</a:t>
            </a:r>
          </a:p>
          <a:p>
            <a:pPr>
              <a:buFontTx/>
              <a:buAutoNum type="arabicPeriod"/>
            </a:pPr>
            <a:endParaRPr lang="en-US" altLang="en-US" sz="2800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29CE13C-C5E0-23AC-5C97-7D3DB293B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9465257-60F7-7C9F-5EAF-880B091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8AA13518-9C51-6444-E1FC-E3373F4C5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BF7B032-003F-1E92-10E6-605DA63D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C0960E89-620E-9EF7-5747-99206CFDE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838200"/>
            <a:ext cx="8305800" cy="1231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Preventing Back and Other “Ergo” Related Injuries</a:t>
            </a:r>
          </a:p>
        </p:txBody>
      </p:sp>
      <p:sp>
        <p:nvSpPr>
          <p:cNvPr id="38919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041A6696-D3F2-7787-E66C-9EEE19C752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76CA3-6DF4-CFE2-8730-8D048FD35294}"/>
              </a:ext>
            </a:extLst>
          </p:cNvPr>
          <p:cNvSpPr txBox="1"/>
          <p:nvPr/>
        </p:nvSpPr>
        <p:spPr>
          <a:xfrm>
            <a:off x="451526" y="2971800"/>
            <a:ext cx="8229600" cy="2246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How does EQ / Morale fit into this?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Does it really have an impact on the risk of injury?  </a:t>
            </a: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</a:rPr>
              <a:t>Dr. </a:t>
            </a:r>
            <a:r>
              <a:rPr lang="en-US" sz="2800" b="1" dirty="0" err="1">
                <a:solidFill>
                  <a:srgbClr val="FF0000"/>
                </a:solidFill>
              </a:rPr>
              <a:t>Marras</a:t>
            </a:r>
            <a:r>
              <a:rPr lang="en-US" sz="2800" b="1" dirty="0">
                <a:solidFill>
                  <a:srgbClr val="FF0000"/>
                </a:solidFill>
              </a:rPr>
              <a:t>  The Ohio State University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B7315-0A5A-2B8F-AD6E-8148E445CAE6}"/>
              </a:ext>
            </a:extLst>
          </p:cNvPr>
          <p:cNvSpPr txBox="1"/>
          <p:nvPr/>
        </p:nvSpPr>
        <p:spPr>
          <a:xfrm>
            <a:off x="975197" y="3982196"/>
            <a:ext cx="8191501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>
            <a:spAutoFit/>
          </a:bodyPr>
          <a:lstStyle/>
          <a:p>
            <a:pPr algn="ctr">
              <a:defRPr/>
            </a:pPr>
            <a:endParaRPr lang="en-US" sz="8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>
              <a:defRPr/>
            </a:pPr>
            <a:endParaRPr lang="en-US" sz="1000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Hippos | The Humane Society of the United States">
            <a:extLst>
              <a:ext uri="{FF2B5EF4-FFF2-40B4-BE49-F238E27FC236}">
                <a16:creationId xmlns:a16="http://schemas.microsoft.com/office/drawing/2014/main" id="{17A00C15-6DCB-4FF4-D539-C378DA8595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9459" name="Picture 6" descr="Hippopotamus Facts | Hippo Information">
            <a:extLst>
              <a:ext uri="{FF2B5EF4-FFF2-40B4-BE49-F238E27FC236}">
                <a16:creationId xmlns:a16="http://schemas.microsoft.com/office/drawing/2014/main" id="{B4B3431A-314E-A48C-D746-7FAE10CF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76300"/>
            <a:ext cx="22939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Placeholder 2">
            <a:extLst>
              <a:ext uri="{FF2B5EF4-FFF2-40B4-BE49-F238E27FC236}">
                <a16:creationId xmlns:a16="http://schemas.microsoft.com/office/drawing/2014/main" id="{51CBF2F2-C76D-6DA4-4126-29784FD5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1263" y="3505200"/>
            <a:ext cx="6797675" cy="1404938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altLang="en-US" sz="4000" b="1" dirty="0"/>
              <a:t>T or F</a:t>
            </a:r>
          </a:p>
          <a:p>
            <a:pPr algn="ctr">
              <a:defRPr/>
            </a:pPr>
            <a:r>
              <a:rPr lang="en-US" altLang="en-US" sz="4000" b="1" dirty="0"/>
              <a:t>You should do what you feel is best for your employees?</a:t>
            </a:r>
          </a:p>
        </p:txBody>
      </p:sp>
      <p:pic>
        <p:nvPicPr>
          <p:cNvPr id="19461" name="Picture 1">
            <a:extLst>
              <a:ext uri="{FF2B5EF4-FFF2-40B4-BE49-F238E27FC236}">
                <a16:creationId xmlns:a16="http://schemas.microsoft.com/office/drawing/2014/main" id="{182A46D7-72FC-4AA2-A522-02BB27367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876300"/>
            <a:ext cx="19462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>
            <a:extLst>
              <a:ext uri="{FF2B5EF4-FFF2-40B4-BE49-F238E27FC236}">
                <a16:creationId xmlns:a16="http://schemas.microsoft.com/office/drawing/2014/main" id="{C55FBCDA-B0B8-C948-DA58-19006460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76300"/>
            <a:ext cx="1879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5105400"/>
            <a:ext cx="2094140" cy="900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8875" y="5192713"/>
            <a:ext cx="649006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latin typeface="Garamond" panose="02020404030301010803" pitchFamily="18" charset="0"/>
              </a:rPr>
              <a:t>The power of the                       Key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>
            <a:extLst>
              <a:ext uri="{FF2B5EF4-FFF2-40B4-BE49-F238E27FC236}">
                <a16:creationId xmlns:a16="http://schemas.microsoft.com/office/drawing/2014/main" id="{E8FE4E4E-BCDC-EA39-380C-96C6C9DF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6063"/>
            <a:ext cx="75438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636C1C-251B-5C23-B6C8-667FD58541BA}"/>
              </a:ext>
            </a:extLst>
          </p:cNvPr>
          <p:cNvSpPr txBox="1"/>
          <p:nvPr/>
        </p:nvSpPr>
        <p:spPr>
          <a:xfrm>
            <a:off x="1295400" y="838200"/>
            <a:ext cx="6400800" cy="677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Results</a:t>
            </a:r>
            <a:endParaRPr lang="en-US" sz="3800" dirty="0">
              <a:latin typeface="+mj-lt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A566379-FF12-0B6C-C45B-432355BC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833438"/>
            <a:ext cx="4975225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ln>
                  <a:noFill/>
                </a:ln>
                <a:solidFill>
                  <a:schemeClr val="tx1"/>
                </a:solidFill>
              </a:rPr>
              <a:t>Risk Factors – Morale</a:t>
            </a:r>
            <a:endParaRPr lang="en-US" altLang="en-US" b="1">
              <a:ln>
                <a:noFill/>
              </a:ln>
              <a:solidFill>
                <a:schemeClr val="folHlink"/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D9B5D6A-3AB8-941F-2AA2-4F0E40F6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971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600" b="1" u="sng">
              <a:solidFill>
                <a:schemeClr val="folHlink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3600" b="1" u="sng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 u="sng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600" b="1" u="sng">
              <a:solidFill>
                <a:schemeClr val="folHlink"/>
              </a:solidFill>
            </a:endParaRP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B6158149-6493-380A-EA68-1675278B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dirty="0"/>
              <a:t>I want to go on a vacation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000" dirty="0"/>
              <a:t>My boss is a jerk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000" dirty="0"/>
              <a:t>I am tired of mandatory overtime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000" dirty="0"/>
              <a:t>I have a true fear of re-injury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000" dirty="0"/>
              <a:t>Dr. </a:t>
            </a:r>
            <a:r>
              <a:rPr lang="en-US" altLang="en-US" sz="3000" dirty="0" err="1"/>
              <a:t>Marras</a:t>
            </a:r>
            <a:r>
              <a:rPr lang="en-US" altLang="en-US" sz="3000" dirty="0"/>
              <a:t> – Poor Job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5E3772B-5A13-C293-D9B9-287F346C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>
                <a:ln>
                  <a:noFill/>
                </a:ln>
              </a:rPr>
              <a:t>Enough is Enough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4CD8F2FF-C512-5FAA-8E07-671BAF9D8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3138"/>
            <a:ext cx="7924800" cy="34448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the heck am I looking for?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 am wearing 10 hats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Bring me back to the old days of do what you are told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5303A2D9-2390-5909-CAC1-62433484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14600"/>
            <a:ext cx="3124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48BBD45-7E7F-EE70-DF1E-46AC04E1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A6975D0-D488-505E-CE6E-389B089DE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8A18B8D0-041A-4CC3-DB01-BB06ED70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AECBF72D-1339-B192-D8B4-42F1C1A58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DEAEDFAC-D8E4-6073-44B6-7A8E56F88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838200"/>
            <a:ext cx="8305800" cy="1231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Does Emotional Intelligence and Customer Service really matter in the workplace?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039" name="AutoShape 9" descr="data:image/jpeg;base64,/9j/4AAQSkZJRgABAQAAAQABAAD/2wBDAAMCAgMCAgMDAwMEAwMEBQgFBQQEBQoHBwYIDAoMDAsKCwsNDhIQDQ4RDgsLEBYQERMUFRUVDA8XGBYUGBIUFRT/2wBDAQMEBAUEBQkFBQkUDQsNFBQUFBQUFBQUFBQUFBQUFBQUFBQUFBQUFBQUFBQUFBQUFBQUFBQUFBQUFBQUFBQUFBT/wAARCACnANoDASIAAhEBAxEB/8QAHgAAAgIDAQEBAQAAAAAAAAAABgcFCAADBAIJAQr/xABDEAABAwMDAwIEBAQDBgUEAwABAgMEBQYRABIhBxMxIkEIFFFhFTJxgQkjQpEkM6EWUmKxwfAXQ3KC0aKy4fFzktL/xAAcAQADAQEBAQEBAAAAAAAAAAAEBQYDAgEHAAj/xAA4EQABAwMBBQcDBAECBwAAAAABAgMRAAQhMQUSQVFhEyJxgZGhscHR8AYUMuEVQvEjJDRSYnKi/9oADAMBAAIRAxEAPwD52VLo1eFKUtE22KzDWjGUyKe8gjP6p0PSbZmQtwfbUyU+Q56SP2Ov6O7Jm3fUm1qvS3aJQFbAUoo9Wcn+vJ3BZUy0AMYIIz5OoDrz1DtLpDYku5K5T6bUJCh8vT6fIjtqXMkK/I2CRnGcFR9gNB/vVDKgIo0NIWQlAMmv50fkpBUcNqUPORzqQjyqs663HS+6lS/SAs4SB9/oB/01ah+z5PUfqbKaNKZn3HVnZNReYaaTHZSEguOBICSG220biTjwnTiq38Pyo3E7atBpQbplxVq3HanUHJsPahK9ynEIZUPGAEMlOAo5KuU5x2i8S5Epoty07H/XVDL1o8qHcUuK4vvOwiiOtxCwoKWEDcQpJwRn3B1lJu26qGkJp9eq0FAO4Jjy3EAH9AdfaGyv4dvSK57Yt6uXRZ9UpdxSaHFZqVNcqZBZkJbSFLWW8AujG0qHBHJGedQd3/w3vh/o06lRnG7tirqskRWFQ5gdbQsjjeVNnaPbJ9yBrsuo3QFpn0odMb5KVEHz+a+XNs/FJ1htVJbp9/VdCDj0yHu74OR+YHTDov8AEP8AiBo6gpF6iUB/RIiNqB/01fOqfwiOmrylGDdtwRieEh1qO8U//SnQbWP4PFNRk0/qSoceJdGzz+qHf+msFN2x7ymh6D6USl5REF2fGfqKQFufxYOs9IQpqqU2i1sOfnUpDjJUP/arj9saZlF/jI1RvY1VOniVAYyqJNKcY9gCNC/Vj+GvF6TU/wCbrnV+0qQ0eG257b7Lzp5wEtp3qV4PgHVSKl0xQ3Vn4kWpIqAS4Q07GSsl5AOAoIKQU584PONBFmxUYIjzNGpbccTvJhQ8B9hX0eoH8YCxpgT+MWvWKWT+basOAfXGBzo4pn8UzphckOWukxq2XmCEhMljZn/iGCcj+x18lbs6bS7TVTVVMuRjPbL0dtwDJQDglQ9jn2OoqDZVYrEgppUd6QSgu7YwJJTnbng/XjWR2daKRvNuETxxHxXG4ULAWyD0BP3q/vWj49q7eRmQoVaNt0RxQQ2y3ILbq8nkuKzuwfpnA0M2fQWLoDdUndS6GpSg2jsM1lp58IyBgAK4IB+uqSTemV0tEqdotRPvuMVaif7A6h3qDMjrIkRHG3AOUuo2q/sdet7KtymEOSfI0Qb51o4ZgV9dqJ0ItOhWfIuNUuFX2GiVq+aqbbzhweSGQrB59iCdDd0dWVJoM+FTInZZVEdZTvGwJBQRwkcDzr5Xx5E2DsEd12Mc8Ftwo5/YjUyx1Mu6gIKItzViOVpIKPm3MEHg8E4x51+c2QsR2TnqK3G1kAHtG/Q1zyrgdXVWnStRCTtOfJxpl9KrwptAvOBPrU4Q6a0hwrWEKWo5SrAAAPvjSMRJWhzelZCs5B++iOmtLYraZjYDwIPpdTkJUR9P76dvsJcRunSKT210tK95POraS/i9tGiKDFu29UK9MzhLkxxMdtR+wG4n/TUXI+NTrI0HfwT8GthhwFKC1HbdebBGMpcc3EHBPjGqq1ByUuqrD0jdJCxxnkfQfp9tWg6OfBR1h6mQ6DNp8CkU2l1llMiA/W6ghsSW1AnehtG5eMJPBAJxxoQWTTSR2YHnmi/3inFHtSY6Ulb5ue7rrnF247ln1ecBuQJLi3AkfYqJwP00GVOnTKlP7paSnvH/ACWQcIwBnA+mrpfCr8GE/r7WLmTdVQqFCboE1UJ1ynRmXDtCVqC1dxWUhRbIA2++fGiL+Hh8KFI6x9QrnrF1PU67rLoDvyXyjDzh70lwBbajtKRsSlKgrkgqIAyBnRrZUhJEaa0DcKZVmTn851SiK0+0pLXpbUU7Ugnk/oPOiPpxYdxdRKu/SbYodTuWqJQXHIdMjFxxCchO5X+6nJAycDnX25+HPo5aVAg1F2FYFKoqWanJ+UmfJNKLyUPuJSpCtu5KAkJxk54zqpfwnUk2F8YfVqbMt2LaFBc/FGnLgmrebRI/xyDtLryg0kKGSAlI8cHWSCq4t3HmkzugkdYr1x4sObnKPzE1QGs9FbrpfWei9MqrSTQbrqkmJHahTnk4QqRt7RcUgqCQdwz5I9xqz9B/hhONvVBi6eqdFgS4Kk/M06gU96fJQMnIyvtg+DyMjg/TRF8VlekSfjYtO4LRvegN2uXKS812KqygSltvbVoAaytwbkbT7eRoUr3xy3bcEO9663c1sUaqFcV1+TbdtOy3Rh0oQCuaoA43YGABo4tvBlJTAURxmJ+aAU4FqJUcUkPi++GqmfDz1ITblLqk2tMKo8WopdnIQh8qdKsgtoyEj0gAZPvzpW/7Ese9PWD7gyEg/wBieNN+4b/k9X5sW565WatclUTA2u1KsIYZUW233AhKENnagJ3K98DWyN0ptsRmv5NNm+gf4ldTi5d4/OcnOT5/fSy4uFNOFB/MDrVDaWSHmUuc/oSORpr07+KR11hrUahQbYkJBJWmTTJLOfrnC9AvUz417m6y1+DWrngRo8qEwqLHiU4KEeGgqBU42FK5cVgZKj4AxjGl7cfxT3vdfbiVm8Z9TgKcC3WnsbFn6qCQkqwecE4JHOi7pd8W9ydL2p7Vv3DRYonuBTzs6iR5DhAGACVoJAHPpBxzodbCY7zWOk/asGgEklDgnrH3qAszqZcLdecuOk0ATo7MSoQVR4zoTIcEhna+644kFRw0cDghPOPB1auP/F2SK5T6lJ6VoalU+OuI01Gr4DISrA5BZySkJIHjAUrznSPi/ExUanf8i8ZVdsxdcmRfkpTj9KZDLzO3aAWuEg4z6gAefOjWZ8XlSJbnSGuj05KEqRl23o6l4JGR20q5zjzjjJ++sy42cFs4/wDYV+VbFed8TxyDTohfxnKOXB890xqTB8botXacP+qBohgfxfLAqDzAk2Bc6VhW9vb8q6UnB5TlYwcZ1WCodeKn1Fhvop8XpFCkNHPc/B4kZQB8FCXMBRH7499DbDNajMSFQLYsWt1aZ/m1SoVeC+GyfZuMlbbSM+PynGs5QoxukeKj9a9FkAMmfAf3V5D/ABeukqGnUIpFyMzQhSkNTWGm21EAkJ7gWrGTgeD51XW7P4sdy3XVH23WX7Yt5RwiLaymjOcT9FSnknbn6obB+mq7VuwuoVIpE+vSqVRVwWmi+8/ERAfbbRuCNyUIKsAKIHAOhmim/wCqh5qj2fTak22lTy1uW7FVx5JypHP2A/YaKQloCVLx1V/tWX7daDDbZJP/AIk+2anetvxJ07qathFCtr/ZxTTqlrqE+Y5UKjKBHhx9Y8Z5CRxzpcU7qnX6QhQiTm0Y5GGRnP1ORpmxLQ6o/KRJsrpdQFRJee0t61mDu5x4bTuHP6aH650+an21KkP0OpQriZkdtEKlW48zGUCed7ilk5GDwEcYPnRANpG73Y8jX4pvT/IEeM/FAFwdQqldFRjSatIXMWwgoRt8jJzz++imy51bYpTU6nvxYjEh1TSVuOdxxKd3P8pPIG73Pk6AVUd6nVJ2NIbU3IRuSUOJKVJUAeCD4OiKh0mVKcRBpkWZKkFouqZgIWtxePJ2pycfXWjrSCgIQBHtXDK3krKlmi28K3d0UuRo1yTX0L5QWEBlCkD39JyOQfJ16seAy1WoSX4zVbqcvtxmWCsS+4+56UjBOAoqUAATjOh6o0isUeOXZ1v1eI1nBW/FcQkfqVADTY6JdDqh1OVT6vblQp8SbRpKJ89qrVJiAptKFgtqa3nLgOCMkABQT7a4babAS2swknJAj4rXtFK3ltJ3lRIkz+etHFI+F3qLV6Z35kSk0WG7ubZVV5CQVK3EFCe2leDnnnHjjVX7qpKpVSqUJRR87TpDkZ1Tat6dyFbcpPug44Oru3r8clEtSnvWy1aNwwn2Dl0yVRkLUtSFfzW1trKdpUQoYChg8Hjml1NuO3Jd9VOv1+PVp0aU9IWqDBCULVvSrYpTpOAUrIURtIO0j34d3bFkw0HLQyZ4ZxSWyuNo3Lym78AJ5YEevxS7MZandhThfOR+nnTejzY9n2lGqzjTeHmA1FYIH810o/OePypJyfqeNcqOlFabq7siVBcDLDDy3pBI2FPZUpJB/cf9dabXoVQ6l3JbdOebEWlQ0NxEdz1tlQ8nBKc7jjIyONTr77T6Z3hujJ98efxVLbWVzaK3Qg76zCceGfAT4SKhKbZ01VNTVH47im1LQt58pPbbSvlO5XgKVycHnHjVr6H8ZN59P7VTQqTVm2JVvw4EKO/T6C2/KLQz6e4+4sZG7yltOMnVfKi9dVco0mSZcVlmJLYiRo0OM223vWo/045x9Tk86NL56TT7XuRmJc1zV2z4stmU80ussOH0tl1KMKaG1xO9tCVKb3ABefbWiHSs9+D78jy61jcsNMJSjvCegzqD/q5jl5U3+hnxBXN8P1xXo9Ztoypxr9yoXUHq0+rsrZy9l0IbS2CkdxXlRGSn9NAFsfFZdPQWFcFuWC03ZyZFeVIqEijoDwlR0bkJT3XVrO71E+gpHPnjGiK1Ph1jV+k28+7TZDNLqs5qmzLgdaMlEbvIQlDkZK1DuklBUOQQVq5IGNW8nfw87O6J9IOodws3DMrtRVbkxln5qnsNIb3NH/LBClJXgbc5zgnHJzrdq7lJMAhQ5Z+T8VlcWrTSw2JCgYmQQT4bo9zVKh1g6gGx51avvql1MXLlFYgUol9uK6ncMuqeKwlQwT6Up8kc6Pul1Jtn4m70rlKiXNK/Ga9TpEh2NPeb2MJZLbx2LKlbie1x6QBk58at78Q3SCv3Z8O04Xf13bk0P5Jh5mH+CQI7TjyQlTSA4MqT6gM4OcZ18gJ0KVYd+JkR5SnHIk1LzMoJ2h9AcHqTjylWCOODyNEpurgILbThT4AfJB+awR2aAHC0FcMz8SPiKefVSkQ+nFyWjEcoDki4YLDJhQTUVF9DneW6lC2kNjcvevwOCCMZ8kZqFqXDR7Im1KBa1vxHpkpDU2iIK5k7sKjoltSFtKWodrB8+QpJBA8aeVeqlGuzq3EiKuSQ1U6fcRrDEmMsv1CmuFs7lI4SCEKajlJcWG0JJ8nXf1X6k23TLPRRajMgUvrvSq+H5Vy0qIzNW7EU2srabeA2dzCiVg4woKGTnSlu5U82lSypSiJyVH25Ubd9ow8pA3QAYwlAPqBPvVd6fPuGndJZF0LkuU5XzUb5eJSYzEZC4jhfStWEtZB3sE5z4599Rw60BQytV5JUeSGq84hAP/CnbwPoPbRxYcqkXraFxxblW+2x2zJkPP8AbhhT/wArKcY2uJwAnudtOwcDJAHqxqsIqj2P8tv/APppm0QZ3EgUrfccG6VrJkc+pp7XH8MlStkPpqMVuK5HUpt0iQMBSTgjnHvrfbPRK3ZNEmvVJcmTK2YjJhP4Da+clfBCh44B+vOrFXVclOi1dxF6VqnT3ituYzHmsBlZC1lQWCU+FoJAWAceRqPZ6yWxTocFmbVqVKdYSC8EFSW3VhR9k87du0Yz5BOeQBCDaF+5CZOuoCtOf8ZP5wr7N/htjNy52Wg0JRrp/wBwA8/WcVXGX0rpT8eE3TKVU2ZvcWH3J7yQ2tBP8vaEpylWMZHI1y1LpM9DZnutQkOx4bZcccS8VpRgZI9iSNWHZ6w2MuRKlMtx6m4IqEIaYddWY6xu3uq2Abkq49J4BT751Ao6mwrgol3VC3pKo9MlUl2kyo7jPdVuU0Q88hS/daSOBgDyNEov7wkFwEDEzvcSKGc2RskAoa7yjMZTwB5E40njnSgO1rIt+nUJ+pVCOJkHclKXGkqyvI4CQDkHIPJ/5aZcSF0/t9C0vU75tCFobKY6S9hwpUcHKxgJCST+2obpZPMjprFdYjtuHtK3NuHaNuVpPIH5vH9zpkMvUkMSDIYirCGXHu2pxaFJe7bvB24ypQSAOcYVzpVcvOLdU2snBPGOQprbWjbVsh1pKcpB/iDwJ1rRFtnN8yKVEhx4lLfgy47sdlG4OoZfa2pUVk5H8wnH1OnRTaFRqFSae3MjlyEHEtNNleEocVnASNwBzz9dR1lWwxL63Q4Uth5cQM1Na0MkJcVh2IVBJPAO0+/203+qsl6lxI9Wi0+MhiZUIUUR+yClDe0jIx4UAPzD3zqKunFOlCSrPL1Ez6Cik3LbTpt0JyTg6coA9zypUxINsXLU4dLhUWY27OXIQ046raN7PpIzkkZzwdB1E+EW8KnRK/d91Vl63KhTGHKlb9Kt6fGXGQgJUQXyt0LXvUjaQkEnnwTjTHsyY/UOpFAjmH2e7IqUflCjsShPByTwFkZ/bjU7cM+3KDTXrVZpkmoz5yY9Qkpa2/NU9aypDiCoHGFhOSByApPGdN9kXLdm64lad6QMkzElQ5HWI/3pXtdDtzuoQ4QRmImcnUyNInj6xVALggp6pJpteuZMem1dUdLafl20R/mk+pCfTn1LSRzxu24z400/hJT/AODvWWLcNHfZTUGorjfzNUUFRkoKRvbG0ApUU+5PHGonqZRKnVan0+fcdeWh9p92C3LGUvltaQpLZA5Xha1HPskj6a6+llAYot0xFwqu9b65jy1PVNtRSUqWAM852g/lPHhR1YOXC0pSAogGCByzSxmxZcQ8ooCineBVxPd5QfznV0uunUOm9a7dtq3rwrNKNtLrzD1RapzykJkMJacWAshRJAVtOBjkA8414mVzo3Z1Ok0q2q9UqTSxSl04U2gKC1PKLriyXTIaICDuGFKUD5GOBpZ37EcodlRpce8GKkqNUmewDADobdMd0J2bkcnCTxnkBR50oKt1grVVlTXReEqdJaBQ++xRIjCFO5/KhLkcqxyT5Pv+2trduOiVGfw1K3bLdqEpQk6nGRy4RUHZ1+U3o5cF2UlFtWtfFDqE09hdxb1ritYOFtuIb9OSohQ27cpBT4yVJ1UuGHR5UuUaTAbZcBQh2g7flCCpWwNpIB4GQd3JOSc6Lr96i3pYlLcXIrNQbW88phLH4XDQHEDLgAV2M8g7grwfpyMOGlfAo31Cific++mm5c2My5lFKSAklvJISFJTnn2SNM0NBRCjkedeMKecLhQIVA5YnTHlp61VSqdZ5D1kogOU2PI7obYXmQruKbCOQsAZ5wOc+2NdnSu44bnUO1YoaeUJlbhthJRt/OtCCB985OrjT+kTFtiRAZjR5fybqWO52UoLxQgpCse2cE41WCk27blrfELbkOFcqK7Bi1+BMNRaaCU93uhfaABPvhOc5GfHtpdaXNs8pbYbKYOckz7f70/u2L23DbhdCiRiQBHv1rltF1VERV3kQ480RrmbSGJjaXI6y0FL2uoKk5QoIOQCD99FF49Srs6n0Op0Wu3i8zbtSfSo05uK2W4gQ4p1LUdbhWttAUokgK5wM5xoMua1zdMutUOB32p028JwdVMfDcRvtObUK2hOUqw7hRWfdOBwo6ZMHpPUG41No9Spke3YMoxnvlX2nA5IeR2mZUtJ255beU4pPjLf2wWDrRQpSgqD4DpxP5ilabxlwNpdZ3+EyRiSdAM6+OaI+htSponwqTJuViDCaLMlDTrzJRJfjpAaUtavygeo4GOVEZ51ZNPxEPWwGFv3hblVbgb3YrNVkMyBHV9UKKsg/ck49sarBVPhGNs2e1VblpdOtylygzHTIeUp1fzC2IwbS2lsHK1KadWAeMukZGNF9e+C6PalwNuSKhTkQqhUWWDAkJdZkx+9UG9gcbUj0j5Z5BIySCk8+dYoYCkhIcIPP8xXqtsNkqUu0SR6+J0xR3Xb+s+963Hrdw1KgTqqtKVpaTHYU2PcAN7SOCo8+deq31GtPqpcVLpsi4KRXq3EJgw2H2Gypkq9PbR6QlHnbjIxnR6iHajFGt2xplpwn5zVRbnB2rzW0Mp5kOkNLTnISlboTuwMtoSR4yCWNelj9P7stSyaDazNEbeYbi1CtTOyGZzynZKUtSO8hamlntpc3p5OU+EkaXL2YpQw6oz1I9da1T+pUIWB+2QI07s+XD8FLm+aRbnTuu1Zq5YYgVcrccluSKQe6oFWSCrbgjwPJ8DQvSeolhx0vFhyQ6xGw6r5Kmq2obKtoUshIx6+PPnTZ+Imi0XqCiBVnKvURdyEqhMQXJLciO4mMhQcWhQ9KmylDhJV/UducjbqAsDorU+h9zVSmVpyPT7jdt+K09Sn226gxNQ7JLqngsYSlKFoaVt/Nt3Z40Y1slgJClKJJPP+qGd/U96tSkpaSABMwecc+o9RzpZdZOpNjXx01rlFZh1xypOMkQg7TVtNiQkpUMk44H6aqALNmkAhKsa+uVu3vFrfUJpd1wI1w1uiSlPRJsdCYrLbR/lupbCR6iQ7uBV7jGcclTvdDYjbq0sin9pKiEbnkE7fbONXOz9mpab3U4BzmoXaG0l3rnauAEjGKqxf1vRVOvouC8ZdUuOGwqAS3Tlvo2tLT2UKeU5gJCc4wPOB7kjd0k+Fu6usNm31XqVJjobtqnJnJaU3u+ZUV4LYIOAQkKOefGomdcjd3XG5Dbq0emR5khDb8x9TjzCWkEnJVguKBwAMDOT9NfS34JJN0f8Ah5cNMsxyz6pQmCkof+WejvJ3BWUKykl3A8KUMHxjzqSuLx9hKW0GCegxEnAjpB6Saq/2tspKn9yQIySQMkDJk8NOpFfNron0Xq1f6kUmgTroapFNrivlZCqYO++8kK5aQhP9Z5AJ4B5Omo/0ktuyunlzRF3lCmV5+Y+yzD3pbcLhRtw7uwlJAAPB+uM41B9WlS7X6hVKswa62mtRZTjrTkWEmMmCN+R23NwHdOeSlPJyMc8BF19WLopFKW/Hq1WhTVyUlD8aUpCgMLKtxA5K1bl7hg5TjxodDi79IUSIMafgmKdQ3slZ3UkRMSZidecTy+tFti0ufRLRdpLSEzZENKCpmMj5gujeorCdoIOMjnwMHTgoDF2Pz5bn+yklth1uMhhwxAlOO2sFwFYx+bAJ/XGq/wBk9R6pHZZqJqDhnVGP25MhbjgccDrikqVuGVZPnRbRa7JU/XUVK5nOxIkMhsPF9/tpabWnaRtO3kk8caVvMArWVayeHhVA3eksNobGN1PEcjV97VoDVG+KCq05TLSWZbMpv519W0sKbEdxCEqPALndWSPKg0nH5ToJ+Lnrda1YsRq1rTuKRCuyl12K9JTtXDPbZWUvJ3qCdwI+nCuMZGhHrfetryOv0Or3CmDVLPflNiZDmkpZPbZYUl5Xt+VbiBu9yNLJV29Orz6l2XTojtPctwVaF3otOeCGo5+ZdS6laT5HbLCwPGG150AnZzS7oONiYPiICjrSZ5KRD1ySIQnAIB3oE9c+GDzpi2XTq1avXyxKk7ftPvC20VSrVCU/TJTq0MsyUhMdhYWAMtcqPsArjkaY3U2ZT7QvQ3TUTAk0uWqLHjqiuuB95YSFMoKAFbTjODhIO0551TG1bgotHXLp1Eq0Z2RJkKjoRKWsP09YUoNuhQV6m8BIwASCvnIxhzU2uXJIaosq37qmQKPMpSXpZQje61JQkIeKS6oI2qcBXtWU7U55GNcu2YW7JSAMDEp0JVpmcnz4GKb26G2Ulbbit8ggyd7E8DIj6cc1YSxKHaUP4dzVLkYpz8xqBVKtS33AVrpilsqTsOR6HNpUCc+58Y1TTpDcL9xVdT9vRnao/EZUC3HU0C0tSClCyXFJSBuI8kZx5yRpt1Wr3y100hvUeW31Aeq8mZCfpEOApDzYaKUr7wbcwpte8kcDHHnS9t2gUy0p34gxZ0u0al2yEqVVV09cppSCVLbyHU7Mbk5J5I40zU0CAojIAjyjzr9ap/bKcQhc9oVTz4jHAR58xNQ3UTr9U7InxqVXqBfNDqDUhU+NGelRGAVkPesIU24FbUukJPttHnxrWvq2eotnyZNBoDjj9oRDX3H3lpflObn22v5w7LScJLmQUFQISobeSQ1lU2z7ateFDqtXrdNaqn+Iix63Oh1VRBJSVN9/tqCCQQeQONevlKPVYjAol5wqc49HERAXQVNF1hCg4WN8ZToLe4ZKQce+jULbCJDfmNKnH9mvlcdrPQjPDiPCqxX5176j9Y7Zolpz7FppkRVd1meY6mnlnCgVKUpQQlOF45wAANX46YVv5eiUNlUyI4+IMdpaGpTa/WlpKVDhXkEHSYuGhsXHV3pC69Z0amJjmOaVBhIQ7sUnG1D7qm3kckkY558nQM10NsGVJQk0m7Iw27kSKTUUSGioeQAUrUPHA1u3dIPJEcMmi7OxubULKklwqjiBpVvr7t6ZBekTAkMlQ7wQpIyMhRBP7nXy9tRuex1GosoqYYQKrGUtaI21KAHBlzkkbgATn99fROTc1v0S2IVPg1q6GaVEjIYa/FqFIV20NJASFLwQrx5++vnXTLnq0mvR6XXoP4XTVvlLsxtkrdZSeMjcccA6X2LL1upxXdIOdRp4UddOIuUNNv7wIx/EgZgZJwPE1du/rooVDs6u3NbaYN0Xf+MypLlMYZbShrLSf8Xwk7l+nZysj+arAGTo06f9YrdvOzaDPuu6qHRarCfD8+LJbDWxOWS6lAByCEKcGM87TnOq+9L+qtvdA7lYetG5a2uG5UYqKnTp85Dkd9ttSgsrBTynYsnCcklIA+urP9T+pVkX7b9vVyFdVvwIEOsszHhIbajiQ2gLC2XAcHCtyThQx4OONGSyG1Our1PEEeQHLjpzpMq1fZf7IYEYylWvXnjn1og6gqc6nWLEjUafR3KDAqlJrEZ1CVn5tLa0yGiRngKDO0/+vI0qOpvxTSOh3WeT1EuChM3SL2hRnqfQW5QaZp6I6XWFBbigoFSt+Sdo/TUzI6o2k9AQ/TalAlQ3XA2F0/KmN4B2jcMAgc8jgZxpa9RZPT+740Ru46fT5SYaFNQzLWUdlJOVBHqHufH30ZCcbuUzMTxGmvKKI/Ys9iUpELiJIOh148cmvy2OotI+Mm6ajuseX06ZfgOT0VKElTsZLUSK+GyXBs8OF0jaBnnIO0nRTR6DS0dEYN0z30VCt1GooqEmU+0AH8Q46G21Nq9JADpyRtB3c+50latQbGp9K7MKM3FglG1SWpL6EbQVHOQscetXj/eP1OhqyOs8O5Om1VsJimpp1rxqk8puU1VXEuvFbaWiA4f/AC1IQj0HIzoUvO95WQkEHEffXSlb2xpfbAWneIjMyY8jz4+VW/62/DJSK1Ok9Sp63oANJeVFhsrQlSHnA4XUlP5UI2p4KfBJAzjOoy2ehV+3FeLVbvurU1yr1CDRItPlJw4ZEVRWCV7CAlWUhOAMKTgkE86rxGNTrUSmU6iT7tZTCppozCaXXEvJEZRx2wF8JCj5HGdE9QvHqJ05k0i4KreV+UiHTW4UZpqoLjOtFEY5S2lAOFJOFZGFE85J0Qu7StmLckKkaidDJ0msnNkXrSkqcggA8Y1EcQJ/ochRheNxVqiXxd8OXSZ0ipIAgRpcFpxal7AhIDQTxtTsUnI9s8caModbvVmIw2emMpZShKSo0xznA8/m0k6n19u6qu1GdR7rmRJc9MhEhx+jKWgd1QXlPbI2qwD9sE8aG3OrVwvOKcer9IU8slSymFUEAqPnADmBz7DTy324UspS4BIGf5fakK9gXW+SlOOhT96EKPcnQK2Lej1ioUSuzZLWN0OnwVhvud870/MOOpP5CjBCRgr8DTHoXxgwbBsSTVbAtuqWkvc3BQ87XWVKe+Y7iklTa21gpCWx7p24JBBOdJu2eldtR7Vp02/bgVRqFLfCWqXHcWuS8kqSC+5n0stEt53YUtRSraggA6Jq1J6N2YCzAcgTZsR9DbbKYkt90DCkpWkrWAs5x+VCQP31OrWFwEtlRB1xp4zqek1U9itMpUsIRy0z4EZHKhm6rxkdTn0TUUGHTKmGGyphp9xTrxKDlat+MlROQACPvoOuGNUJBRBg0VUOlB9h0mS4XX1rQlwFZVwB+c8Y9hpq17rVQYNIdp9Lj3CxGjyVQGCmK002hOM7ClYJIztO0jOD7aBmrwl3bTFdumJYlxllD0sO+fVgfy9pAzx/VkEnnWDbbtskbiISOfD30pup21vO644SvoP5eca58KHKg+7a9Vgx1EtrREbI9IzjespyMY8YzqetmrwGQ6mfKkOuPuuOuPKc9Z3p2lPPGPf6598agZ1JkSJIkvvl1eAk7yrISPA/TXem2W3I3dbYK8YyUNcj7++tXOzWgAnJ1IrNoOtukpTgaA8qLbi6mRlXlCmuhmQ2e5GW4pAeyhxtpACh4IGFca46nXabXq5SW6PHep7b8VuO/wDh0FtGxXewh1IKRlaS4j8ucjjUAiG5bWZH4fFmtOjuH5ptZOUAqHbUlSSCTgcHGCdT9ORRKlXKa7OrTFtvxpaPlYLMeU40WwNythTvKCClIOfII5864aaabCNyTH5kVjdvPuqcLndmPfl4+9CHTukprt+TJqJj8cvGQMIAUtO9ShnnIT/SRjnOMY1O1yn3PQ7no9bpClVBD5aekdpQSFgqdSWShAAUhTTCieCMKPtqNtL/AGViXFTY1EqHzrzbD70pyS062284Bv2t7gDjDefUE+ceTnTQpU+ZSpURT9KSxTEyKO0JKjjvHsKbUjIPjD+4hJ3D38k6JfeUhwmJxgERxil9o0hy3SEq3cmSDxiZ/IrrpvVy6ekbtVnWqZEdlqc3JU9MjMSoCYr4CCXCVK8hCSCOTkD2xr3bXxQ1XqnXKVbUilU9z+Q1AYYpbKiwoIUdrryFcBSgEp9PgcY13LtyCOnFyx58WF803TY8N9h5YKCpmellKdwJx2y0pXJwrf5wDoLTbMGy7iuGI1HiNppUyVCZkxAElx1KUqSAR+bCQSCD5Uk+DrMOtlo7yTPj4UYWXf3CVIUI+89Ks7alydFL56Y2K/1Nps4Lh1E092Q4iR8q1DUpTu1fZIKVZeSOefQsD8p1rvGB0ooDnUJ7p1bsGPDgyIS4NeoEU7hBUwhchpwulRxlQO4jkpPHg6U169Hq/bFq3G2ZtQvKAuAzUYdGTOfQl1hMhPzIWlJSQUqcCvBIycKGCCoaVUryt68JtDlWw1aTRfag1VtxxbskNdve3HKnVqH+UAgHbkDHOcnRQCVsHdUAPD89aAcWtq8SpaFKPjIzx0x4TzqznVOHWanFj0egSWYNThtpmSz80260WpKXJUVxTwBS7vQhSPGd6cYwc6jn/ho6j0BimSbgrVlUVNRkqYLjiiptlfZceU452mxtAS2cnPBI0k7Hv2ldPrleqIplW3pp0umx3FuFtEYyEKaEkqwd6Wm3FpSE5PGRgHAY19/EF1vumy6JT+oEePEhxmnpLSqrNjRhKjGN2lOBQKQSkOI2oGVKK8gHB1iizbWknck9aPe2q+04lIWEjOgPj4Tn4qalW5fnTq5WoFSfqkSlfz2Ha7QahJTFbdQk8KGSEKyBjPHI4I1uZsapXvBq08XLUHPw96Ox8vctHbWXg6VAKS8DtcTlOcgZ5HA0PWD8TdDv7qGihVVVeftaqRpkORFRMUzHkqcjeklWRhzuJ4zwcY/qwOmNW7SpNgU5ubcVx2XW2agmU87GZTKZEUoKm1Bskblpc25QsH05x9CnftHAEpB3CeBz9x6cqobbaaFhThG+Af5DEiBIjB8zzoDunpsWmu5DRQ6ggE91KGlR1N/p5B0BvU2gw5KIFUgpWy4oBao89HbznCRhRAzk++mlTOn8+7pVpt0m6BUmKvDfqdTbS8lp1v1IAj5UjGRkKO3x3MZ9Ovys0WzLa6q1m359tQoyoUOJLU484XQwobS4nO5QJUlxCs5OMD9NbMbzWHFb0CceMcxWd8+y8AbdvdJMd4CNJ0gmKIrU6Xux6WqnQ6te9MXTUNSXaVHoP4tHjbioIcBjuL9Od+CQOQfcaKKnej8y6JM2sdQbPq1VbaQ3tum3n6YXghBSMFbJBICjkEDnOdRtpdYXrFuWps2vcqaRLjuJZXOjr2hyOpQUNyk/mTtz48K+mmr8YvUuvOWtbbklMOVbz+ydFjvy2qk08+jKu8FgqKeTy2pRz9NaIcC0KUtJSQR1nkeFZvMFp9CG1IUlQMEYiNQYnONPWKRc27Yj6S6qj2k9EwVKXbUxkhSMbSNiwknjX5On9GZlmR6czRIttTFTlS3ZkilrIUxg7GwWHyMpOPVtycHVeOo3VdNxrdeNs24zJVjdKiQiyrz/ALqFhOfvtzzoGhXu9BLYiMSGXw5lwtTF7FI49ISQce/knz40yasHCN6dfznU7d7UtkLCFDKeRPHyq7NhXd0lsiK5unKrrkheX4Udwss5TkoIccbCxnJBT7ec6WXWe05XVrqNRKxRIEZqgobaiqkw5jC3G0dxStxQFlQUkK+hzjUX8OLFV6izKlSIrlNp9JhsJfZFx2+1Uw64tZyne20HEg+og5xx51tua2axa1drVvQaRb9blRWRMXV6fMfj9ruklLPZU4pGU4/JsyE4z9SUlotKmhl34uWi0Cog8JnjOB/VBVyTkW7XVwnWqjLhrpzrbbc91z/DSFpwVpAIGQQCD9/fU1T+q1sw6fGjuWfS33GmktqdcioUpZAAJJPkn66AJdzKmtSWJlPX82xw6sRo5H0yClCCOdDJegkklpOfuyr/AP1o1k7ggCkzyQVb29rz/unQz05rt5pnwavclIp8WSqI389WZCo2wJaSptKEqQD3FJVjbjGRgkaFXn5dHs1ikNu01Zj3BHddktrCgHgyket0jOMpXweBjTaq1MrFwTHmag7EhbYzEFS2lKU64WD6HckelWCU8eysfQ6NOm1r2jT01Q1y32q1Uqk+iTFeejfNoEkb/wAzIUApKd5wEkH1fvpGdo2rI3AZ8Bj8xVN/gdpPEvrAHnn8zzqr93Iky2FNtyO881UFqLTCVuOpd3dtRVwASe0MAZ86bXSj4frrvOhUVqPa9flpd763UM09SFcbik5POTwfA+3jV2ma1M6WUmXUqhZkW2ILjokKlVVbFMbUVAZSskbl5UFKAA3YVjnWmmddnLio0Fiy6PWEXnMU6W6k2hbVPaaSCpZYW+QpainJzwkew9tAvX/bJ3EpIAzMGfjrRNts9VssuOKSoqEaiBpkwrTHKq5R/hhuOz7TgVW87eqcBl99TDMpz8iscp3lB9Kinj1YJKTrbMsqHHbxHpzzre3wyEj+6lHj++ndcFndR7tq0lur1NtEhlDMmV+ITQ2yO6pwBTqW0nKstEnf9udV/u7rQiyItNcqS6HUqbUEle6nVJLrzbW7BK2sA58HHn6ZwdI3W7l9e8yCRyJFVNvcWrDQS84mRxAOnidevrFDtZsOLMWVoaUytORhTvcOfocZ1yTunVHQGJe6cqS20pKkhpIbCzxxkge311N0697RuOovxqRUnKt8vhwlph1QRk+y1AZ/TGpit0mqXIAzHpMh1CcKJeO0LPjj6Yzr92zzJAWSnxx816WWLgFTcK6gyMeGKXtnwItnTn3LfksLlzmhAcYrMNt5C0KUkklK0FBxsz5yCBonuSHeVXoVZo1BqdLg0d9lliRQ6fEZiiYttlshaiBgc4xjnjGdd0TpHUyp5LzEWFjaUHeXhj3yOdH1uWmwyhxD1QRKCiVH1JaWhWBn1LSOOPGNbnaAQrene8c+9KXdlBaYA3fDFDTnTGvymblgVClRqZR3YMRJcpRQ5Bc/mNKKm1l3+WEbl+hWFck4GMCKqFCkU+7uoIpjblXfpyYNfFVt2QuS5TWmQ2pxaUqT7AuI3kn1DHqAzrqr9qU6nw5MepRfxGXU6khTinEJcQUKlJJTuKef5aBx/ppf1zpq/SLjTKteqyqFEDJadVhXb7CiruNFOEgpCVH085+x00ZfZcVIVHxw4+Q50oeauGhCu988eHmeNPvqh1Qn1SRWlvyZb65tvMU95/5VKH0dzvSFtq24KCtKWgogE5AHjSr+IiGm4erF+1mmNMxqUpun1BkOStzpUhlRUpXAOQGV70gZSBqdqVv1igQbiYE6jXRb8cJbaqEOtxlVB0NiOhsKDm15t5SO5uK/SCrGOAdSt/z7fuDqMHqZNAr1x02DT3aRWY7EpTj7iX0uBtxtza0UpW3614I3q8ga3UsghJMn7EfasG3E5IEcPUEfWjqu9FaFf1r9N6PHjqo9Suf5ymmbGZ7O6PGYcUZgbBBOVIbKe5g+v1DkapzJ6E0yRf8AVaE7XJ0qJBeqTHzLTCGgXYpTtwnJHqCgT75HGrL9Dq3clKvSHXUmXDRT6S4tc6S6VMtqX2If+acJQhRhPHBIHnSqp9SQx1eub8QjsRmqvU69T/nnspLjr8f0q35CD23GwU7cHKv00Q24EIKW1RA+nrXLjfbqCnwFSRx6jy0ofXRhUOmtrw6PCcekRe425ET61lbaXC9n68hShj215qdKrl00WLFpcpFWZcbd+ahLcDT7T3YASt3dj8is7eSDkDRrCpEqy+qq6E9UY1MYiTmZaZMhpaW3i/GSnYNqSU71hznGPOfOi+/lPWy/JrLK4ipktUKnl2E6h4He9hR4JyO2hfBPB8jjSvfcbgpTMknPXOfX1qhShlcocMAJAxr3cY9MjlVTK1R7gpNCpKXYVSbkMl5/vqLicIXs2KSMApThJ58H28a7a3fq6fetTcpS31ulAjYA+ZKmwhCTlRzuyUA5Gm31PtmN1W6htvvy5VMp8iaxSYrEVOERmywtaW2krOEoBQcJ8eo40vZ1i0rpjdNPbj1CTIXJdkw5S3AlSkBKkFJCQPO0KyD7gY04RdsvJAUJVBMR5/Spx6zuWHP+GYRKczJHDpzrvozSrkjwpU6EaP8ANRpdCddfY7Yf3tpWwfP+Zw5jOB6B99FCOpNErfTRylVC2mqHWWlsufPMbmkyUMuJ76tucZUlC88ZyPOonqMKgUIplMqDfe+WZkRwkEBx1lajuAI8hK1DkYGTzpcXDQay5cf4/WaTUItJlpUn5gNKUwHltHKEO4KD6znAPg65Z3LpAV/GMjy+/wBK/XIXZLMAqmATwzjhxET51aXq7avR65LLmVK2qhLYq6W+5Gi7I8plZCcZUtAC0pSPVk/TnSq64/D4LDuZCINxR6tTmqeqS6mPHchhvACQDuyklSiAEg559tV/tlxFLNQfcfLC1QH2mw2oZUpadu0/QYUc/pqQp991qPRagh6uS31BxjtRpDpda3JXu3lKiQcbQOQR6joxqzdYhKVyB0jX10pK/fsvgqW3uk9ZiPTXlTOmCs2KxsnJfjvwUmKqQw4gpBSAMBaF58An+2g6H1FrE9mR26vOYclAfMqckKdLxT6UlW7OSE4GfI1HouqqX/cbsichqRKeYe3upaDaNxQfWRkJTk/QD20e9B+gP/jF07vu4WK5Hoz1nwTUHY8lha/m2yFqKUrScIV6MDIOc6Ibb7FJ39caedcLf7dSQgynOvlSfnTJFHlKbae7iHPVuXyf01xmtyc/mGiTqLZi7dp9r1YTY0uNXoBmtIY3b2MLKFIXkfmBSfGRoM7JP9WmDcKSDSN1xaFlKVY8auDc3Vm1Is2QZNdihRJJEXLyk84IG0HnHjn6agHfihfsus0+rdPmXPxmmkTGZi4/8uOhIwFrRkhXkg7gByM58aVkm36fZdMs+XNo64dwx5b82WqdLSqLOYbKFttbEglC+Cnnhe8eMcg0qtuT6vNnvDDs11bzwZSEJ3LUVKSEjACeeB4GBpDb7ItUqDgJVHXHt96rrz9U7QeQpgpSicHBn3P0qzzPxR3pWJFRuZ23adX71pDLVUnXLdMsTZYZCwEhhg4baRh5KVIaT4IJ50L1z41eq191WLLkXU1bghbhFTRKc0z2N6diyggbuU+cq0uLDteqTYlySExY8WlppExTsuoKCAlKU7wEDIKnSpKUpAB5V9BqCsq2fxmsNQpkt2kNSEqAf+WU6chJIG0c4JwOPrpoW7cAqMGPOOfOp1L1ypaUZzw0HTlTKhTV9TbqdYuK87hrTnyL0h92oTFlT5R/lMpGVYwVFWScc4AHv21bpHRad1Op9vxmFvB0Rmn2dxUolRU44r68NtKOR47g1vtapWr0ttZSKhC33TKcR3pCne+Q2laVpbQlOOCU8n0/TccaMukt1wb36mVGO3Cajz2mn3ptSkKIdUEqQhKAUHJzk5G7GABzqfdunUdo82k7iQRwAnGftFUjNow52TDih2ilAxkmM90zkYiZxT4oi49NbDdPpUCmIBylDbIBA9v11LvvvSUEyVZQBwjhI/XA0uKbUH2a1XY6QzJbjz+21uSRsQWGl4BznGVH+51I25e76arWUzY8R2FHdaaQh0gqGWUKUADyeVZ8/b21IBG8TMaT8V9C7YoAgTmPSftRSW05ITIWy3nITGRx+2NaJbEdxCkrYU+s+8pzI/ca6UtsXJbD9wUiEHYbMtyI42XyVNLSopG9IOUbiDtJO04xnPGoNbbj/LkhmMnGMFZSR/3+uhnGi0ciKKadRcJkGaiqjR31MPIFVdpyD7RUltCh5wrJI86FqIumN1b5WTAj1Kape3vKlLJUn3UQMADRRVbeglKnHChawN5MnJH788j99QRuS37fQCFF57HLUJoYJH/EceP31s2pShCZPhj4od1CEjI9a0Lgvx7SdiyYxjy5tQY7u1rKXHFzUuqXnkKwlJAH00A3t0rgz5jlQRVJMOc6CVLdUVrWonIweNuMec6a0a5KTc9ODLtMdaaCw4S6v1JUnwrIxjzra+psusiA+ptsKCMkhw+eR/8AOmCL99hUDBzP5mkb1iy+JOaFlW23Z9cYqlvXPbt0UqIpth62atNTGfaPa3BLjDw7brgW86Ssb0ncPBJxH3Q3SadS6ZPTRICajDuWVIemN1+O4iTEX3O2n5dS1BCklaQNoGQBxnnUPTNsSpz01ViO47JmvSVCa2S2FLcPKccH07RwDoNqlBpt0SK+7+Hw2y9UpPZcadLa0YeO0DCSCMcYP20+C0uklRgYHj7+NIVsLaHdEk5HCPbw6dKNavDuq6rmS/S6c7dNRnPdpmMmSVTkNxVtySssrWXAgNhzaVAAhR2j0k6lep94vVazqRIhokUStImzJ60uILEiOhlpKQCeFAhUhf68kZ0kp1k3LaDEyowESGdiEOMymcocbUhXkYOcbSrxxjOmf1FvOm2HdFu0+86FUrxp7FAaQ0/MlqiGYl5SnPmGnUZ3IAKEo/MMJwocY12ps7yOxO+BOmpxxzHEcuNct3BbS5243ccfHQeQzw0rd05qSqtZdPlzkIC0XRT0pURsDmO8nlYB4GcZxnPnzqM63QVUG8kTfwsMx0rYlNPB9LvqQ5h3BB43JWc7gPy66pVRs5zpjVKvaVXqNRSxUKe+7RqrT20OwD3lYHda9D4XkgEpSRt5HOpfqLWKlDgR7durprHirfgrahVKYy9EeQVJOFJcC+06nkHBBGccjjQ26pNwFbsDIjQ8D05/amJeS7bpSDJgRpwJE+EiuelPyZvWyA5BivvrpofbmJbaKgz3G1fnPgAlQGTwc6mVdTGbWuK47Iqcupu0C7ae+4zR+4ERoVRW8URJC0K4IGwqO32WPONL3pzV3KZd4mvVJ9EqfGaWXoL5aShQawsLHuUkEEgH7a0dag1J6iXBKkzUvN28qmxJDaiG5MzYjLhSsjCVFSlEnH041s0gJcDR0CY8yR9TxrF51SmS+NSueWAJ+BOKAHqLdpk1VxiQw6lVSTTZC1lCgt8n08rGcZxz/fRTYXRqXRur1pt3wYjcec4uYmOlQcEhTY3BpQAwNxGPpwR76kOanafUKcxuiqhTm6m22RhPodj4Axxuwongex0SdfZVRm0OkVpSmEu0qV3mJMbBLjaiMp9JUOOOcj340Yq7fUtLQgBUieM7oj3NKl7Ot0Bb5JJTCoJx/JQI9BQ9d7seopqtYajJCZ7k0NBvCQkJ2nhI8DCx7Dxo1+E+qJb+HnrhCRtEiZTUN7tucJCHs/8A3D/TS6q1Qjv9PqWthBQ5ibuJHGF7NpB98hJ/sdd3w71kQOl3UOH7zW22sHxtKVD/AJ41okhlhR5ED6V4+C/dNp5hR+DStu6qOT7Hs5ha96YiZbaB/upLiVY/uo6Dd5GpSpPrFLiRVqJRHcc2f+7bn/7dReDp+2IGevzUa+e/6fAq1PxX1KAGranUtDSmqbNWVoLSdr5XgjkD2DeCD/varXW7lerkjuuMRo6gG0p+XZS3tShAQkZHngZJPJOSedWe690yip6dVaK2qPFUw41JbcfVvcUtJI2IA8bt5HJIwPtqrb1vVOLIcZdp0tDrYBW2phQUkFIUMjHGUkH9DpHsUIFonpIz4z9ae7d3heqCdDB9o+lczciRIcCEuOrWtXCQclSjx/fTBkVuL0/t9NPhNh24JAzNmL9RQD4bR9Ep/wDqPJ4AGoCyo6IFUlTpcZW6EwXG0OAp2ukYQo/pnd98DUMZRqNSW9IV3C4vKtxxn99NHE9qrcP8Rr1NLWVFhvtB/NWB0HE+PCtUqWuTIddcWp11wDetZyVH6nTU+H2nzW7ll1Zh4xkssdsHaclLhxux7gbSM/UjS8q0CmxRHESWqS7gl1QRhCfoAPP186efTqLWepNdhN0CmvVGbJprLLjMNsJQ24HCgJUThKMlXA/toS/Wo25QhODj8HhNMNmJbbuu2fWBuZ1xnjPQxR9Sa3GartwidNU8TJZdKkr9QywgHAGc+Me2NbKFe8OBVrgVGhKeccnIKHZBA4DDQ9s58Z8++j+4fg6k0m+xTqZdkOpokphRpctaD2G5qgUuNtrQFBTaDgFRAOATjRZE+A+5rYrT1NcviyDUJsgvtsrlvFYG1tITuU2Ebj5APnPHg6i0tNPhfZneIgHMZxj2q+XtFq1S06+sISskpJ4gzHyKSNpdaKzalBkTY8iAEuCaVQ3070yErdcUULSCCRnB88EAjkA6IbqvZulsQXnczUzY6XPmmTtS4raCTlWVDOQcfrp5Qf4YVYiUCnG466l+N31fNCnJ7qmWFKUpS0oBTk8gEBR4z50wuqHwCw19K6Wrp1V5VeqdIK3I8epvBTLyTwvtJSAErGPyE+rGCQQNFu2iVDd3Mgk+XzWLG02A4gl4DeATxORzMQOQz6DNUCqzb0ht6cfnGYyiFFTZUQjPjJzkA/8ATUBHqjyHyiEtUw44UpWSM/bnH76agp8ymn5WU2gzGwW1hCFJQSk4KQnk7c545Ukg+RoPuHp684lyTRVqRkblwAB6fug+CPt/b6axZfbPcX5cqpLvZrqEB1iSRqOPlw8vwaKJVZcSa58+lHspPqCkKP0IHP8Aro0avp9hkKapqCjITlhAZRj3yfzH9M40nqROl09xTaG3Crfhzf5Ht5P/AC0Spfq8xpJisbWvICvBH/LOvbi3BXJj4pZbugo0M+tTouNEqT3Ki20y0jd2xHw0pIPsVYOf2xqFi1WNQVyk0+GzMYdkOOqekMhbmVKJwVkYyM441qZt0hZVLykg5UVq/L/0H+utsGmLD6iw05KQBlLrqsI/b7ff7a8AbSCJxy4VqULUQrdj3ND9bqEmouIS9842456UpjKKUnPAwRx7+w0ZVLrhWos6pW7IjUq67RZeEaNQa/DEplkNNJbKmVDa6ySUZJbUnJ5OdbKfAaNSZE11xamil1bMYBKCQc4zyc8aHXqJMYdU3TW/xMkqW4ltkblEqJJUT6c5PudFtPtyExp6Z68IigLmyWtJnMkeOJxHWfapmNdNBgdPb1RT+nlPo6VogrlLplVlJLhEgdspDilhJSo+310L1X4h7no9qxqOzNmwLcqvc+ZoZmfMDahQCV7Fpw1uPugJKgk6kKoJkWzbliVBKIvzSIeWGglK0oTKQok/p/2dANWpEWdvjwkqUU+VubXFH9wPP76Pt0sPZcTOeZI0HE0jvWrhkJbZVEAGIAzvK4cKYPRmn2rf15SKTWpcmhvySzIpDsGKZSJC1lJ7DyQsKQnAKQ4kE5OVA65q90fvfqfTLm6ix6DPkUOuVCTKFQp7CpaGUh1XocQ1uWgADhS0pGB51ydEFvUCq1OCmqtUuS7ELorDzRcapna3FLj20Elsl0hW0bk+lQBAI1GpjdWvhUrsapts1KiBxsLgVylPlUSU3n0uMyWiW3UnHgk+cEDxooNrDigyqDiJ4849ufpSlx+G0peBiVT0nwzxIrps5cicjqFSX0LjMy6ROkNjkBamWEuJ4xjkNnjzzolnWfW+ovS1mr023X5zDLLaZUqmFLnbGOS8htRVgEg7lpGAPIxqPsa9Grrqs6332aU1WKjNnzHaqlCkTJIfiKy0VgltTe7J2hG7JOFAa67J6MVK6rUtWq9Nr9pc651MBS6GxKdgVaO8B6m20qx3ufyqbUc+MDQzgSkha+7BGcxkf0KPL6ggpHeneEeCv7OtBcefXZfTFthEanSoMYriOI7AD6SnI4X7kDnI8+41C9OLjXb9CqsRxpYYmbV+n3Az/wB/tr1ctPrdgViuUCqQZdPqzEoPORqkgtPnejJC0f0qxhX/AO9RdGqvy8FyI8ytY7e5whBUEoHGTgcYz50x3O0bVgEEg49aWNuobeQqSCkEZ0nShGovB1SwkHHcUoZ+muQK41unqT8w4G/8vd6f01zjxpwBFTCzKiad3USt0CU3ShGklSDM7z6Er37W2wVBOzGMqUce+hJnqfKeRNVJdlyJ1Qkuy5sp54rL7i/+FOPIwPP1/TRofh0nxqovv1iEyYfbcWgMqd5KljGCACAW8HPHqHnnXRH6T0SPUkPOMLedJ3upC9rKVZH5AnHpyQRzjnjxpCLuybbCN7e41Wf4vaT75XuhB0kx05TSsjv1CtKrTroffmvHC0ElayQCMfU4Ax+2ijpn8OV8dUZVRapdNbhNwIa50h+pPCOkNpSpWEpPqWtW0gJSkk/pk6cNq21GpDydkdiGp19aTsSElSQPY+fce/8AV9tPTpZQ3bru6mtxKEuOzFjqiVhcFeEEISX2J61rJ2FJQtCgeBwU8KIGKNqlbpS2nGvM0a/+nwxbpceXJ0xgCc5J5+Aod+G/+HRQ7ntlPUK67vXVLbpUYVGoUqhRldyQ32ysMNvqOCTjBKRxnhQPIY3UjqTSqE6aVZbUKz7Nt11hxmnQEJbipQ5tUSraAp+QUIcBWtXpz5GcqsB0t6oo6RU2XSLess1G3VpK3ISJZIb8pCApYI58cgJxjkAZ1Xfq3fvwy1OgVu3ZzfULpi/Vnu7LgppCJXbVnK0sLWXAEKwAQhW3CQBgZ14tL10pMKJA1HPOuBoBoPWpDbVo6bRbLCY3yiDwCRJVM5kndGowCONcXTvqUqsKkS6xbNUbtJbrj8AoQtHzwI5dWlR9ICR+dI27SQCTqdvmfbjVEYMe3KrQ5lVlNJjIocRyXIlrQDtbDS8lRUk59vPtpVV/rn0hbuhFXi1TqXeLCIggRqNFgRqLBWwE7SHXSpxa1HzvABBxjAAGoyV8Sl63o84np5bkfpvCUFRRUaa+7PqgQtWSj56Qr+QFkkkspSSfOpxewuwuv3SV9mjiJx4RpniYPSqC3vLvauyk2F5b9u9JAUSokJwZJ4qBnkIA4YNvqT16i/DjZVkWi5InVa/XGo0u6G3FN9ylJWk9tpbCFFAdVkAtJOSEkk5KQW9c3VW5rWhVK7LYtioyoT6e/wDIXBNjwYqQACpTaE7l7lZyAcE+/wBNUF6XUZumRFQKfSELuF1QkrkoLsqW8skHulauVLzyeMDI/XRpdlp3lSEInXLBq8do4WXpzatiMj0uJBGBxwoDHHOONcXG1W21FLAiPL76+9W+zf0qhDbbdypM8QZJI5apOOfDNaeplzO9Wrjl12a3TKS9N/mpapkTspSR+buZJLiuRknBOfbGl6YK6ZK+VkAtydxKUcqDgHOUZ5PH9Jyr/wBWjKFb4qsgVVplxcmnEl4oBW2hsj1blDgpI8H6alq/arTkbtvNqSB6UpcQdyVeRnP/AH7jnUyu5WDvuSQrjHH4NfUG2WW0pZagbowJ4fI5UrZtrU2rOfOpYaTNUMd/H5v1/wCWf+eh2fTak9NT2UGGEKCByCtCffGOBnjnR5MiKpTrilBaklO5S08q+6sf1DHkjn9fGuGQWpwzuyvhSVD1DB8EY8pP/fPGmDbxEEZFAXNmhclOFcetCsmgw0tuMPywXNgKkqIUs/Tk+P0GotdAfkuRmKd3UtoWFbXDtbHIBx9c/QcaKai3HiqDkxannFDhRJCU8c844P6DJ1wuSZ1XjuMrDjcEpASW/wCWkjHjnk/udFocVEjSlLluNFDNcFUpjcYr+YmszC2lO5LIALavbI8EZ4wdR0i5ZSW3GG1hlvb/AORhtJ+wH/xjWhdAlU2Wt8NpDWAEuKUUkj/0/wBWPrqNrrHcSlbakoUo+rJA3EfQfT9dFoQhRAUZpY4txAJSIqKqwYqECWwFGQZACSASNqgtKgonnI9OP31DSKc2tAK0NLQOAG8Af399dUha21FKVrcWeAUj7+MD21206g1KogNJbCGif6RlSvt9Bpwk9igGcVPLT26/45ocdcNFtS5TFWppU5pinlGPCVvJWv8AuGsfudS1pddL/wCn0FVIti5p8SmuKJVAQ7vjrJ8qLJygfc4ydbLookOmxI7MV0rntSg44yB3EH0qAClZ4IKs+/6aCpsN6A4ZbgZX/SVJTgJHvge50zYWh5BChIJ4+X2pDesLZWAMQMx4k/WPKjGo9Qqpc9WhhVu0ATVyWw3UodKZizAtWE43NBIUcn3+2llMul6lT0pjUtqmuw31bEb1qLKwo/lKjlJGMftqdoBmS63CmwHHHhGktOklwBsbVhQ9vt41zy6UKjXa9JeZS68ajIBCnMBJKyePr50Yjs0qIUOGn4etKHWnFoSWsAk5jw6dK013qFUOoV1Q6vc86VUnFlpmWuTI9TrKMYRvxkZHG45IznnGnLSbE6X9UKY5/sRfMjptX3VOIFCvNWYK0qJAbZqbYwnKcAh5KQeecHSCr9ERDcCwkR0LSc5VvwcHAIHIydQ6ZrkVxaWFrDRPKSeFffGtlW6XUgtK3Y0jTzGh/IpUXVsrKXBnjRr1S6FXz0mmBFzW9IhR1pC2p8dSZEN9B8LQ+2VIUD7HOgINZAPOim3eqd12jID1Dr0+lEJKAiM+pKAD59Hj2B8ahpFwTZb7j760OvOqK1uKbGVKJySeProhoPgQ5B6iR7Z+aDX2ZPdJq7lTiJ/E2233VbpdOcWp3Pl5l1pfP7Fw/wB9DrrMVqqVRtLXaeaZXtSgbVZKBtKT4T7kf/nRZchKalGwgkplyWAAnBIWw4of6qTqIrTTlOLMpqApSH3Qd6FA9xCU7tuD4POfodo18qQsqSmeX1+1f0QWwlayOY+I+a1R6W++lMlTSGGwUNtR0HJySk71KPPtuz7gHXDf1ni/KM9Ij1OS120LdDMeTht0JUSNyRwrKTwSODn7664j7FTkvSIuU7W0Ryh44yjaTvKff1EfsrRXMnQ/xKa60vbJaShp5kjAWE5OR7H0qPj2152ztu4laMEfma7dt2rlotugFJx/Y8OFMuz+rUW2KdRD3aiY6KKlt5lhY3yHMJCyp5asnCUg4AOcngADUXNvOdKrNNkpiwYSY61ttuJR3O0pY/lrSleU/lJHjzzpbsuopjbjEcEJpqkykoUN26M5kLSP0yofsNNK3OgN83VDDcWiPR4a0ltiTPWI4eaPLZSF4J2njgePGu3Lm5fMIx4D39OvtQKLSzshvORrOTjXThx9h1qDXCqFzVZqK+ZNWqi3A2y1y4pxSjxsQBwVH2A8505aP8Ek6zrfkXRcLQBUhJVa1PXlbiieC44M7R9Q3k/8Q1YL4b+hMPpRajd010Iql1KYUkSC3j5ZsenajJPKscq8kYHA8n0tUt+DeIqMTZJdpncSoelewtLIQlQ8JG3Hsd2766M/xy0W6lPKPaKBiNBynqYxUxtD9Tlb6WLMDs0kAniciQOQ4E8apXI+JNdj2xDRRmba6ZRJClRUuSMMypqs4UtIIW9tTj85GM45J417t/4nneo8BNBglutVCSsOxpkOO6+XlN8rUMp9acJO4YI85GNClcryOrRpFuVSG1LprK2oyQptBdZbKwFIbWRlIUOCM8++rMOKoNpLjVKzqZSlwYUExpCIkFKJjy1ZQgh/ynZsTlJ3DarGPGp1DLL7IWpKt8dZ8Pj1rTaK3NmvgbiFEmRgz5k59Z5V+2ZY9q/EPaEpp6gO2DcTErulMBksRZaUjDZcZ4Q82UKAUMD7EHGEX1HtKh0O5q5Q512zafcMVHYRaktCXUOqU0DHU09gbApafS4tW1QWAdq0EaspZV3ok3/HZ3Jj04QWmI0JMgurVsB3nOPAO31DGSR7Y1Vb4oesdNg/GFKrTE56dbFJpzVDr0VhPfEVzCiqUWQP5yGu5sdSDnbvwQQNXLLaby23Xkje0zx5Hx5HUVLNX7zF2XWFFKR3oGd3mM6jmNIpcmtw6hPbt+qOJpN3JQTKo7qgJEZY4Kin2B44P1+nOhqtUldJeU4lpwFJ7gSyM4z+Ytg+Qf6mz58jB50/L7q1JqLqGnKVDh38h4oI3DFSg4KGSh847rfgNuq8JIQs+kHSvXcVIqMw0oyk/MqQt9KDgLaKThW73BT7/ufriPuLd2wd7qCUH8I8vcca+zbN2k3tJmVqG/Mfbx9uUUEOBmXHSV7HCob2XGzuQrHuj3/UHkc5B868Im/KR0N7FkhOe+tW/cfqPp/r+ugW/urFs2RVZbER9FbU6sqfgwl5aQvHCw6OELz5Cc6W1KvW+usV0QKdS230REvtqebp6SENt7huU859MZzkgH6ads7Oedb7VXdRrKse34KT3+37JhwMIPaOExCc++n1HKnJWJxnJ9Kz3M4KjyAfrjn7fU64ovT6dUkhxxRZTu/O4nLiv0Hgfuf20yqpCtPp+ypx+dFLqsqBQQ68sE/0pHt+mBpW3H1XmzO/HoyXKXEUcdwq3PKT9j4R/wC3n76Dt1uv/wDTpgczitbsss5uFSeQr3cEKh9PohbnSMynM/4cBK5BB85xwgc++P0Oo6BcLdSSW0sJhgJ3IjNu/wAxScA7yvB3DnBAx9MaC5TYfK1vKKgTlS1HJUfqT7nXPFpMtkupakLjRHhhTas71jyOPYc8Z08Fojcla+9z+355ipo3znadxEJ5D6/nkaJKhHjlGW3C88s+n07Cce2Mnd+p40JyKO08G0ySoMIyQ00T59is+/6akFgRN+SonaElRVzwfGf+muDvPOb+4nakjGVqx/8AvRrCVIGDS65UhZymo1xaqcQGAFN4GVMpweD42+P7Y1DV2rPQa3PQpnmU4mSktkEetCT7E4P29vfU13y6tbLLYVj8zvO0D9B76ja3G+RQXW3ewXBgqICt37Y403b3QqDrU9cbxb7hgD+x9aFpbzr7ii/nHv7n9NanXGdqQlskfVWupS3XTtf5Ptxg68hhT3IAIHk4400HWpxSd41GPMJB9K9eO2fpqTeQzHTkoC1Efl/78DXJ3h/u/wCmuwaHUjdNX0V/iKXSZ8lCkx/m4Lzq8gqGXA0rA/016pcOb8rGhrgtT1MtdxxlbuxQDZU0opPjkAeT7/vrNZr4q4qGyI0J+lf0222FPATqke5oefo0qnzPm1JSGg4oZaOAoYy2SM8kpABPn0jnUnKblGY0UR0LYkBK3PUApzCVhKSfodiQcc+dZrNd9oVAE+FduMJSCB0p/WX8MVTq9IarNxsxLbckNGOhxbhkFtt1BLZAaJz6gDjIICVfXV6On/Shq2qCw3UqvOuOc5FbZdkzFYRgJwNjfhPH1JOec6zWavtn2zSBhPAfWviW3L+5dSCpeqj7AeflMVN2amRPtn8PqRS5Op7hgyFpACXVNkbXABwNydise24j20mvjBu2T0motP6gGU23Ap6HosqHucCpncbWlKQEpI4ClkFWAFY8jOs1mttoJH7Y+KR/9AfWkliP+fSngZ90yaoz8PFjXL1TmJu9hhVFteMpQhoTJQqTMdwQXHCD6UpyfT9Tp7dLfhY6q1N6WEViHSLdlqUfnZy/mXXE7icJbQoHyTwogfbWazQttZMFe7u4FGX16+oFxSpUTrSc63/EhRfhtm1mxenc2VdfVN4mFNuKax2YtK3cEMtrA3ufTHoTwcqPGkja3Tu7Ilnw6/CnmXT1uPGfIKwp2Qkq/wAQr1kclQI5Bz5znnWazRV2kMIbS3iftRexUB8uLcyRXusddrG6K1GRUbZqt0Xnfjyk/NJuJpkxGAEgbCs5UrHsEjacDOkBX7+vrr9fckhTT9Vqrpcdjw0NxG3DgDKvAPH1Os1mt1ITa2q7gDeUBMnPDyoRNw7eXaLVSt1BUBCcYJ/NZpsWp8JtOtymfjN81H5pDI3Lp8HcGUfZax6lc+ycfrqVubqLIgNUm3rMpkWi0uTIKCww0lpRbCQVLGMgk7j+bJ4zrNZqItbhzaJU/dHeKZgcBAnSvqNxZs7JbQ1ZJ3N7dlQ/kZVByc1A3vZ0i3Z6HnHVSWZHrQ86oFZGPCufIzodYhvzHSyw0C6fIUrAA+//AONZrNMbZ5SrYOK1+1Avsp/c9mNDUxEtFUWSVvq7jrYKt4xhJx4SPr99cMxsrC1MehAVguOckq+w/wDnWazXDbqnFbyulEXDKGYQjAzUVOfj0pvevcvk4Wvnb+366HahDkyAH5KlMNuDKW0KGVA+CSPH7azWafM93dI41KvjfKgdExUe/UmYLTX8kFaThvbx/fGoyZKdlPJcfIdVuwkHlKf01ms05bQBBqYecVvlHAV7RBS4kh0nCvp5zrlqT7MIJYjgqV7qV/T/APOs1mu0d5WaxdO4gkDNQi3UrWoqy6v3BOB+5868fNKHAYj4/wD4gdZrNGDSkszk1//Z">
            <a:extLst>
              <a:ext uri="{FF2B5EF4-FFF2-40B4-BE49-F238E27FC236}">
                <a16:creationId xmlns:a16="http://schemas.microsoft.com/office/drawing/2014/main" id="{12EFD32F-F2DE-14E1-C1E5-A4DEE0D153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75" y="-762000"/>
            <a:ext cx="2076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0" name="TextBox 4">
            <a:extLst>
              <a:ext uri="{FF2B5EF4-FFF2-40B4-BE49-F238E27FC236}">
                <a16:creationId xmlns:a16="http://schemas.microsoft.com/office/drawing/2014/main" id="{9A07A4DB-6CE7-FB52-4E85-D7BA3A0D8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741613"/>
            <a:ext cx="7747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/>
          </a:p>
          <a:p>
            <a:pPr algn="ctr"/>
            <a:endParaRPr lang="en-US" altLang="en-US" sz="2800"/>
          </a:p>
          <a:p>
            <a:pPr algn="ctr"/>
            <a:endParaRPr lang="en-US" altLang="en-US" sz="2800"/>
          </a:p>
          <a:p>
            <a:pPr algn="ctr"/>
            <a:r>
              <a:rPr lang="en-US" altLang="en-US" sz="2400"/>
              <a:t>Avita Health System WorkWell</a:t>
            </a:r>
          </a:p>
          <a:p>
            <a:pPr algn="ctr"/>
            <a:r>
              <a:rPr lang="en-US" altLang="en-US" sz="2400"/>
              <a:t>Jared Cass, OTR/L, CEAS I,II, TWD</a:t>
            </a:r>
          </a:p>
          <a:p>
            <a:pPr algn="ctr"/>
            <a:r>
              <a:rPr lang="en-US" altLang="en-US" sz="2400"/>
              <a:t>Director of Occupational Medicine &amp; Employee Health</a:t>
            </a:r>
          </a:p>
          <a:p>
            <a:pPr algn="ctr"/>
            <a:r>
              <a:rPr lang="en-US" altLang="en-US" sz="2800">
                <a:solidFill>
                  <a:srgbClr val="FF0000"/>
                </a:solidFill>
              </a:rPr>
              <a:t>jcass@avitahs.org</a:t>
            </a:r>
          </a:p>
          <a:p>
            <a:pPr algn="ctr"/>
            <a:r>
              <a:rPr lang="en-US" altLang="en-US" sz="2800"/>
              <a:t>419-566-3888</a:t>
            </a:r>
          </a:p>
          <a:p>
            <a:endParaRPr lang="en-US" altLang="en-US" sz="2800"/>
          </a:p>
        </p:txBody>
      </p:sp>
      <p:pic>
        <p:nvPicPr>
          <p:cNvPr id="44041" name="Picture 8" descr="AVITA Health Systems Logo_400">
            <a:hlinkClick r:id="rId3"/>
            <a:extLst>
              <a:ext uri="{FF2B5EF4-FFF2-40B4-BE49-F238E27FC236}">
                <a16:creationId xmlns:a16="http://schemas.microsoft.com/office/drawing/2014/main" id="{DC85CA09-6B0E-6987-F8DF-50B04469C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38400"/>
            <a:ext cx="18954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7526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Abortion				AR15</a:t>
            </a:r>
          </a:p>
          <a:p>
            <a:r>
              <a:rPr lang="en-US" sz="3600" dirty="0">
                <a:latin typeface="+mj-lt"/>
              </a:rPr>
              <a:t>Taxes				Joe Biden</a:t>
            </a:r>
          </a:p>
          <a:p>
            <a:r>
              <a:rPr lang="en-US" sz="3600" dirty="0">
                <a:latin typeface="+mj-lt"/>
              </a:rPr>
              <a:t>Gender Neutrality		Divorce</a:t>
            </a:r>
          </a:p>
          <a:p>
            <a:r>
              <a:rPr lang="en-US" sz="3600" dirty="0">
                <a:latin typeface="+mj-lt"/>
              </a:rPr>
              <a:t>Spy Balloons			Church</a:t>
            </a:r>
          </a:p>
          <a:p>
            <a:r>
              <a:rPr lang="en-US" sz="3600" dirty="0">
                <a:latin typeface="+mj-lt"/>
              </a:rPr>
              <a:t>Donald Trump			Ford/Chevy</a:t>
            </a:r>
            <a:r>
              <a:rPr lang="en-US" sz="3600" dirty="0"/>
              <a:t>	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6300" y="914400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Is anyone in this room easily offended</a:t>
            </a:r>
            <a:r>
              <a:rPr lang="en-US" sz="3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806791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+mn-lt"/>
              </a:rPr>
              <a:t>Settle Down</a:t>
            </a:r>
          </a:p>
        </p:txBody>
      </p:sp>
    </p:spTree>
    <p:extLst>
      <p:ext uri="{BB962C8B-B14F-4D97-AF65-F5344CB8AC3E}">
        <p14:creationId xmlns:p14="http://schemas.microsoft.com/office/powerpoint/2010/main" val="5781487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Get it On Button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14600"/>
            <a:ext cx="4737040" cy="36652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4114800" cy="3665284"/>
          </a:xfrm>
        </p:spPr>
      </p:pic>
    </p:spTree>
    <p:extLst>
      <p:ext uri="{BB962C8B-B14F-4D97-AF65-F5344CB8AC3E}">
        <p14:creationId xmlns:p14="http://schemas.microsoft.com/office/powerpoint/2010/main" val="303953446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9F75DE5-628A-5885-A900-8E261042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799263" cy="1303338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How Old are You?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DB1718C-3F4B-5F8F-79E5-B0323CFB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0788"/>
            <a:ext cx="7772400" cy="3444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Where do you not want your employees going?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	ER?  You meant to say…..			Emergency Department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What is your #1 business expense and who manages it?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	HR?  You meant to say……		Human Capital Management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How do you keep a pulse (human side) of your outcomes?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Customer Satisfaction?			Surveys?			Questionnaire?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Customer Loyalty?			The Customer Experience?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T  R  E  A  T         P  E  O  P  L  E         R  I  G  H  T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9F75DE5-628A-5885-A900-8E261042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799263" cy="1303338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How Old are You?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DB1718C-3F4B-5F8F-79E5-B0323CFB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31" y="2743200"/>
            <a:ext cx="7772400" cy="3444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Bed Rest (Employee)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Guidelines and return in X weeks (Provider)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Body Mechanics Training (Employee)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Ergonomics Training (Safety Professional)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Light Duty (BWC)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Transitional Work (BWC)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000" b="1" dirty="0"/>
              <a:t>Emotional Intelligence (YOU)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/>
              <a:t>	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0157806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BF291E7-6916-9CD3-74BF-DBFCF86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1303338"/>
          </a:xfrm>
        </p:spPr>
        <p:txBody>
          <a:bodyPr/>
          <a:lstStyle/>
          <a:p>
            <a:r>
              <a:rPr lang="en-US" altLang="en-US" dirty="0" err="1">
                <a:ln>
                  <a:noFill/>
                </a:ln>
              </a:rPr>
              <a:t>iBehavior</a:t>
            </a:r>
            <a:r>
              <a:rPr lang="en-US" altLang="en-US" dirty="0">
                <a:ln>
                  <a:noFill/>
                </a:ln>
              </a:rPr>
              <a:t> Modification</a:t>
            </a:r>
            <a:br>
              <a:rPr lang="en-US" altLang="en-US" dirty="0">
                <a:ln>
                  <a:noFill/>
                </a:ln>
              </a:rPr>
            </a:br>
            <a:r>
              <a:rPr lang="en-US" altLang="en-US" sz="3200" dirty="0">
                <a:ln>
                  <a:noFill/>
                </a:ln>
              </a:rPr>
              <a:t>Please &amp; Thank you &amp; Throw in a “Why”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64CDC7B-A1A0-CBB5-D667-CAB4558B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2" y="2286000"/>
            <a:ext cx="6797675" cy="3444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Take 5 Seconds – 90% of the time…..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Identify the trigger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MAKE A DECISION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Reverse Roles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Show concern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Clarify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 dirty="0"/>
              <a:t>Keep it Real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93110C1-CBD0-C605-1CB1-152379BD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915988"/>
            <a:ext cx="7086600" cy="1303337"/>
          </a:xfrm>
        </p:spPr>
        <p:txBody>
          <a:bodyPr/>
          <a:lstStyle/>
          <a:p>
            <a:r>
              <a:rPr lang="en-US" altLang="en-US" dirty="0">
                <a:ln>
                  <a:noFill/>
                </a:ln>
              </a:rPr>
              <a:t>Scum Bags and the “O” Word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DFB0A35A-DA92-970F-A381-1FB5AE02E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063" y="2514600"/>
            <a:ext cx="6797675" cy="34448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dirty="0" err="1"/>
              <a:t>Preseneteeism</a:t>
            </a:r>
            <a:endParaRPr lang="en-US" altLang="en-US" sz="40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M Word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 err="1"/>
              <a:t>Entitlted</a:t>
            </a:r>
            <a:r>
              <a:rPr lang="en-US" altLang="en-US" dirty="0"/>
              <a:t>….Lazy….Clueless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Really just means born between 1981 and 1996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8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O Word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dirty="0"/>
              <a:t>Born before me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512D0A8-189D-2406-B001-63A3E4F7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n>
                  <a:noFill/>
                </a:ln>
              </a:rPr>
              <a:t>Perspective</a:t>
            </a:r>
          </a:p>
        </p:txBody>
      </p:sp>
      <p:pic>
        <p:nvPicPr>
          <p:cNvPr id="24579" name="Picture 5" descr="Creative: Columbia University studentÂ Terrell Finner has gained internet fame after using his earphones and a Macbook charger to appear as if he was in the hospital in order to skip out on his Midterms">
            <a:extLst>
              <a:ext uri="{FF2B5EF4-FFF2-40B4-BE49-F238E27FC236}">
                <a16:creationId xmlns:a16="http://schemas.microsoft.com/office/drawing/2014/main" id="{11F0E685-9BA9-7923-6EF5-F1403BFE87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2514600"/>
            <a:ext cx="1928812" cy="3444875"/>
          </a:xfrm>
        </p:spPr>
      </p:pic>
      <p:pic>
        <p:nvPicPr>
          <p:cNvPr id="24580" name="Picture 2" descr="https://i0.wp.com/pulptastic.com/wp-content/uploads/2016/02/Cb15B09UEAADaLC.jpg?zoom=1.25&amp;w=662">
            <a:extLst>
              <a:ext uri="{FF2B5EF4-FFF2-40B4-BE49-F238E27FC236}">
                <a16:creationId xmlns:a16="http://schemas.microsoft.com/office/drawing/2014/main" id="{EA4844C8-1D19-1434-E3CD-A563161F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524125"/>
            <a:ext cx="19256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82d8b7bc-2a6d-46dc-8c65-1dd7cdfdea7d@namprd04">
            <a:extLst>
              <a:ext uri="{FF2B5EF4-FFF2-40B4-BE49-F238E27FC236}">
                <a16:creationId xmlns:a16="http://schemas.microsoft.com/office/drawing/2014/main" id="{448FEE02-59D2-752F-EB15-4AF17DE05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524125"/>
            <a:ext cx="19478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4341</TotalTime>
  <Words>883</Words>
  <Application>Microsoft Office PowerPoint</Application>
  <PresentationFormat>On-screen Show (4:3)</PresentationFormat>
  <Paragraphs>174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Garamond</vt:lpstr>
      <vt:lpstr>Symbol</vt:lpstr>
      <vt:lpstr>Times New Roman</vt:lpstr>
      <vt:lpstr>Wingdings</vt:lpstr>
      <vt:lpstr>Organic</vt:lpstr>
      <vt:lpstr>Does Emotional Intelligence and Customer Service really matter in the workplace?</vt:lpstr>
      <vt:lpstr>PowerPoint Presentation</vt:lpstr>
      <vt:lpstr>PowerPoint Presentation</vt:lpstr>
      <vt:lpstr>The Get it On Button</vt:lpstr>
      <vt:lpstr>How Old are You?</vt:lpstr>
      <vt:lpstr>How Old are You?</vt:lpstr>
      <vt:lpstr>iBehavior Modification Please &amp; Thank you &amp; Throw in a “Why”</vt:lpstr>
      <vt:lpstr>Scum Bags and the “O” Word</vt:lpstr>
      <vt:lpstr>Perspective</vt:lpstr>
      <vt:lpstr>    Hard Skills         versus        Soft Skills       IQ (React)         versus     EQ (Respond)                          </vt:lpstr>
      <vt:lpstr>Why are we here?  Dodge Ergophobia</vt:lpstr>
      <vt:lpstr>PowerPoint Presentation</vt:lpstr>
      <vt:lpstr>Progression of an Injury If you know this….then…..</vt:lpstr>
      <vt:lpstr>Preventing Back and Other Ergonomic Related Injuries </vt:lpstr>
      <vt:lpstr>On-Site:  Poor use of equipment, unsafe acts, increased risk, poor planning, culture</vt:lpstr>
      <vt:lpstr>Preventing Back and Other Related Ergonomic Related Injuries</vt:lpstr>
      <vt:lpstr>Preventing Back and Other Ergonomic Related Injuries </vt:lpstr>
      <vt:lpstr>Preventing Back and Other Ergonomic Related Injuries</vt:lpstr>
      <vt:lpstr>Preventing Back and Other “Ergo” Related Injuries</vt:lpstr>
      <vt:lpstr>PowerPoint Presentation</vt:lpstr>
      <vt:lpstr>Risk Factors – Morale</vt:lpstr>
      <vt:lpstr>Enough is Enough</vt:lpstr>
      <vt:lpstr>Does Emotional Intelligence and Customer Service really matter in the workplace?</vt:lpstr>
    </vt:vector>
  </TitlesOfParts>
  <Company>MedCentral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Implementing and Utilizing a Transitional Work Process</dc:title>
  <dc:creator>Jared Cass</dc:creator>
  <cp:lastModifiedBy>Dana Yeager</cp:lastModifiedBy>
  <cp:revision>103</cp:revision>
  <cp:lastPrinted>2018-04-19T14:42:20Z</cp:lastPrinted>
  <dcterms:created xsi:type="dcterms:W3CDTF">2003-03-24T14:33:08Z</dcterms:created>
  <dcterms:modified xsi:type="dcterms:W3CDTF">2023-02-24T13:11:53Z</dcterms:modified>
</cp:coreProperties>
</file>