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.xml" ContentType="application/vnd.openxmlformats-officedocument.presentationml.tags+xml"/>
  <Override PartName="/ppt/notesSlides/notesSlide7.xml" ContentType="application/vnd.openxmlformats-officedocument.presentationml.notesSlide+xml"/>
  <Override PartName="/ppt/tags/tag4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7.xml" ContentType="application/vnd.openxmlformats-officedocument.presentationml.tags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8.xml" ContentType="application/vnd.openxmlformats-officedocument.presentationml.tags+xml"/>
  <Override PartName="/ppt/notesSlides/notesSlide20.xml" ContentType="application/vnd.openxmlformats-officedocument.presentationml.notesSlide+xml"/>
  <Override PartName="/ppt/tags/tag9.xml" ContentType="application/vnd.openxmlformats-officedocument.presentationml.tags+xml"/>
  <Override PartName="/ppt/notesSlides/notesSlide21.xml" ContentType="application/vnd.openxmlformats-officedocument.presentationml.notesSlide+xml"/>
  <Override PartName="/ppt/tags/tag10.xml" ContentType="application/vnd.openxmlformats-officedocument.presentationml.tags+xml"/>
  <Override PartName="/ppt/notesSlides/notesSlide22.xml" ContentType="application/vnd.openxmlformats-officedocument.presentationml.notesSlide+xml"/>
  <Override PartName="/ppt/tags/tag11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67" r:id="rId1"/>
    <p:sldMasterId id="2147483795" r:id="rId2"/>
  </p:sldMasterIdLst>
  <p:notesMasterIdLst>
    <p:notesMasterId r:id="rId31"/>
  </p:notesMasterIdLst>
  <p:sldIdLst>
    <p:sldId id="268" r:id="rId3"/>
    <p:sldId id="274" r:id="rId4"/>
    <p:sldId id="272" r:id="rId5"/>
    <p:sldId id="1243" r:id="rId6"/>
    <p:sldId id="1245" r:id="rId7"/>
    <p:sldId id="724" r:id="rId8"/>
    <p:sldId id="1244" r:id="rId9"/>
    <p:sldId id="525" r:id="rId10"/>
    <p:sldId id="280" r:id="rId11"/>
    <p:sldId id="328" r:id="rId12"/>
    <p:sldId id="552" r:id="rId13"/>
    <p:sldId id="283" r:id="rId14"/>
    <p:sldId id="332" r:id="rId15"/>
    <p:sldId id="507" r:id="rId16"/>
    <p:sldId id="551" r:id="rId17"/>
    <p:sldId id="553" r:id="rId18"/>
    <p:sldId id="325" r:id="rId19"/>
    <p:sldId id="299" r:id="rId20"/>
    <p:sldId id="555" r:id="rId21"/>
    <p:sldId id="321" r:id="rId22"/>
    <p:sldId id="320" r:id="rId23"/>
    <p:sldId id="319" r:id="rId24"/>
    <p:sldId id="309" r:id="rId25"/>
    <p:sldId id="287" r:id="rId26"/>
    <p:sldId id="330" r:id="rId27"/>
    <p:sldId id="1246" r:id="rId28"/>
    <p:sldId id="331" r:id="rId29"/>
    <p:sldId id="269" r:id="rId30"/>
  </p:sldIdLst>
  <p:sldSz cx="12192000" cy="6858000"/>
  <p:notesSz cx="7315200" cy="9601200"/>
  <p:embeddedFontLst>
    <p:embeddedFont>
      <p:font typeface="MS PGothic" panose="020B0600070205080204" pitchFamily="34" charset="-128"/>
      <p:regular r:id="rId32"/>
    </p:embeddedFont>
    <p:embeddedFont>
      <p:font typeface="Open Sans" panose="020B0606030504020204" pitchFamily="34" charset="0"/>
      <p:regular r:id="rId33"/>
      <p:bold r:id="rId34"/>
      <p:italic r:id="rId35"/>
      <p:boldItalic r:id="rId36"/>
    </p:embeddedFont>
    <p:embeddedFont>
      <p:font typeface="Rockwell" panose="02060603020205020403" pitchFamily="18" charset="0"/>
      <p:regular r:id="rId37"/>
      <p:bold r:id="rId38"/>
      <p:italic r:id="rId39"/>
      <p:boldItalic r:id="rId40"/>
    </p:embeddedFont>
    <p:embeddedFont>
      <p:font typeface="Source Sans 3" panose="020B0604020202020204" charset="0"/>
      <p:regular r:id="rId41"/>
      <p:bold r:id="rId42"/>
      <p:italic r:id="rId43"/>
      <p:boldItalic r:id="rId4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4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5" userDrawn="1">
          <p15:clr>
            <a:srgbClr val="A4A3A4"/>
          </p15:clr>
        </p15:guide>
        <p15:guide id="2" pos="2305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3F75"/>
    <a:srgbClr val="008E51"/>
    <a:srgbClr val="007A46"/>
    <a:srgbClr val="F383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254" autoAdjust="0"/>
  </p:normalViewPr>
  <p:slideViewPr>
    <p:cSldViewPr snapToGrid="0">
      <p:cViewPr varScale="1">
        <p:scale>
          <a:sx n="62" d="100"/>
          <a:sy n="62" d="100"/>
        </p:scale>
        <p:origin x="1459" y="53"/>
      </p:cViewPr>
      <p:guideLst>
        <p:guide orient="horz" pos="2160"/>
        <p:guide pos="3840"/>
        <p:guide orient="horz" pos="144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3025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tableStyles" Target="tableStyle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viewProps" Target="viewProps.xml"/><Relationship Id="rId20" Type="http://schemas.openxmlformats.org/officeDocument/2006/relationships/slide" Target="slides/slide18.xml"/><Relationship Id="rId41" Type="http://schemas.openxmlformats.org/officeDocument/2006/relationships/font" Target="fonts/font10.fntdata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4" Type="http://schemas.openxmlformats.org/officeDocument/2006/relationships/image" Target="../media/image10.sv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svg"/><Relationship Id="rId2" Type="http://schemas.openxmlformats.org/officeDocument/2006/relationships/hyperlink" Target="http://www.bwclearningcenter.com/" TargetMode="External"/><Relationship Id="rId1" Type="http://schemas.openxmlformats.org/officeDocument/2006/relationships/hyperlink" Target="https://info.bwc.ohio.gov/for-employers/safety-services/training-and-resources/safety-videos/streamery-video-access-request" TargetMode="Externa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svg"/><Relationship Id="rId1" Type="http://schemas.openxmlformats.org/officeDocument/2006/relationships/image" Target="../media/image7.svg"/><Relationship Id="rId4" Type="http://schemas.openxmlformats.org/officeDocument/2006/relationships/image" Target="../media/image10.sv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svg"/><Relationship Id="rId1" Type="http://schemas.openxmlformats.org/officeDocument/2006/relationships/image" Target="../media/image24.svg"/><Relationship Id="rId6" Type="http://schemas.openxmlformats.org/officeDocument/2006/relationships/hyperlink" Target="http://www.bwclearningcenter.com/" TargetMode="External"/><Relationship Id="rId5" Type="http://schemas.openxmlformats.org/officeDocument/2006/relationships/image" Target="../media/image27.svg"/><Relationship Id="rId4" Type="http://schemas.openxmlformats.org/officeDocument/2006/relationships/hyperlink" Target="https://info.bwc.ohio.gov/for-employers/safety-services/training-and-resources/safety-videos/streamery-video-access-request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5D9B765-7A61-474D-87A4-9A01A3A5B826}" type="doc">
      <dgm:prSet loTypeId="urn:microsoft.com/office/officeart/2018/2/layout/IconVerticalSolidList" loCatId="icon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5DB4249F-3B51-4444-ACAC-0E9E31CBAC7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BWC Claim Process</a:t>
          </a:r>
        </a:p>
      </dgm:t>
    </dgm:pt>
    <dgm:pt modelId="{363AB374-9DF0-4088-B269-F23864EB0475}" type="parTrans" cxnId="{F33B6EC0-2BB1-4B15-A73B-4C0F71B7E8CB}">
      <dgm:prSet/>
      <dgm:spPr/>
      <dgm:t>
        <a:bodyPr/>
        <a:lstStyle/>
        <a:p>
          <a:endParaRPr lang="en-US"/>
        </a:p>
      </dgm:t>
    </dgm:pt>
    <dgm:pt modelId="{8AAD170C-7C4D-47CB-BEEB-988201F17CE6}" type="sibTrans" cxnId="{F33B6EC0-2BB1-4B15-A73B-4C0F71B7E8CB}">
      <dgm:prSet/>
      <dgm:spPr/>
      <dgm:t>
        <a:bodyPr/>
        <a:lstStyle/>
        <a:p>
          <a:endParaRPr lang="en-US"/>
        </a:p>
      </dgm:t>
    </dgm:pt>
    <dgm:pt modelId="{A7ED880B-8120-44D9-97E2-1266144EFAAE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Premium Calculation</a:t>
          </a:r>
        </a:p>
      </dgm:t>
    </dgm:pt>
    <dgm:pt modelId="{5CD5FCA1-4F07-449D-9779-5405438D5C26}" type="parTrans" cxnId="{9EFEA52E-EA21-4A7F-B686-4168EFFC9F2B}">
      <dgm:prSet/>
      <dgm:spPr/>
      <dgm:t>
        <a:bodyPr/>
        <a:lstStyle/>
        <a:p>
          <a:endParaRPr lang="en-US"/>
        </a:p>
      </dgm:t>
    </dgm:pt>
    <dgm:pt modelId="{C35A62CD-CA72-4CD9-9291-6047C810763F}" type="sibTrans" cxnId="{9EFEA52E-EA21-4A7F-B686-4168EFFC9F2B}">
      <dgm:prSet/>
      <dgm:spPr/>
      <dgm:t>
        <a:bodyPr/>
        <a:lstStyle/>
        <a:p>
          <a:endParaRPr lang="en-US"/>
        </a:p>
      </dgm:t>
    </dgm:pt>
    <dgm:pt modelId="{F6A30E69-ACAE-4479-A504-09F7674F63D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Claim Management Strategies</a:t>
          </a:r>
        </a:p>
      </dgm:t>
    </dgm:pt>
    <dgm:pt modelId="{80E3AF9D-3F6C-4EA7-A058-CF9720FFAD1D}" type="parTrans" cxnId="{7B42DA44-C4F1-4E92-B214-CDEC9BF20C05}">
      <dgm:prSet/>
      <dgm:spPr/>
      <dgm:t>
        <a:bodyPr/>
        <a:lstStyle/>
        <a:p>
          <a:endParaRPr lang="en-US"/>
        </a:p>
      </dgm:t>
    </dgm:pt>
    <dgm:pt modelId="{4C0EEF5D-49B0-450D-B05C-D0E59DEA1622}" type="sibTrans" cxnId="{7B42DA44-C4F1-4E92-B214-CDEC9BF20C05}">
      <dgm:prSet/>
      <dgm:spPr/>
      <dgm:t>
        <a:bodyPr/>
        <a:lstStyle/>
        <a:p>
          <a:endParaRPr lang="en-US"/>
        </a:p>
      </dgm:t>
    </dgm:pt>
    <dgm:pt modelId="{886A90BD-5947-4DEC-B91F-0D00B212214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Office of Safety Services</a:t>
          </a:r>
        </a:p>
      </dgm:t>
    </dgm:pt>
    <dgm:pt modelId="{D84F4331-2AA1-43CF-934B-3D0D42BA8936}" type="parTrans" cxnId="{60D980A3-C154-49B6-B259-FB40E61989F2}">
      <dgm:prSet/>
      <dgm:spPr/>
      <dgm:t>
        <a:bodyPr/>
        <a:lstStyle/>
        <a:p>
          <a:endParaRPr lang="en-US"/>
        </a:p>
      </dgm:t>
    </dgm:pt>
    <dgm:pt modelId="{EA7C69FB-742D-4DA8-AF1E-A8CC028E0F6A}" type="sibTrans" cxnId="{60D980A3-C154-49B6-B259-FB40E61989F2}">
      <dgm:prSet/>
      <dgm:spPr/>
      <dgm:t>
        <a:bodyPr/>
        <a:lstStyle/>
        <a:p>
          <a:endParaRPr lang="en-US"/>
        </a:p>
      </dgm:t>
    </dgm:pt>
    <dgm:pt modelId="{8BF8EACC-3242-4CDE-929C-71C215EE5BBF}" type="pres">
      <dgm:prSet presAssocID="{C5D9B765-7A61-474D-87A4-9A01A3A5B826}" presName="root" presStyleCnt="0">
        <dgm:presLayoutVars>
          <dgm:dir/>
          <dgm:resizeHandles val="exact"/>
        </dgm:presLayoutVars>
      </dgm:prSet>
      <dgm:spPr/>
    </dgm:pt>
    <dgm:pt modelId="{87F57367-31BF-40C4-945E-E83F5DD79351}" type="pres">
      <dgm:prSet presAssocID="{5DB4249F-3B51-4444-ACAC-0E9E31CBAC72}" presName="compNode" presStyleCnt="0"/>
      <dgm:spPr/>
    </dgm:pt>
    <dgm:pt modelId="{F844842F-8C37-4D80-A5E6-0AD6D4C77F19}" type="pres">
      <dgm:prSet presAssocID="{5DB4249F-3B51-4444-ACAC-0E9E31CBAC72}" presName="bgRect" presStyleLbl="bgShp" presStyleIdx="0" presStyleCnt="4"/>
      <dgm:spPr/>
    </dgm:pt>
    <dgm:pt modelId="{B8543D25-99EF-4581-B2AD-8AF0D3C6E6CB}" type="pres">
      <dgm:prSet presAssocID="{5DB4249F-3B51-4444-ACAC-0E9E31CBAC72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cument"/>
        </a:ext>
      </dgm:extLst>
    </dgm:pt>
    <dgm:pt modelId="{3313BE7B-0479-497F-A9D2-D0B76FE310C9}" type="pres">
      <dgm:prSet presAssocID="{5DB4249F-3B51-4444-ACAC-0E9E31CBAC72}" presName="spaceRect" presStyleCnt="0"/>
      <dgm:spPr/>
    </dgm:pt>
    <dgm:pt modelId="{30022791-33A0-4DE7-80C7-EAC4E43DD3E8}" type="pres">
      <dgm:prSet presAssocID="{5DB4249F-3B51-4444-ACAC-0E9E31CBAC72}" presName="parTx" presStyleLbl="revTx" presStyleIdx="0" presStyleCnt="4">
        <dgm:presLayoutVars>
          <dgm:chMax val="0"/>
          <dgm:chPref val="0"/>
        </dgm:presLayoutVars>
      </dgm:prSet>
      <dgm:spPr/>
    </dgm:pt>
    <dgm:pt modelId="{159E085C-188A-4333-98C8-7CA5B7818B8E}" type="pres">
      <dgm:prSet presAssocID="{8AAD170C-7C4D-47CB-BEEB-988201F17CE6}" presName="sibTrans" presStyleCnt="0"/>
      <dgm:spPr/>
    </dgm:pt>
    <dgm:pt modelId="{CD1F669D-AE6D-4D09-8E2C-E8D84D958249}" type="pres">
      <dgm:prSet presAssocID="{A7ED880B-8120-44D9-97E2-1266144EFAAE}" presName="compNode" presStyleCnt="0"/>
      <dgm:spPr/>
    </dgm:pt>
    <dgm:pt modelId="{1114A62C-0BD3-417C-AAA3-641BD02CBDC2}" type="pres">
      <dgm:prSet presAssocID="{A7ED880B-8120-44D9-97E2-1266144EFAAE}" presName="bgRect" presStyleLbl="bgShp" presStyleIdx="1" presStyleCnt="4"/>
      <dgm:spPr/>
    </dgm:pt>
    <dgm:pt modelId="{CA1862A7-470F-4A8B-8A6B-3448FB91E73C}" type="pres">
      <dgm:prSet presAssocID="{A7ED880B-8120-44D9-97E2-1266144EFAAE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lculator"/>
        </a:ext>
      </dgm:extLst>
    </dgm:pt>
    <dgm:pt modelId="{2FF00200-0545-4671-9328-06C589E12F3D}" type="pres">
      <dgm:prSet presAssocID="{A7ED880B-8120-44D9-97E2-1266144EFAAE}" presName="spaceRect" presStyleCnt="0"/>
      <dgm:spPr/>
    </dgm:pt>
    <dgm:pt modelId="{57FF7F9A-9100-405E-9569-8EFDF2114B2E}" type="pres">
      <dgm:prSet presAssocID="{A7ED880B-8120-44D9-97E2-1266144EFAAE}" presName="parTx" presStyleLbl="revTx" presStyleIdx="1" presStyleCnt="4">
        <dgm:presLayoutVars>
          <dgm:chMax val="0"/>
          <dgm:chPref val="0"/>
        </dgm:presLayoutVars>
      </dgm:prSet>
      <dgm:spPr/>
    </dgm:pt>
    <dgm:pt modelId="{EFF00B9F-60B2-464F-8025-72454EED29B2}" type="pres">
      <dgm:prSet presAssocID="{C35A62CD-CA72-4CD9-9291-6047C810763F}" presName="sibTrans" presStyleCnt="0"/>
      <dgm:spPr/>
    </dgm:pt>
    <dgm:pt modelId="{9631EDA1-06FF-4AE4-B4E3-E1D247C58B57}" type="pres">
      <dgm:prSet presAssocID="{F6A30E69-ACAE-4479-A504-09F7674F63D3}" presName="compNode" presStyleCnt="0"/>
      <dgm:spPr/>
    </dgm:pt>
    <dgm:pt modelId="{F6BE7F79-ED8A-479D-AA58-035883BA75C0}" type="pres">
      <dgm:prSet presAssocID="{F6A30E69-ACAE-4479-A504-09F7674F63D3}" presName="bgRect" presStyleLbl="bgShp" presStyleIdx="2" presStyleCnt="4"/>
      <dgm:spPr/>
    </dgm:pt>
    <dgm:pt modelId="{5D99BC54-A1C5-42D7-B4A8-12FF5BB6E0B0}" type="pres">
      <dgm:prSet presAssocID="{F6A30E69-ACAE-4479-A504-09F7674F63D3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heckmark"/>
        </a:ext>
      </dgm:extLst>
    </dgm:pt>
    <dgm:pt modelId="{B059AB5E-2C8C-49C4-BE1D-D05A3EE7520B}" type="pres">
      <dgm:prSet presAssocID="{F6A30E69-ACAE-4479-A504-09F7674F63D3}" presName="spaceRect" presStyleCnt="0"/>
      <dgm:spPr/>
    </dgm:pt>
    <dgm:pt modelId="{684699DA-1A93-4D57-A9AF-69BA55782D9C}" type="pres">
      <dgm:prSet presAssocID="{F6A30E69-ACAE-4479-A504-09F7674F63D3}" presName="parTx" presStyleLbl="revTx" presStyleIdx="2" presStyleCnt="4">
        <dgm:presLayoutVars>
          <dgm:chMax val="0"/>
          <dgm:chPref val="0"/>
        </dgm:presLayoutVars>
      </dgm:prSet>
      <dgm:spPr/>
    </dgm:pt>
    <dgm:pt modelId="{1A14B8BA-F830-4B8C-BC3C-0910085B1002}" type="pres">
      <dgm:prSet presAssocID="{4C0EEF5D-49B0-450D-B05C-D0E59DEA1622}" presName="sibTrans" presStyleCnt="0"/>
      <dgm:spPr/>
    </dgm:pt>
    <dgm:pt modelId="{899BDCEC-A690-4A4C-8EAA-1C6777FCA181}" type="pres">
      <dgm:prSet presAssocID="{886A90BD-5947-4DEC-B91F-0D00B2122147}" presName="compNode" presStyleCnt="0"/>
      <dgm:spPr/>
    </dgm:pt>
    <dgm:pt modelId="{2E5E2BBA-EA9F-44B7-B5D3-1D438CFD9984}" type="pres">
      <dgm:prSet presAssocID="{886A90BD-5947-4DEC-B91F-0D00B2122147}" presName="bgRect" presStyleLbl="bgShp" presStyleIdx="3" presStyleCnt="4"/>
      <dgm:spPr/>
    </dgm:pt>
    <dgm:pt modelId="{4E469345-EAFA-4490-8621-01B271A81AFF}" type="pres">
      <dgm:prSet presAssocID="{886A90BD-5947-4DEC-B91F-0D00B2122147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rning"/>
        </a:ext>
      </dgm:extLst>
    </dgm:pt>
    <dgm:pt modelId="{46526DE4-37D4-4A5E-A003-BABEE3E1AD23}" type="pres">
      <dgm:prSet presAssocID="{886A90BD-5947-4DEC-B91F-0D00B2122147}" presName="spaceRect" presStyleCnt="0"/>
      <dgm:spPr/>
    </dgm:pt>
    <dgm:pt modelId="{EADF5BCA-46F7-4DBD-AD24-E20AD07F2F14}" type="pres">
      <dgm:prSet presAssocID="{886A90BD-5947-4DEC-B91F-0D00B2122147}" presName="parTx" presStyleLbl="revTx" presStyleIdx="3" presStyleCnt="4">
        <dgm:presLayoutVars>
          <dgm:chMax val="0"/>
          <dgm:chPref val="0"/>
        </dgm:presLayoutVars>
      </dgm:prSet>
      <dgm:spPr/>
    </dgm:pt>
  </dgm:ptLst>
  <dgm:cxnLst>
    <dgm:cxn modelId="{9EFEA52E-EA21-4A7F-B686-4168EFFC9F2B}" srcId="{C5D9B765-7A61-474D-87A4-9A01A3A5B826}" destId="{A7ED880B-8120-44D9-97E2-1266144EFAAE}" srcOrd="1" destOrd="0" parTransId="{5CD5FCA1-4F07-449D-9779-5405438D5C26}" sibTransId="{C35A62CD-CA72-4CD9-9291-6047C810763F}"/>
    <dgm:cxn modelId="{7B42DA44-C4F1-4E92-B214-CDEC9BF20C05}" srcId="{C5D9B765-7A61-474D-87A4-9A01A3A5B826}" destId="{F6A30E69-ACAE-4479-A504-09F7674F63D3}" srcOrd="2" destOrd="0" parTransId="{80E3AF9D-3F6C-4EA7-A058-CF9720FFAD1D}" sibTransId="{4C0EEF5D-49B0-450D-B05C-D0E59DEA1622}"/>
    <dgm:cxn modelId="{EEDA9479-863D-4875-9402-AAFCCA89A416}" type="presOf" srcId="{A7ED880B-8120-44D9-97E2-1266144EFAAE}" destId="{57FF7F9A-9100-405E-9569-8EFDF2114B2E}" srcOrd="0" destOrd="0" presId="urn:microsoft.com/office/officeart/2018/2/layout/IconVerticalSolidList"/>
    <dgm:cxn modelId="{60D980A3-C154-49B6-B259-FB40E61989F2}" srcId="{C5D9B765-7A61-474D-87A4-9A01A3A5B826}" destId="{886A90BD-5947-4DEC-B91F-0D00B2122147}" srcOrd="3" destOrd="0" parTransId="{D84F4331-2AA1-43CF-934B-3D0D42BA8936}" sibTransId="{EA7C69FB-742D-4DA8-AF1E-A8CC028E0F6A}"/>
    <dgm:cxn modelId="{24A484B6-753B-434D-A5AF-60E8B0C2E94F}" type="presOf" srcId="{C5D9B765-7A61-474D-87A4-9A01A3A5B826}" destId="{8BF8EACC-3242-4CDE-929C-71C215EE5BBF}" srcOrd="0" destOrd="0" presId="urn:microsoft.com/office/officeart/2018/2/layout/IconVerticalSolidList"/>
    <dgm:cxn modelId="{F33B6EC0-2BB1-4B15-A73B-4C0F71B7E8CB}" srcId="{C5D9B765-7A61-474D-87A4-9A01A3A5B826}" destId="{5DB4249F-3B51-4444-ACAC-0E9E31CBAC72}" srcOrd="0" destOrd="0" parTransId="{363AB374-9DF0-4088-B269-F23864EB0475}" sibTransId="{8AAD170C-7C4D-47CB-BEEB-988201F17CE6}"/>
    <dgm:cxn modelId="{56B533CC-AA99-4F5D-92CF-9362C27D83C5}" type="presOf" srcId="{F6A30E69-ACAE-4479-A504-09F7674F63D3}" destId="{684699DA-1A93-4D57-A9AF-69BA55782D9C}" srcOrd="0" destOrd="0" presId="urn:microsoft.com/office/officeart/2018/2/layout/IconVerticalSolidList"/>
    <dgm:cxn modelId="{C31E5FE9-5500-41A6-821F-143CB014304B}" type="presOf" srcId="{5DB4249F-3B51-4444-ACAC-0E9E31CBAC72}" destId="{30022791-33A0-4DE7-80C7-EAC4E43DD3E8}" srcOrd="0" destOrd="0" presId="urn:microsoft.com/office/officeart/2018/2/layout/IconVerticalSolidList"/>
    <dgm:cxn modelId="{50DB56ED-550B-4EDE-8B57-08F9B93B85FB}" type="presOf" srcId="{886A90BD-5947-4DEC-B91F-0D00B2122147}" destId="{EADF5BCA-46F7-4DBD-AD24-E20AD07F2F14}" srcOrd="0" destOrd="0" presId="urn:microsoft.com/office/officeart/2018/2/layout/IconVerticalSolidList"/>
    <dgm:cxn modelId="{1C49C89E-ADC2-4361-AA59-1EE3827597F4}" type="presParOf" srcId="{8BF8EACC-3242-4CDE-929C-71C215EE5BBF}" destId="{87F57367-31BF-40C4-945E-E83F5DD79351}" srcOrd="0" destOrd="0" presId="urn:microsoft.com/office/officeart/2018/2/layout/IconVerticalSolidList"/>
    <dgm:cxn modelId="{31626AFB-920A-4E4E-AC05-4C01A7FF7C7C}" type="presParOf" srcId="{87F57367-31BF-40C4-945E-E83F5DD79351}" destId="{F844842F-8C37-4D80-A5E6-0AD6D4C77F19}" srcOrd="0" destOrd="0" presId="urn:microsoft.com/office/officeart/2018/2/layout/IconVerticalSolidList"/>
    <dgm:cxn modelId="{F9BBF2C1-9850-4C8C-B989-B41E97962B96}" type="presParOf" srcId="{87F57367-31BF-40C4-945E-E83F5DD79351}" destId="{B8543D25-99EF-4581-B2AD-8AF0D3C6E6CB}" srcOrd="1" destOrd="0" presId="urn:microsoft.com/office/officeart/2018/2/layout/IconVerticalSolidList"/>
    <dgm:cxn modelId="{BC0437D4-5EBD-4B26-9245-1043DB284BD4}" type="presParOf" srcId="{87F57367-31BF-40C4-945E-E83F5DD79351}" destId="{3313BE7B-0479-497F-A9D2-D0B76FE310C9}" srcOrd="2" destOrd="0" presId="urn:microsoft.com/office/officeart/2018/2/layout/IconVerticalSolidList"/>
    <dgm:cxn modelId="{260DAEC6-3804-4739-B311-A5E912054103}" type="presParOf" srcId="{87F57367-31BF-40C4-945E-E83F5DD79351}" destId="{30022791-33A0-4DE7-80C7-EAC4E43DD3E8}" srcOrd="3" destOrd="0" presId="urn:microsoft.com/office/officeart/2018/2/layout/IconVerticalSolidList"/>
    <dgm:cxn modelId="{4B17A44F-972C-4DD9-AB44-5AFE5D3C0750}" type="presParOf" srcId="{8BF8EACC-3242-4CDE-929C-71C215EE5BBF}" destId="{159E085C-188A-4333-98C8-7CA5B7818B8E}" srcOrd="1" destOrd="0" presId="urn:microsoft.com/office/officeart/2018/2/layout/IconVerticalSolidList"/>
    <dgm:cxn modelId="{04C8ED9D-B342-4DDE-BE28-B1F1FBA5C4E7}" type="presParOf" srcId="{8BF8EACC-3242-4CDE-929C-71C215EE5BBF}" destId="{CD1F669D-AE6D-4D09-8E2C-E8D84D958249}" srcOrd="2" destOrd="0" presId="urn:microsoft.com/office/officeart/2018/2/layout/IconVerticalSolidList"/>
    <dgm:cxn modelId="{DEA541D7-0EA7-4194-8E3D-280371CDDFD2}" type="presParOf" srcId="{CD1F669D-AE6D-4D09-8E2C-E8D84D958249}" destId="{1114A62C-0BD3-417C-AAA3-641BD02CBDC2}" srcOrd="0" destOrd="0" presId="urn:microsoft.com/office/officeart/2018/2/layout/IconVerticalSolidList"/>
    <dgm:cxn modelId="{CDADD90A-9EC7-48EF-9D30-B0FCA1A5A260}" type="presParOf" srcId="{CD1F669D-AE6D-4D09-8E2C-E8D84D958249}" destId="{CA1862A7-470F-4A8B-8A6B-3448FB91E73C}" srcOrd="1" destOrd="0" presId="urn:microsoft.com/office/officeart/2018/2/layout/IconVerticalSolidList"/>
    <dgm:cxn modelId="{711CCA80-C5BA-4F77-B178-19D7F3864EEB}" type="presParOf" srcId="{CD1F669D-AE6D-4D09-8E2C-E8D84D958249}" destId="{2FF00200-0545-4671-9328-06C589E12F3D}" srcOrd="2" destOrd="0" presId="urn:microsoft.com/office/officeart/2018/2/layout/IconVerticalSolidList"/>
    <dgm:cxn modelId="{4C2CEB2F-E67E-4CE7-BB67-AF4F66DE7982}" type="presParOf" srcId="{CD1F669D-AE6D-4D09-8E2C-E8D84D958249}" destId="{57FF7F9A-9100-405E-9569-8EFDF2114B2E}" srcOrd="3" destOrd="0" presId="urn:microsoft.com/office/officeart/2018/2/layout/IconVerticalSolidList"/>
    <dgm:cxn modelId="{2E2F2C82-44A8-45C4-B33F-93AE297650FD}" type="presParOf" srcId="{8BF8EACC-3242-4CDE-929C-71C215EE5BBF}" destId="{EFF00B9F-60B2-464F-8025-72454EED29B2}" srcOrd="3" destOrd="0" presId="urn:microsoft.com/office/officeart/2018/2/layout/IconVerticalSolidList"/>
    <dgm:cxn modelId="{71EA8711-5E20-4C66-A85B-6F3E4B1C3080}" type="presParOf" srcId="{8BF8EACC-3242-4CDE-929C-71C215EE5BBF}" destId="{9631EDA1-06FF-4AE4-B4E3-E1D247C58B57}" srcOrd="4" destOrd="0" presId="urn:microsoft.com/office/officeart/2018/2/layout/IconVerticalSolidList"/>
    <dgm:cxn modelId="{0E717B3B-8FA8-4224-A5D9-6D66BC9E6ACF}" type="presParOf" srcId="{9631EDA1-06FF-4AE4-B4E3-E1D247C58B57}" destId="{F6BE7F79-ED8A-479D-AA58-035883BA75C0}" srcOrd="0" destOrd="0" presId="urn:microsoft.com/office/officeart/2018/2/layout/IconVerticalSolidList"/>
    <dgm:cxn modelId="{3C8F32C9-62AE-4E21-A6DB-F9C5A04CB9EA}" type="presParOf" srcId="{9631EDA1-06FF-4AE4-B4E3-E1D247C58B57}" destId="{5D99BC54-A1C5-42D7-B4A8-12FF5BB6E0B0}" srcOrd="1" destOrd="0" presId="urn:microsoft.com/office/officeart/2018/2/layout/IconVerticalSolidList"/>
    <dgm:cxn modelId="{2621420D-C82C-435A-B5D3-8343A82710F1}" type="presParOf" srcId="{9631EDA1-06FF-4AE4-B4E3-E1D247C58B57}" destId="{B059AB5E-2C8C-49C4-BE1D-D05A3EE7520B}" srcOrd="2" destOrd="0" presId="urn:microsoft.com/office/officeart/2018/2/layout/IconVerticalSolidList"/>
    <dgm:cxn modelId="{FEDD8E28-6C66-41E6-86E4-CB612FF3A68C}" type="presParOf" srcId="{9631EDA1-06FF-4AE4-B4E3-E1D247C58B57}" destId="{684699DA-1A93-4D57-A9AF-69BA55782D9C}" srcOrd="3" destOrd="0" presId="urn:microsoft.com/office/officeart/2018/2/layout/IconVerticalSolidList"/>
    <dgm:cxn modelId="{16D5BA45-96F6-4087-B56D-9016803C6EC1}" type="presParOf" srcId="{8BF8EACC-3242-4CDE-929C-71C215EE5BBF}" destId="{1A14B8BA-F830-4B8C-BC3C-0910085B1002}" srcOrd="5" destOrd="0" presId="urn:microsoft.com/office/officeart/2018/2/layout/IconVerticalSolidList"/>
    <dgm:cxn modelId="{2D1494FD-2AC5-46E4-AA74-F4EB98B4651E}" type="presParOf" srcId="{8BF8EACC-3242-4CDE-929C-71C215EE5BBF}" destId="{899BDCEC-A690-4A4C-8EAA-1C6777FCA181}" srcOrd="6" destOrd="0" presId="urn:microsoft.com/office/officeart/2018/2/layout/IconVerticalSolidList"/>
    <dgm:cxn modelId="{F6DAC51F-868B-4410-A5C7-F02F682EACED}" type="presParOf" srcId="{899BDCEC-A690-4A4C-8EAA-1C6777FCA181}" destId="{2E5E2BBA-EA9F-44B7-B5D3-1D438CFD9984}" srcOrd="0" destOrd="0" presId="urn:microsoft.com/office/officeart/2018/2/layout/IconVerticalSolidList"/>
    <dgm:cxn modelId="{6FECBD77-4E8A-4751-ADD7-DD48D065C0E7}" type="presParOf" srcId="{899BDCEC-A690-4A4C-8EAA-1C6777FCA181}" destId="{4E469345-EAFA-4490-8621-01B271A81AFF}" srcOrd="1" destOrd="0" presId="urn:microsoft.com/office/officeart/2018/2/layout/IconVerticalSolidList"/>
    <dgm:cxn modelId="{43827EDD-6087-4291-8CC5-66D095B1AFA4}" type="presParOf" srcId="{899BDCEC-A690-4A4C-8EAA-1C6777FCA181}" destId="{46526DE4-37D4-4A5E-A003-BABEE3E1AD23}" srcOrd="2" destOrd="0" presId="urn:microsoft.com/office/officeart/2018/2/layout/IconVerticalSolidList"/>
    <dgm:cxn modelId="{4800EFB7-02DE-44CD-84A0-FE6A06CC0B0B}" type="presParOf" srcId="{899BDCEC-A690-4A4C-8EAA-1C6777FCA181}" destId="{EADF5BCA-46F7-4DBD-AD24-E20AD07F2F14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2688F3-E4D7-4C60-8491-B76C7890BDEA}" type="doc">
      <dgm:prSet loTypeId="urn:microsoft.com/office/officeart/2018/2/layout/IconVerticalSolidList" loCatId="icon" qsTypeId="urn:microsoft.com/office/officeart/2005/8/quickstyle/simple1#2" qsCatId="simple" csTypeId="urn:microsoft.com/office/officeart/2005/8/colors/accent1_2#2" csCatId="accent1" phldr="1"/>
      <dgm:spPr/>
      <dgm:t>
        <a:bodyPr/>
        <a:lstStyle/>
        <a:p>
          <a:endParaRPr lang="en-US"/>
        </a:p>
      </dgm:t>
    </dgm:pt>
    <dgm:pt modelId="{2BCD93EF-76B8-4D1C-BCF5-2729714F68D6}">
      <dgm:prSet/>
      <dgm:spPr/>
      <dgm:t>
        <a:bodyPr/>
        <a:lstStyle/>
        <a:p>
          <a:r>
            <a:rPr lang="en-US"/>
            <a:t>Safety, Hygiene and Ergonomic Consulting</a:t>
          </a:r>
        </a:p>
      </dgm:t>
    </dgm:pt>
    <dgm:pt modelId="{6281118C-D85B-49F7-9C57-810AD4F95DE8}" type="parTrans" cxnId="{A0550796-89E7-4FE1-A8B8-84730A4A996E}">
      <dgm:prSet/>
      <dgm:spPr/>
      <dgm:t>
        <a:bodyPr/>
        <a:lstStyle/>
        <a:p>
          <a:endParaRPr lang="en-US"/>
        </a:p>
      </dgm:t>
    </dgm:pt>
    <dgm:pt modelId="{E5064B9E-7F85-47EE-AA0E-6CDF5632360B}" type="sibTrans" cxnId="{A0550796-89E7-4FE1-A8B8-84730A4A996E}">
      <dgm:prSet/>
      <dgm:spPr/>
      <dgm:t>
        <a:bodyPr/>
        <a:lstStyle/>
        <a:p>
          <a:endParaRPr lang="en-US"/>
        </a:p>
      </dgm:t>
    </dgm:pt>
    <dgm:pt modelId="{6E7E2427-FC79-4E64-A2D0-DB19026B9EE3}">
      <dgm:prSet/>
      <dgm:spPr/>
      <dgm:t>
        <a:bodyPr/>
        <a:lstStyle/>
        <a:p>
          <a:r>
            <a:rPr lang="en-US"/>
            <a:t>Research library services</a:t>
          </a:r>
        </a:p>
      </dgm:t>
    </dgm:pt>
    <dgm:pt modelId="{4EF2ED46-D80D-41B7-95D9-AE61BD840CCD}" type="parTrans" cxnId="{4EC93508-D7B5-4BCF-9D10-82884BDA2798}">
      <dgm:prSet/>
      <dgm:spPr/>
      <dgm:t>
        <a:bodyPr/>
        <a:lstStyle/>
        <a:p>
          <a:endParaRPr lang="en-US"/>
        </a:p>
      </dgm:t>
    </dgm:pt>
    <dgm:pt modelId="{83E1B31F-896F-4D37-941F-9AA77415FA44}" type="sibTrans" cxnId="{4EC93508-D7B5-4BCF-9D10-82884BDA2798}">
      <dgm:prSet/>
      <dgm:spPr/>
      <dgm:t>
        <a:bodyPr/>
        <a:lstStyle/>
        <a:p>
          <a:endParaRPr lang="en-US"/>
        </a:p>
      </dgm:t>
    </dgm:pt>
    <dgm:pt modelId="{A6279A95-ABAF-425C-98B1-A37D375E4591}">
      <dgm:prSet/>
      <dgm:spPr/>
      <dgm:t>
        <a:bodyPr/>
        <a:lstStyle/>
        <a:p>
          <a:r>
            <a:rPr lang="en-US"/>
            <a:t>Video Streaming Library- </a:t>
          </a:r>
          <a:r>
            <a:rPr lang="en-US">
              <a:hlinkClick xmlns:r="http://schemas.openxmlformats.org/officeDocument/2006/relationships" r:id="rId1"/>
            </a:rPr>
            <a:t>Streamery</a:t>
          </a:r>
          <a:endParaRPr lang="en-US"/>
        </a:p>
      </dgm:t>
    </dgm:pt>
    <dgm:pt modelId="{E62DF7A1-5BD7-4C40-B0F0-A1F8FF894C04}" type="parTrans" cxnId="{ED2567D5-378A-4438-BA66-76A1F5C78BBE}">
      <dgm:prSet/>
      <dgm:spPr/>
      <dgm:t>
        <a:bodyPr/>
        <a:lstStyle/>
        <a:p>
          <a:endParaRPr lang="en-US"/>
        </a:p>
      </dgm:t>
    </dgm:pt>
    <dgm:pt modelId="{3D9F29FD-2FAF-4BE2-A78E-FC9B50752964}" type="sibTrans" cxnId="{ED2567D5-378A-4438-BA66-76A1F5C78BBE}">
      <dgm:prSet/>
      <dgm:spPr/>
      <dgm:t>
        <a:bodyPr/>
        <a:lstStyle/>
        <a:p>
          <a:endParaRPr lang="en-US"/>
        </a:p>
      </dgm:t>
    </dgm:pt>
    <dgm:pt modelId="{DE4D414B-A083-4676-ACFB-948853DFE0AE}">
      <dgm:prSet/>
      <dgm:spPr/>
      <dgm:t>
        <a:bodyPr/>
        <a:lstStyle/>
        <a:p>
          <a:r>
            <a:rPr lang="en-US"/>
            <a:t>BWC Learning Center (</a:t>
          </a:r>
          <a:r>
            <a:rPr lang="en-US">
              <a:hlinkClick xmlns:r="http://schemas.openxmlformats.org/officeDocument/2006/relationships" r:id="rId2"/>
            </a:rPr>
            <a:t>www.bwclearningcenter.com</a:t>
          </a:r>
          <a:r>
            <a:rPr lang="en-US"/>
            <a:t>) </a:t>
          </a:r>
        </a:p>
      </dgm:t>
    </dgm:pt>
    <dgm:pt modelId="{98CA42F5-9EA8-444A-AD91-0693C8A578EC}" type="parTrans" cxnId="{21D8480F-ECBC-4C1B-867E-E5E5B06E2F08}">
      <dgm:prSet/>
      <dgm:spPr/>
      <dgm:t>
        <a:bodyPr/>
        <a:lstStyle/>
        <a:p>
          <a:endParaRPr lang="en-US"/>
        </a:p>
      </dgm:t>
    </dgm:pt>
    <dgm:pt modelId="{7FE9FEFF-7456-4684-9D35-8240BAA840B0}" type="sibTrans" cxnId="{21D8480F-ECBC-4C1B-867E-E5E5B06E2F08}">
      <dgm:prSet/>
      <dgm:spPr/>
      <dgm:t>
        <a:bodyPr/>
        <a:lstStyle/>
        <a:p>
          <a:endParaRPr lang="en-US"/>
        </a:p>
      </dgm:t>
    </dgm:pt>
    <dgm:pt modelId="{CF97E1D7-3ADB-4897-8E63-34065945DC5A}">
      <dgm:prSet/>
      <dgm:spPr/>
      <dgm:t>
        <a:bodyPr/>
        <a:lstStyle/>
        <a:p>
          <a:r>
            <a:rPr lang="en-US" b="1" dirty="0"/>
            <a:t>In-person</a:t>
          </a:r>
        </a:p>
      </dgm:t>
    </dgm:pt>
    <dgm:pt modelId="{91B9BE59-E60E-4AB6-BC9F-520C144C436B}" type="parTrans" cxnId="{012EF733-3571-42D9-B261-54A5BC9892A0}">
      <dgm:prSet/>
      <dgm:spPr/>
      <dgm:t>
        <a:bodyPr/>
        <a:lstStyle/>
        <a:p>
          <a:endParaRPr lang="en-US"/>
        </a:p>
      </dgm:t>
    </dgm:pt>
    <dgm:pt modelId="{EE8A9779-4532-4375-A070-B45CA28A2C04}" type="sibTrans" cxnId="{012EF733-3571-42D9-B261-54A5BC9892A0}">
      <dgm:prSet/>
      <dgm:spPr/>
      <dgm:t>
        <a:bodyPr/>
        <a:lstStyle/>
        <a:p>
          <a:endParaRPr lang="en-US"/>
        </a:p>
      </dgm:t>
    </dgm:pt>
    <dgm:pt modelId="{E44010A4-4EB0-438D-A02C-1EBECBEB42F1}">
      <dgm:prSet/>
      <dgm:spPr/>
      <dgm:t>
        <a:bodyPr/>
        <a:lstStyle/>
        <a:p>
          <a:r>
            <a:rPr lang="en-US" b="1" dirty="0"/>
            <a:t>Online: Virtual Training Courses &amp; On-demand</a:t>
          </a:r>
        </a:p>
      </dgm:t>
    </dgm:pt>
    <dgm:pt modelId="{29DB599E-D1D0-4A8E-B39C-193C8DB5389C}" type="parTrans" cxnId="{AEE1F290-7EE0-4032-B5F0-E31CB2E15984}">
      <dgm:prSet/>
      <dgm:spPr/>
      <dgm:t>
        <a:bodyPr/>
        <a:lstStyle/>
        <a:p>
          <a:endParaRPr lang="en-US"/>
        </a:p>
      </dgm:t>
    </dgm:pt>
    <dgm:pt modelId="{4D8C4D51-CE97-4BF9-9E46-24D446E87AAE}" type="sibTrans" cxnId="{AEE1F290-7EE0-4032-B5F0-E31CB2E15984}">
      <dgm:prSet/>
      <dgm:spPr/>
      <dgm:t>
        <a:bodyPr/>
        <a:lstStyle/>
        <a:p>
          <a:endParaRPr lang="en-US"/>
        </a:p>
      </dgm:t>
    </dgm:pt>
    <dgm:pt modelId="{C817C912-A18D-4422-B9A3-6EDD753D0D1D}">
      <dgm:prSet/>
      <dgm:spPr/>
      <dgm:t>
        <a:bodyPr/>
        <a:lstStyle/>
        <a:p>
          <a:r>
            <a:rPr lang="en-US" b="1" dirty="0"/>
            <a:t>Webinars</a:t>
          </a:r>
        </a:p>
      </dgm:t>
    </dgm:pt>
    <dgm:pt modelId="{3BCEE513-B411-4B87-8257-01ECBA8881CD}" type="parTrans" cxnId="{2EFE77FA-B3EB-48BD-82C9-65BAE2A9BF01}">
      <dgm:prSet/>
      <dgm:spPr/>
      <dgm:t>
        <a:bodyPr/>
        <a:lstStyle/>
        <a:p>
          <a:endParaRPr lang="en-US"/>
        </a:p>
      </dgm:t>
    </dgm:pt>
    <dgm:pt modelId="{8418397E-4748-4E59-BF4F-A27BDBE01B29}" type="sibTrans" cxnId="{2EFE77FA-B3EB-48BD-82C9-65BAE2A9BF01}">
      <dgm:prSet/>
      <dgm:spPr/>
      <dgm:t>
        <a:bodyPr/>
        <a:lstStyle/>
        <a:p>
          <a:endParaRPr lang="en-US"/>
        </a:p>
      </dgm:t>
    </dgm:pt>
    <dgm:pt modelId="{950C706B-07CA-4EEB-81C5-AEA172922F74}" type="pres">
      <dgm:prSet presAssocID="{A42688F3-E4D7-4C60-8491-B76C7890BDEA}" presName="root" presStyleCnt="0">
        <dgm:presLayoutVars>
          <dgm:dir/>
          <dgm:resizeHandles val="exact"/>
        </dgm:presLayoutVars>
      </dgm:prSet>
      <dgm:spPr/>
    </dgm:pt>
    <dgm:pt modelId="{5C04F096-B7DA-4224-8666-B1E3CC5D35B9}" type="pres">
      <dgm:prSet presAssocID="{2BCD93EF-76B8-4D1C-BCF5-2729714F68D6}" presName="compNode" presStyleCnt="0"/>
      <dgm:spPr/>
    </dgm:pt>
    <dgm:pt modelId="{CD305A1A-5047-47E6-B3F3-A8970F2B2626}" type="pres">
      <dgm:prSet presAssocID="{2BCD93EF-76B8-4D1C-BCF5-2729714F68D6}" presName="bgRect" presStyleLbl="bgShp" presStyleIdx="0" presStyleCnt="4" custLinFactNeighborX="-350" custLinFactNeighborY="-24212"/>
      <dgm:spPr/>
    </dgm:pt>
    <dgm:pt modelId="{1B2A1031-F82E-46C8-89DC-7BC2EC187099}" type="pres">
      <dgm:prSet presAssocID="{2BCD93EF-76B8-4D1C-BCF5-2729714F68D6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elder"/>
        </a:ext>
      </dgm:extLst>
    </dgm:pt>
    <dgm:pt modelId="{3B51C025-326A-4A1C-8700-25432F50F4D4}" type="pres">
      <dgm:prSet presAssocID="{2BCD93EF-76B8-4D1C-BCF5-2729714F68D6}" presName="spaceRect" presStyleCnt="0"/>
      <dgm:spPr/>
    </dgm:pt>
    <dgm:pt modelId="{EDCEF845-27B8-4F06-B53F-11D4FE82163A}" type="pres">
      <dgm:prSet presAssocID="{2BCD93EF-76B8-4D1C-BCF5-2729714F68D6}" presName="parTx" presStyleLbl="revTx" presStyleIdx="0" presStyleCnt="5">
        <dgm:presLayoutVars>
          <dgm:chMax val="0"/>
          <dgm:chPref val="0"/>
        </dgm:presLayoutVars>
      </dgm:prSet>
      <dgm:spPr/>
    </dgm:pt>
    <dgm:pt modelId="{1F279E7F-6793-4465-9476-F6F95CAE512D}" type="pres">
      <dgm:prSet presAssocID="{E5064B9E-7F85-47EE-AA0E-6CDF5632360B}" presName="sibTrans" presStyleCnt="0"/>
      <dgm:spPr/>
    </dgm:pt>
    <dgm:pt modelId="{B6DD7F0E-3B9B-4830-B6A5-A91AE308522B}" type="pres">
      <dgm:prSet presAssocID="{6E7E2427-FC79-4E64-A2D0-DB19026B9EE3}" presName="compNode" presStyleCnt="0"/>
      <dgm:spPr/>
    </dgm:pt>
    <dgm:pt modelId="{088E8234-1B69-41EB-9DD2-AC9F7B45245A}" type="pres">
      <dgm:prSet presAssocID="{6E7E2427-FC79-4E64-A2D0-DB19026B9EE3}" presName="bgRect" presStyleLbl="bgShp" presStyleIdx="1" presStyleCnt="4"/>
      <dgm:spPr/>
    </dgm:pt>
    <dgm:pt modelId="{94520176-87C3-4DFC-B4B8-EBFDEE760830}" type="pres">
      <dgm:prSet presAssocID="{6E7E2427-FC79-4E64-A2D0-DB19026B9EE3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ooks"/>
        </a:ext>
      </dgm:extLst>
    </dgm:pt>
    <dgm:pt modelId="{A9B953A7-FBEC-4782-9EA9-5491C10FF088}" type="pres">
      <dgm:prSet presAssocID="{6E7E2427-FC79-4E64-A2D0-DB19026B9EE3}" presName="spaceRect" presStyleCnt="0"/>
      <dgm:spPr/>
    </dgm:pt>
    <dgm:pt modelId="{DAFFAD8D-6D3F-4AEE-8299-86E8F0A1628B}" type="pres">
      <dgm:prSet presAssocID="{6E7E2427-FC79-4E64-A2D0-DB19026B9EE3}" presName="parTx" presStyleLbl="revTx" presStyleIdx="1" presStyleCnt="5">
        <dgm:presLayoutVars>
          <dgm:chMax val="0"/>
          <dgm:chPref val="0"/>
        </dgm:presLayoutVars>
      </dgm:prSet>
      <dgm:spPr/>
    </dgm:pt>
    <dgm:pt modelId="{50B59E9F-C84E-477D-999B-4B08564AD61A}" type="pres">
      <dgm:prSet presAssocID="{83E1B31F-896F-4D37-941F-9AA77415FA44}" presName="sibTrans" presStyleCnt="0"/>
      <dgm:spPr/>
    </dgm:pt>
    <dgm:pt modelId="{C15A3A7C-1B04-4186-AD2A-4BF44B15F9F6}" type="pres">
      <dgm:prSet presAssocID="{A6279A95-ABAF-425C-98B1-A37D375E4591}" presName="compNode" presStyleCnt="0"/>
      <dgm:spPr/>
    </dgm:pt>
    <dgm:pt modelId="{52BBD034-DFB7-459D-8324-C5335441D57C}" type="pres">
      <dgm:prSet presAssocID="{A6279A95-ABAF-425C-98B1-A37D375E4591}" presName="bgRect" presStyleLbl="bgShp" presStyleIdx="2" presStyleCnt="4"/>
      <dgm:spPr/>
    </dgm:pt>
    <dgm:pt modelId="{EBF4EFA0-5A61-4368-B968-726FDD12F9FA}" type="pres">
      <dgm:prSet presAssocID="{A6279A95-ABAF-425C-98B1-A37D375E4591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Video camera"/>
        </a:ext>
      </dgm:extLst>
    </dgm:pt>
    <dgm:pt modelId="{984FF075-FDBC-475D-9D62-6EDFA4BA6DF4}" type="pres">
      <dgm:prSet presAssocID="{A6279A95-ABAF-425C-98B1-A37D375E4591}" presName="spaceRect" presStyleCnt="0"/>
      <dgm:spPr/>
    </dgm:pt>
    <dgm:pt modelId="{C80D1983-7DF3-4003-822B-3AE3148FC1CB}" type="pres">
      <dgm:prSet presAssocID="{A6279A95-ABAF-425C-98B1-A37D375E4591}" presName="parTx" presStyleLbl="revTx" presStyleIdx="2" presStyleCnt="5">
        <dgm:presLayoutVars>
          <dgm:chMax val="0"/>
          <dgm:chPref val="0"/>
        </dgm:presLayoutVars>
      </dgm:prSet>
      <dgm:spPr/>
    </dgm:pt>
    <dgm:pt modelId="{52FFA4BE-D8F2-444B-82EE-950B82DDDE20}" type="pres">
      <dgm:prSet presAssocID="{3D9F29FD-2FAF-4BE2-A78E-FC9B50752964}" presName="sibTrans" presStyleCnt="0"/>
      <dgm:spPr/>
    </dgm:pt>
    <dgm:pt modelId="{A8EDA20E-C5E5-4D03-89A0-BE0CD3C80BB0}" type="pres">
      <dgm:prSet presAssocID="{DE4D414B-A083-4676-ACFB-948853DFE0AE}" presName="compNode" presStyleCnt="0"/>
      <dgm:spPr/>
    </dgm:pt>
    <dgm:pt modelId="{80275FF4-194F-4C72-B576-8E5E7B924A30}" type="pres">
      <dgm:prSet presAssocID="{DE4D414B-A083-4676-ACFB-948853DFE0AE}" presName="bgRect" presStyleLbl="bgShp" presStyleIdx="3" presStyleCnt="4"/>
      <dgm:spPr/>
    </dgm:pt>
    <dgm:pt modelId="{17DD9E08-64EE-4953-B365-D99744AD7444}" type="pres">
      <dgm:prSet presAssocID="{DE4D414B-A083-4676-ACFB-948853DFE0AE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assroom"/>
        </a:ext>
      </dgm:extLst>
    </dgm:pt>
    <dgm:pt modelId="{D15F9C2A-0E9F-4CC5-B6D2-1DF789CFE5A3}" type="pres">
      <dgm:prSet presAssocID="{DE4D414B-A083-4676-ACFB-948853DFE0AE}" presName="spaceRect" presStyleCnt="0"/>
      <dgm:spPr/>
    </dgm:pt>
    <dgm:pt modelId="{7482527D-384D-4573-ABDF-4B666E28F6F4}" type="pres">
      <dgm:prSet presAssocID="{DE4D414B-A083-4676-ACFB-948853DFE0AE}" presName="parTx" presStyleLbl="revTx" presStyleIdx="3" presStyleCnt="5">
        <dgm:presLayoutVars>
          <dgm:chMax val="0"/>
          <dgm:chPref val="0"/>
        </dgm:presLayoutVars>
      </dgm:prSet>
      <dgm:spPr/>
    </dgm:pt>
    <dgm:pt modelId="{744E9DAE-7FC5-4D72-90C5-6811B9F0A9AE}" type="pres">
      <dgm:prSet presAssocID="{DE4D414B-A083-4676-ACFB-948853DFE0AE}" presName="desTx" presStyleLbl="revTx" presStyleIdx="4" presStyleCnt="5">
        <dgm:presLayoutVars/>
      </dgm:prSet>
      <dgm:spPr/>
    </dgm:pt>
  </dgm:ptLst>
  <dgm:cxnLst>
    <dgm:cxn modelId="{4EC93508-D7B5-4BCF-9D10-82884BDA2798}" srcId="{A42688F3-E4D7-4C60-8491-B76C7890BDEA}" destId="{6E7E2427-FC79-4E64-A2D0-DB19026B9EE3}" srcOrd="1" destOrd="0" parTransId="{4EF2ED46-D80D-41B7-95D9-AE61BD840CCD}" sibTransId="{83E1B31F-896F-4D37-941F-9AA77415FA44}"/>
    <dgm:cxn modelId="{21D8480F-ECBC-4C1B-867E-E5E5B06E2F08}" srcId="{A42688F3-E4D7-4C60-8491-B76C7890BDEA}" destId="{DE4D414B-A083-4676-ACFB-948853DFE0AE}" srcOrd="3" destOrd="0" parTransId="{98CA42F5-9EA8-444A-AD91-0693C8A578EC}" sibTransId="{7FE9FEFF-7456-4684-9D35-8240BAA840B0}"/>
    <dgm:cxn modelId="{012EF733-3571-42D9-B261-54A5BC9892A0}" srcId="{DE4D414B-A083-4676-ACFB-948853DFE0AE}" destId="{CF97E1D7-3ADB-4897-8E63-34065945DC5A}" srcOrd="0" destOrd="0" parTransId="{91B9BE59-E60E-4AB6-BC9F-520C144C436B}" sibTransId="{EE8A9779-4532-4375-A070-B45CA28A2C04}"/>
    <dgm:cxn modelId="{4B602940-C3E5-4D6A-8CE9-C8F5530EE852}" type="presOf" srcId="{CF97E1D7-3ADB-4897-8E63-34065945DC5A}" destId="{744E9DAE-7FC5-4D72-90C5-6811B9F0A9AE}" srcOrd="0" destOrd="0" presId="urn:microsoft.com/office/officeart/2018/2/layout/IconVerticalSolidList"/>
    <dgm:cxn modelId="{0C69835F-DE03-41C0-A418-0328935FB7D4}" type="presOf" srcId="{DE4D414B-A083-4676-ACFB-948853DFE0AE}" destId="{7482527D-384D-4573-ABDF-4B666E28F6F4}" srcOrd="0" destOrd="0" presId="urn:microsoft.com/office/officeart/2018/2/layout/IconVerticalSolidList"/>
    <dgm:cxn modelId="{25320965-4D96-4A4A-9041-6FFB1F7E31D9}" type="presOf" srcId="{C817C912-A18D-4422-B9A3-6EDD753D0D1D}" destId="{744E9DAE-7FC5-4D72-90C5-6811B9F0A9AE}" srcOrd="0" destOrd="2" presId="urn:microsoft.com/office/officeart/2018/2/layout/IconVerticalSolidList"/>
    <dgm:cxn modelId="{CDE98076-2D02-4F22-BEA8-613C13455E8E}" type="presOf" srcId="{E44010A4-4EB0-438D-A02C-1EBECBEB42F1}" destId="{744E9DAE-7FC5-4D72-90C5-6811B9F0A9AE}" srcOrd="0" destOrd="1" presId="urn:microsoft.com/office/officeart/2018/2/layout/IconVerticalSolidList"/>
    <dgm:cxn modelId="{AEE1F290-7EE0-4032-B5F0-E31CB2E15984}" srcId="{DE4D414B-A083-4676-ACFB-948853DFE0AE}" destId="{E44010A4-4EB0-438D-A02C-1EBECBEB42F1}" srcOrd="1" destOrd="0" parTransId="{29DB599E-D1D0-4A8E-B39C-193C8DB5389C}" sibTransId="{4D8C4D51-CE97-4BF9-9E46-24D446E87AAE}"/>
    <dgm:cxn modelId="{B6FA9C91-2216-40F2-933E-729147E666C6}" type="presOf" srcId="{A42688F3-E4D7-4C60-8491-B76C7890BDEA}" destId="{950C706B-07CA-4EEB-81C5-AEA172922F74}" srcOrd="0" destOrd="0" presId="urn:microsoft.com/office/officeart/2018/2/layout/IconVerticalSolidList"/>
    <dgm:cxn modelId="{A0550796-89E7-4FE1-A8B8-84730A4A996E}" srcId="{A42688F3-E4D7-4C60-8491-B76C7890BDEA}" destId="{2BCD93EF-76B8-4D1C-BCF5-2729714F68D6}" srcOrd="0" destOrd="0" parTransId="{6281118C-D85B-49F7-9C57-810AD4F95DE8}" sibTransId="{E5064B9E-7F85-47EE-AA0E-6CDF5632360B}"/>
    <dgm:cxn modelId="{7D2A4EA9-3579-44AB-9CD8-6FB5917CE71E}" type="presOf" srcId="{A6279A95-ABAF-425C-98B1-A37D375E4591}" destId="{C80D1983-7DF3-4003-822B-3AE3148FC1CB}" srcOrd="0" destOrd="0" presId="urn:microsoft.com/office/officeart/2018/2/layout/IconVerticalSolidList"/>
    <dgm:cxn modelId="{F5B70FC1-4F2E-4435-925C-186FD2C13B00}" type="presOf" srcId="{2BCD93EF-76B8-4D1C-BCF5-2729714F68D6}" destId="{EDCEF845-27B8-4F06-B53F-11D4FE82163A}" srcOrd="0" destOrd="0" presId="urn:microsoft.com/office/officeart/2018/2/layout/IconVerticalSolidList"/>
    <dgm:cxn modelId="{ED2567D5-378A-4438-BA66-76A1F5C78BBE}" srcId="{A42688F3-E4D7-4C60-8491-B76C7890BDEA}" destId="{A6279A95-ABAF-425C-98B1-A37D375E4591}" srcOrd="2" destOrd="0" parTransId="{E62DF7A1-5BD7-4C40-B0F0-A1F8FF894C04}" sibTransId="{3D9F29FD-2FAF-4BE2-A78E-FC9B50752964}"/>
    <dgm:cxn modelId="{F13132E3-614C-48E4-8CC1-7FCABC58421E}" type="presOf" srcId="{6E7E2427-FC79-4E64-A2D0-DB19026B9EE3}" destId="{DAFFAD8D-6D3F-4AEE-8299-86E8F0A1628B}" srcOrd="0" destOrd="0" presId="urn:microsoft.com/office/officeart/2018/2/layout/IconVerticalSolidList"/>
    <dgm:cxn modelId="{2EFE77FA-B3EB-48BD-82C9-65BAE2A9BF01}" srcId="{DE4D414B-A083-4676-ACFB-948853DFE0AE}" destId="{C817C912-A18D-4422-B9A3-6EDD753D0D1D}" srcOrd="2" destOrd="0" parTransId="{3BCEE513-B411-4B87-8257-01ECBA8881CD}" sibTransId="{8418397E-4748-4E59-BF4F-A27BDBE01B29}"/>
    <dgm:cxn modelId="{544EE801-D2A4-4111-9E7A-28A0F5DC2BF1}" type="presParOf" srcId="{950C706B-07CA-4EEB-81C5-AEA172922F74}" destId="{5C04F096-B7DA-4224-8666-B1E3CC5D35B9}" srcOrd="0" destOrd="0" presId="urn:microsoft.com/office/officeart/2018/2/layout/IconVerticalSolidList"/>
    <dgm:cxn modelId="{8BD28D71-4717-4DD5-9588-9B3C1F73AD10}" type="presParOf" srcId="{5C04F096-B7DA-4224-8666-B1E3CC5D35B9}" destId="{CD305A1A-5047-47E6-B3F3-A8970F2B2626}" srcOrd="0" destOrd="0" presId="urn:microsoft.com/office/officeart/2018/2/layout/IconVerticalSolidList"/>
    <dgm:cxn modelId="{74736BAE-070A-4BF7-BBD3-838A3CE90781}" type="presParOf" srcId="{5C04F096-B7DA-4224-8666-B1E3CC5D35B9}" destId="{1B2A1031-F82E-46C8-89DC-7BC2EC187099}" srcOrd="1" destOrd="0" presId="urn:microsoft.com/office/officeart/2018/2/layout/IconVerticalSolidList"/>
    <dgm:cxn modelId="{8E7EA10C-F6BF-460A-B716-E491EBB6F743}" type="presParOf" srcId="{5C04F096-B7DA-4224-8666-B1E3CC5D35B9}" destId="{3B51C025-326A-4A1C-8700-25432F50F4D4}" srcOrd="2" destOrd="0" presId="urn:microsoft.com/office/officeart/2018/2/layout/IconVerticalSolidList"/>
    <dgm:cxn modelId="{863D3E6F-E876-4D04-8EAA-9941F02B8FC7}" type="presParOf" srcId="{5C04F096-B7DA-4224-8666-B1E3CC5D35B9}" destId="{EDCEF845-27B8-4F06-B53F-11D4FE82163A}" srcOrd="3" destOrd="0" presId="urn:microsoft.com/office/officeart/2018/2/layout/IconVerticalSolidList"/>
    <dgm:cxn modelId="{04EE76C5-ABE3-4D32-9C3F-97DD279D16D5}" type="presParOf" srcId="{950C706B-07CA-4EEB-81C5-AEA172922F74}" destId="{1F279E7F-6793-4465-9476-F6F95CAE512D}" srcOrd="1" destOrd="0" presId="urn:microsoft.com/office/officeart/2018/2/layout/IconVerticalSolidList"/>
    <dgm:cxn modelId="{1674AD16-AE97-49CC-8F74-0595873E4192}" type="presParOf" srcId="{950C706B-07CA-4EEB-81C5-AEA172922F74}" destId="{B6DD7F0E-3B9B-4830-B6A5-A91AE308522B}" srcOrd="2" destOrd="0" presId="urn:microsoft.com/office/officeart/2018/2/layout/IconVerticalSolidList"/>
    <dgm:cxn modelId="{875235D3-5392-4D0A-8090-A3AC0487BD06}" type="presParOf" srcId="{B6DD7F0E-3B9B-4830-B6A5-A91AE308522B}" destId="{088E8234-1B69-41EB-9DD2-AC9F7B45245A}" srcOrd="0" destOrd="0" presId="urn:microsoft.com/office/officeart/2018/2/layout/IconVerticalSolidList"/>
    <dgm:cxn modelId="{479C3C8D-1E57-45B2-A1AF-CB6235E2ABCA}" type="presParOf" srcId="{B6DD7F0E-3B9B-4830-B6A5-A91AE308522B}" destId="{94520176-87C3-4DFC-B4B8-EBFDEE760830}" srcOrd="1" destOrd="0" presId="urn:microsoft.com/office/officeart/2018/2/layout/IconVerticalSolidList"/>
    <dgm:cxn modelId="{2BCE29EB-9F4A-4E25-BEE4-F78CDDDED188}" type="presParOf" srcId="{B6DD7F0E-3B9B-4830-B6A5-A91AE308522B}" destId="{A9B953A7-FBEC-4782-9EA9-5491C10FF088}" srcOrd="2" destOrd="0" presId="urn:microsoft.com/office/officeart/2018/2/layout/IconVerticalSolidList"/>
    <dgm:cxn modelId="{56FC08B2-3FBB-47E5-8CB9-FA4C49C2637D}" type="presParOf" srcId="{B6DD7F0E-3B9B-4830-B6A5-A91AE308522B}" destId="{DAFFAD8D-6D3F-4AEE-8299-86E8F0A1628B}" srcOrd="3" destOrd="0" presId="urn:microsoft.com/office/officeart/2018/2/layout/IconVerticalSolidList"/>
    <dgm:cxn modelId="{01C1FA84-AA06-4C0F-9B31-AEB2408A6BA4}" type="presParOf" srcId="{950C706B-07CA-4EEB-81C5-AEA172922F74}" destId="{50B59E9F-C84E-477D-999B-4B08564AD61A}" srcOrd="3" destOrd="0" presId="urn:microsoft.com/office/officeart/2018/2/layout/IconVerticalSolidList"/>
    <dgm:cxn modelId="{AE010F35-F40B-4962-81FE-8ACDCDD39E62}" type="presParOf" srcId="{950C706B-07CA-4EEB-81C5-AEA172922F74}" destId="{C15A3A7C-1B04-4186-AD2A-4BF44B15F9F6}" srcOrd="4" destOrd="0" presId="urn:microsoft.com/office/officeart/2018/2/layout/IconVerticalSolidList"/>
    <dgm:cxn modelId="{AE6D6E40-D4AB-4DA6-9343-F375D35B5BCD}" type="presParOf" srcId="{C15A3A7C-1B04-4186-AD2A-4BF44B15F9F6}" destId="{52BBD034-DFB7-459D-8324-C5335441D57C}" srcOrd="0" destOrd="0" presId="urn:microsoft.com/office/officeart/2018/2/layout/IconVerticalSolidList"/>
    <dgm:cxn modelId="{91F1A449-F61C-4AB7-BEB7-59D3DB511357}" type="presParOf" srcId="{C15A3A7C-1B04-4186-AD2A-4BF44B15F9F6}" destId="{EBF4EFA0-5A61-4368-B968-726FDD12F9FA}" srcOrd="1" destOrd="0" presId="urn:microsoft.com/office/officeart/2018/2/layout/IconVerticalSolidList"/>
    <dgm:cxn modelId="{191DEDDA-2E32-4BDD-8C93-AA778D92D208}" type="presParOf" srcId="{C15A3A7C-1B04-4186-AD2A-4BF44B15F9F6}" destId="{984FF075-FDBC-475D-9D62-6EDFA4BA6DF4}" srcOrd="2" destOrd="0" presId="urn:microsoft.com/office/officeart/2018/2/layout/IconVerticalSolidList"/>
    <dgm:cxn modelId="{377FD7D6-8533-48CD-A405-12CAB76B504D}" type="presParOf" srcId="{C15A3A7C-1B04-4186-AD2A-4BF44B15F9F6}" destId="{C80D1983-7DF3-4003-822B-3AE3148FC1CB}" srcOrd="3" destOrd="0" presId="urn:microsoft.com/office/officeart/2018/2/layout/IconVerticalSolidList"/>
    <dgm:cxn modelId="{288A89AB-BD8A-4A30-98F9-E8C492126EC9}" type="presParOf" srcId="{950C706B-07CA-4EEB-81C5-AEA172922F74}" destId="{52FFA4BE-D8F2-444B-82EE-950B82DDDE20}" srcOrd="5" destOrd="0" presId="urn:microsoft.com/office/officeart/2018/2/layout/IconVerticalSolidList"/>
    <dgm:cxn modelId="{0188BF9F-D1A2-43DD-A95E-774171296B9C}" type="presParOf" srcId="{950C706B-07CA-4EEB-81C5-AEA172922F74}" destId="{A8EDA20E-C5E5-4D03-89A0-BE0CD3C80BB0}" srcOrd="6" destOrd="0" presId="urn:microsoft.com/office/officeart/2018/2/layout/IconVerticalSolidList"/>
    <dgm:cxn modelId="{DBA7F0A7-0FF5-4CD6-949F-A993B4CA48AA}" type="presParOf" srcId="{A8EDA20E-C5E5-4D03-89A0-BE0CD3C80BB0}" destId="{80275FF4-194F-4C72-B576-8E5E7B924A30}" srcOrd="0" destOrd="0" presId="urn:microsoft.com/office/officeart/2018/2/layout/IconVerticalSolidList"/>
    <dgm:cxn modelId="{0AAF2B4C-305F-499A-A304-C5D98344BF7F}" type="presParOf" srcId="{A8EDA20E-C5E5-4D03-89A0-BE0CD3C80BB0}" destId="{17DD9E08-64EE-4953-B365-D99744AD7444}" srcOrd="1" destOrd="0" presId="urn:microsoft.com/office/officeart/2018/2/layout/IconVerticalSolidList"/>
    <dgm:cxn modelId="{745A5C7B-913A-4FE2-AD35-F415FFA5D232}" type="presParOf" srcId="{A8EDA20E-C5E5-4D03-89A0-BE0CD3C80BB0}" destId="{D15F9C2A-0E9F-4CC5-B6D2-1DF789CFE5A3}" srcOrd="2" destOrd="0" presId="urn:microsoft.com/office/officeart/2018/2/layout/IconVerticalSolidList"/>
    <dgm:cxn modelId="{D4B9D60C-7D9B-41BE-AB5E-1D92D689E5DE}" type="presParOf" srcId="{A8EDA20E-C5E5-4D03-89A0-BE0CD3C80BB0}" destId="{7482527D-384D-4573-ABDF-4B666E28F6F4}" srcOrd="3" destOrd="0" presId="urn:microsoft.com/office/officeart/2018/2/layout/IconVerticalSolidList"/>
    <dgm:cxn modelId="{ACA5532D-CB29-4B4F-818A-A6FF52760764}" type="presParOf" srcId="{A8EDA20E-C5E5-4D03-89A0-BE0CD3C80BB0}" destId="{744E9DAE-7FC5-4D72-90C5-6811B9F0A9AE}" srcOrd="4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44842F-8C37-4D80-A5E6-0AD6D4C77F19}">
      <dsp:nvSpPr>
        <dsp:cNvPr id="0" name=""/>
        <dsp:cNvSpPr/>
      </dsp:nvSpPr>
      <dsp:spPr>
        <a:xfrm>
          <a:off x="0" y="2242"/>
          <a:ext cx="6601510" cy="11367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543D25-99EF-4581-B2AD-8AF0D3C6E6CB}">
      <dsp:nvSpPr>
        <dsp:cNvPr id="0" name=""/>
        <dsp:cNvSpPr/>
      </dsp:nvSpPr>
      <dsp:spPr>
        <a:xfrm>
          <a:off x="343854" y="258002"/>
          <a:ext cx="625189" cy="62518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022791-33A0-4DE7-80C7-EAC4E43DD3E8}">
      <dsp:nvSpPr>
        <dsp:cNvPr id="0" name=""/>
        <dsp:cNvSpPr/>
      </dsp:nvSpPr>
      <dsp:spPr>
        <a:xfrm>
          <a:off x="1312898" y="2242"/>
          <a:ext cx="5288612" cy="1136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302" tIns="120302" rIns="120302" bIns="12030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BWC Claim Process</a:t>
          </a:r>
        </a:p>
      </dsp:txBody>
      <dsp:txXfrm>
        <a:off x="1312898" y="2242"/>
        <a:ext cx="5288612" cy="1136708"/>
      </dsp:txXfrm>
    </dsp:sp>
    <dsp:sp modelId="{1114A62C-0BD3-417C-AAA3-641BD02CBDC2}">
      <dsp:nvSpPr>
        <dsp:cNvPr id="0" name=""/>
        <dsp:cNvSpPr/>
      </dsp:nvSpPr>
      <dsp:spPr>
        <a:xfrm>
          <a:off x="0" y="1423128"/>
          <a:ext cx="6601510" cy="11367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1862A7-470F-4A8B-8A6B-3448FB91E73C}">
      <dsp:nvSpPr>
        <dsp:cNvPr id="0" name=""/>
        <dsp:cNvSpPr/>
      </dsp:nvSpPr>
      <dsp:spPr>
        <a:xfrm>
          <a:off x="343854" y="1678887"/>
          <a:ext cx="625189" cy="62518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7FF7F9A-9100-405E-9569-8EFDF2114B2E}">
      <dsp:nvSpPr>
        <dsp:cNvPr id="0" name=""/>
        <dsp:cNvSpPr/>
      </dsp:nvSpPr>
      <dsp:spPr>
        <a:xfrm>
          <a:off x="1312898" y="1423128"/>
          <a:ext cx="5288612" cy="1136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302" tIns="120302" rIns="120302" bIns="12030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Premium Calculation</a:t>
          </a:r>
        </a:p>
      </dsp:txBody>
      <dsp:txXfrm>
        <a:off x="1312898" y="1423128"/>
        <a:ext cx="5288612" cy="1136708"/>
      </dsp:txXfrm>
    </dsp:sp>
    <dsp:sp modelId="{F6BE7F79-ED8A-479D-AA58-035883BA75C0}">
      <dsp:nvSpPr>
        <dsp:cNvPr id="0" name=""/>
        <dsp:cNvSpPr/>
      </dsp:nvSpPr>
      <dsp:spPr>
        <a:xfrm>
          <a:off x="0" y="2844013"/>
          <a:ext cx="6601510" cy="11367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99BC54-A1C5-42D7-B4A8-12FF5BB6E0B0}">
      <dsp:nvSpPr>
        <dsp:cNvPr id="0" name=""/>
        <dsp:cNvSpPr/>
      </dsp:nvSpPr>
      <dsp:spPr>
        <a:xfrm>
          <a:off x="343854" y="3099772"/>
          <a:ext cx="625189" cy="62518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84699DA-1A93-4D57-A9AF-69BA55782D9C}">
      <dsp:nvSpPr>
        <dsp:cNvPr id="0" name=""/>
        <dsp:cNvSpPr/>
      </dsp:nvSpPr>
      <dsp:spPr>
        <a:xfrm>
          <a:off x="1312898" y="2844013"/>
          <a:ext cx="5288612" cy="1136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302" tIns="120302" rIns="120302" bIns="12030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Claim Management Strategies</a:t>
          </a:r>
        </a:p>
      </dsp:txBody>
      <dsp:txXfrm>
        <a:off x="1312898" y="2844013"/>
        <a:ext cx="5288612" cy="1136708"/>
      </dsp:txXfrm>
    </dsp:sp>
    <dsp:sp modelId="{2E5E2BBA-EA9F-44B7-B5D3-1D438CFD9984}">
      <dsp:nvSpPr>
        <dsp:cNvPr id="0" name=""/>
        <dsp:cNvSpPr/>
      </dsp:nvSpPr>
      <dsp:spPr>
        <a:xfrm>
          <a:off x="0" y="4264898"/>
          <a:ext cx="6601510" cy="113670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469345-EAFA-4490-8621-01B271A81AFF}">
      <dsp:nvSpPr>
        <dsp:cNvPr id="0" name=""/>
        <dsp:cNvSpPr/>
      </dsp:nvSpPr>
      <dsp:spPr>
        <a:xfrm>
          <a:off x="343854" y="4520658"/>
          <a:ext cx="625189" cy="62518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ADF5BCA-46F7-4DBD-AD24-E20AD07F2F14}">
      <dsp:nvSpPr>
        <dsp:cNvPr id="0" name=""/>
        <dsp:cNvSpPr/>
      </dsp:nvSpPr>
      <dsp:spPr>
        <a:xfrm>
          <a:off x="1312898" y="4264898"/>
          <a:ext cx="5288612" cy="113670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0302" tIns="120302" rIns="120302" bIns="120302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Office of Safety Services</a:t>
          </a:r>
        </a:p>
      </dsp:txBody>
      <dsp:txXfrm>
        <a:off x="1312898" y="4264898"/>
        <a:ext cx="5288612" cy="11367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305A1A-5047-47E6-B3F3-A8970F2B2626}">
      <dsp:nvSpPr>
        <dsp:cNvPr id="0" name=""/>
        <dsp:cNvSpPr/>
      </dsp:nvSpPr>
      <dsp:spPr>
        <a:xfrm>
          <a:off x="0" y="0"/>
          <a:ext cx="11296324" cy="9618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B2A1031-F82E-46C8-89DC-7BC2EC187099}">
      <dsp:nvSpPr>
        <dsp:cNvPr id="0" name=""/>
        <dsp:cNvSpPr/>
      </dsp:nvSpPr>
      <dsp:spPr>
        <a:xfrm>
          <a:off x="290959" y="218313"/>
          <a:ext cx="529016" cy="52901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CEF845-27B8-4F06-B53F-11D4FE82163A}">
      <dsp:nvSpPr>
        <dsp:cNvPr id="0" name=""/>
        <dsp:cNvSpPr/>
      </dsp:nvSpPr>
      <dsp:spPr>
        <a:xfrm>
          <a:off x="1110935" y="1897"/>
          <a:ext cx="10185389" cy="961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96" tIns="101796" rIns="101796" bIns="10179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Safety, Hygiene and Ergonomic Consulting</a:t>
          </a:r>
        </a:p>
      </dsp:txBody>
      <dsp:txXfrm>
        <a:off x="1110935" y="1897"/>
        <a:ext cx="10185389" cy="961848"/>
      </dsp:txXfrm>
    </dsp:sp>
    <dsp:sp modelId="{088E8234-1B69-41EB-9DD2-AC9F7B45245A}">
      <dsp:nvSpPr>
        <dsp:cNvPr id="0" name=""/>
        <dsp:cNvSpPr/>
      </dsp:nvSpPr>
      <dsp:spPr>
        <a:xfrm>
          <a:off x="0" y="1204208"/>
          <a:ext cx="11296324" cy="9618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4520176-87C3-4DFC-B4B8-EBFDEE760830}">
      <dsp:nvSpPr>
        <dsp:cNvPr id="0" name=""/>
        <dsp:cNvSpPr/>
      </dsp:nvSpPr>
      <dsp:spPr>
        <a:xfrm>
          <a:off x="290959" y="1420624"/>
          <a:ext cx="529016" cy="52901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AFFAD8D-6D3F-4AEE-8299-86E8F0A1628B}">
      <dsp:nvSpPr>
        <dsp:cNvPr id="0" name=""/>
        <dsp:cNvSpPr/>
      </dsp:nvSpPr>
      <dsp:spPr>
        <a:xfrm>
          <a:off x="1110935" y="1204208"/>
          <a:ext cx="10185389" cy="961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96" tIns="101796" rIns="101796" bIns="10179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Research library services</a:t>
          </a:r>
        </a:p>
      </dsp:txBody>
      <dsp:txXfrm>
        <a:off x="1110935" y="1204208"/>
        <a:ext cx="10185389" cy="961848"/>
      </dsp:txXfrm>
    </dsp:sp>
    <dsp:sp modelId="{52BBD034-DFB7-459D-8324-C5335441D57C}">
      <dsp:nvSpPr>
        <dsp:cNvPr id="0" name=""/>
        <dsp:cNvSpPr/>
      </dsp:nvSpPr>
      <dsp:spPr>
        <a:xfrm>
          <a:off x="0" y="2406519"/>
          <a:ext cx="11296324" cy="9618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F4EFA0-5A61-4368-B968-726FDD12F9FA}">
      <dsp:nvSpPr>
        <dsp:cNvPr id="0" name=""/>
        <dsp:cNvSpPr/>
      </dsp:nvSpPr>
      <dsp:spPr>
        <a:xfrm>
          <a:off x="290959" y="2622935"/>
          <a:ext cx="529016" cy="52901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80D1983-7DF3-4003-822B-3AE3148FC1CB}">
      <dsp:nvSpPr>
        <dsp:cNvPr id="0" name=""/>
        <dsp:cNvSpPr/>
      </dsp:nvSpPr>
      <dsp:spPr>
        <a:xfrm>
          <a:off x="1110935" y="2406519"/>
          <a:ext cx="10185389" cy="961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96" tIns="101796" rIns="101796" bIns="10179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Video Streaming Library- </a:t>
          </a:r>
          <a:r>
            <a:rPr lang="en-US" sz="2200" kern="1200">
              <a:hlinkClick xmlns:r="http://schemas.openxmlformats.org/officeDocument/2006/relationships" r:id="rId4"/>
            </a:rPr>
            <a:t>Streamery</a:t>
          </a:r>
          <a:endParaRPr lang="en-US" sz="2200" kern="1200"/>
        </a:p>
      </dsp:txBody>
      <dsp:txXfrm>
        <a:off x="1110935" y="2406519"/>
        <a:ext cx="10185389" cy="961848"/>
      </dsp:txXfrm>
    </dsp:sp>
    <dsp:sp modelId="{80275FF4-194F-4C72-B576-8E5E7B924A30}">
      <dsp:nvSpPr>
        <dsp:cNvPr id="0" name=""/>
        <dsp:cNvSpPr/>
      </dsp:nvSpPr>
      <dsp:spPr>
        <a:xfrm>
          <a:off x="0" y="3608830"/>
          <a:ext cx="11296324" cy="961848"/>
        </a:xfrm>
        <a:prstGeom prst="roundRect">
          <a:avLst>
            <a:gd name="adj" fmla="val 10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DD9E08-64EE-4953-B365-D99744AD7444}">
      <dsp:nvSpPr>
        <dsp:cNvPr id="0" name=""/>
        <dsp:cNvSpPr/>
      </dsp:nvSpPr>
      <dsp:spPr>
        <a:xfrm>
          <a:off x="290959" y="3825246"/>
          <a:ext cx="529016" cy="529016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82527D-384D-4573-ABDF-4B666E28F6F4}">
      <dsp:nvSpPr>
        <dsp:cNvPr id="0" name=""/>
        <dsp:cNvSpPr/>
      </dsp:nvSpPr>
      <dsp:spPr>
        <a:xfrm>
          <a:off x="1110935" y="3608830"/>
          <a:ext cx="5083346" cy="961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96" tIns="101796" rIns="101796" bIns="101796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/>
            <a:t>BWC Learning Center (</a:t>
          </a:r>
          <a:r>
            <a:rPr lang="en-US" sz="2200" kern="1200">
              <a:hlinkClick xmlns:r="http://schemas.openxmlformats.org/officeDocument/2006/relationships" r:id="rId6"/>
            </a:rPr>
            <a:t>www.bwclearningcenter.com</a:t>
          </a:r>
          <a:r>
            <a:rPr lang="en-US" sz="2200" kern="1200"/>
            <a:t>) </a:t>
          </a:r>
        </a:p>
      </dsp:txBody>
      <dsp:txXfrm>
        <a:off x="1110935" y="3608830"/>
        <a:ext cx="5083346" cy="961848"/>
      </dsp:txXfrm>
    </dsp:sp>
    <dsp:sp modelId="{744E9DAE-7FC5-4D72-90C5-6811B9F0A9AE}">
      <dsp:nvSpPr>
        <dsp:cNvPr id="0" name=""/>
        <dsp:cNvSpPr/>
      </dsp:nvSpPr>
      <dsp:spPr>
        <a:xfrm>
          <a:off x="6194281" y="3608830"/>
          <a:ext cx="5102043" cy="96184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1796" tIns="101796" rIns="101796" bIns="101796" numCol="1" spcCol="1270" anchor="ctr" anchorCtr="0">
          <a:noAutofit/>
        </a:bodyPr>
        <a:lstStyle/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In-person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Online: Virtual Training Courses &amp; On-demand</a:t>
          </a:r>
        </a:p>
        <a:p>
          <a:pPr marL="0" lvl="0" indent="0" algn="l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b="1" kern="1200" dirty="0"/>
            <a:t>Webinars</a:t>
          </a:r>
        </a:p>
      </dsp:txBody>
      <dsp:txXfrm>
        <a:off x="6194281" y="3608830"/>
        <a:ext cx="5102043" cy="96184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6638" tIns="48321" rIns="96638" bIns="4832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0"/>
            <a:ext cx="3169920" cy="481727"/>
          </a:xfrm>
          <a:prstGeom prst="rect">
            <a:avLst/>
          </a:prstGeom>
        </p:spPr>
        <p:txBody>
          <a:bodyPr vert="horz" lIns="96638" tIns="48321" rIns="96638" bIns="48321" rtlCol="0"/>
          <a:lstStyle>
            <a:lvl1pPr algn="r">
              <a:defRPr sz="1200"/>
            </a:lvl1pPr>
          </a:lstStyle>
          <a:p>
            <a:fld id="{CDC4ADDC-17FF-4FE4-A163-D89C2EB8540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8" tIns="48321" rIns="96638" bIns="483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38" tIns="48321" rIns="96638" bIns="4832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6"/>
            <a:ext cx="3169920" cy="481726"/>
          </a:xfrm>
          <a:prstGeom prst="rect">
            <a:avLst/>
          </a:prstGeom>
        </p:spPr>
        <p:txBody>
          <a:bodyPr vert="horz" lIns="96638" tIns="48321" rIns="96638" bIns="4832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6"/>
            <a:ext cx="3169920" cy="481726"/>
          </a:xfrm>
          <a:prstGeom prst="rect">
            <a:avLst/>
          </a:prstGeom>
        </p:spPr>
        <p:txBody>
          <a:bodyPr vert="horz" lIns="96638" tIns="48321" rIns="96638" bIns="48321" rtlCol="0" anchor="b"/>
          <a:lstStyle>
            <a:lvl1pPr algn="r">
              <a:defRPr sz="1200"/>
            </a:lvl1pPr>
          </a:lstStyle>
          <a:p>
            <a:fld id="{7A6E335F-6B58-4BAC-AAD9-EC2E6DC715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6455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403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9726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0576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04838" y="1089025"/>
            <a:ext cx="5229225" cy="29416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849572">
              <a:defRPr/>
            </a:pPr>
            <a:endParaRPr lang="en-US" dirty="0"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65714">
              <a:defRPr/>
            </a:pPr>
            <a:fld id="{E84D7D15-C94C-43C9-B69F-ACDE5F390448}" type="slidenum">
              <a:rPr lang="en-US">
                <a:solidFill>
                  <a:prstClr val="black"/>
                </a:solidFill>
              </a:rPr>
              <a:pPr defTabSz="865714">
                <a:defRPr/>
              </a:pPr>
              <a:t>4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387740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0031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9454A9-D738-3085-ACED-58B17B1BF5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1307EF7-16CA-22AC-AFEC-36EB4E0089C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4F606A9-3AA0-A333-96C8-60E2C40A35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54C0EA6-2A83-FDB8-1195-96526113DC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07347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0400" y="1125538"/>
            <a:ext cx="5397500" cy="30368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 </a:t>
            </a:r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98137">
              <a:defRPr/>
            </a:pPr>
            <a:fld id="{E84D7D15-C94C-43C9-B69F-ACDE5F390448}" type="slidenum">
              <a:rPr lang="en-US">
                <a:solidFill>
                  <a:prstClr val="black"/>
                </a:solidFill>
              </a:rPr>
              <a:pPr defTabSz="898137">
                <a:defRPr/>
              </a:pPr>
              <a:t>7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93402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0400" y="1125538"/>
            <a:ext cx="5397500" cy="30368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98137">
              <a:defRPr/>
            </a:pPr>
            <a:fld id="{E84D7D15-C94C-43C9-B69F-ACDE5F390448}" type="slidenum">
              <a:rPr lang="en-US">
                <a:solidFill>
                  <a:prstClr val="black"/>
                </a:solidFill>
              </a:rPr>
              <a:pPr defTabSz="898137">
                <a:defRPr/>
              </a:pPr>
              <a:t>8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56702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9619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512075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40825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sz="1800" dirty="0">
              <a:effectLst/>
              <a:latin typeface="Source Sans 3" panose="020B0503030403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6059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0400" y="1125538"/>
            <a:ext cx="5397500" cy="30368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98137">
              <a:defRPr/>
            </a:pPr>
            <a:fld id="{5D35CE0B-5552-4294-BBD0-4BEE7ADCD938}" type="slidenum">
              <a:rPr lang="en-US">
                <a:solidFill>
                  <a:prstClr val="black"/>
                </a:solidFill>
              </a:rPr>
              <a:pPr defTabSz="898137">
                <a:defRPr/>
              </a:pPr>
              <a:t>13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79245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>
            <a:extLst>
              <a:ext uri="{FF2B5EF4-FFF2-40B4-BE49-F238E27FC236}">
                <a16:creationId xmlns:a16="http://schemas.microsoft.com/office/drawing/2014/main" id="{2101393E-F81B-4287-99D2-D3B2F0D133E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04813" y="695325"/>
            <a:ext cx="6188075" cy="3481388"/>
          </a:xfrm>
          <a:ln/>
        </p:spPr>
      </p:sp>
      <p:sp>
        <p:nvSpPr>
          <p:cNvPr id="72707" name="Rectangle 3">
            <a:extLst>
              <a:ext uri="{FF2B5EF4-FFF2-40B4-BE49-F238E27FC236}">
                <a16:creationId xmlns:a16="http://schemas.microsoft.com/office/drawing/2014/main" id="{305D34EB-C103-49CA-8A6F-B2CE4D20BDA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31578" y="4407239"/>
            <a:ext cx="5131620" cy="417528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02220026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76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408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5">
            <a:extLst>
              <a:ext uri="{FF2B5EF4-FFF2-40B4-BE49-F238E27FC236}">
                <a16:creationId xmlns:a16="http://schemas.microsoft.com/office/drawing/2014/main" id="{671BA8B9-9292-4EC2-8DF8-8A53D6083D8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1017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71450" indent="-296711" defTabSz="961017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86847" indent="-237369" defTabSz="961017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61585" indent="-237369" defTabSz="961017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136324" indent="-237369" defTabSz="961017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611062" indent="-237369" defTabSz="961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3085801" indent="-237369" defTabSz="961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560540" indent="-237369" defTabSz="961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4035279" indent="-237369" defTabSz="961017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0" hangingPunct="0">
              <a:defRPr/>
            </a:pPr>
            <a:fld id="{719EDCA2-483E-4914-AD19-62C8CB2856EE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0" hangingPunct="0">
                <a:defRPr/>
              </a:pPr>
              <a:t>17</a:t>
            </a:fld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9875" name="Rectangle 2">
            <a:extLst>
              <a:ext uri="{FF2B5EF4-FFF2-40B4-BE49-F238E27FC236}">
                <a16:creationId xmlns:a16="http://schemas.microsoft.com/office/drawing/2014/main" id="{1EE5A1BE-99D0-4BC7-8A4A-91A546FB97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5487" y="0"/>
            <a:ext cx="3163407" cy="480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35" tIns="45618" rIns="91235" bIns="45618" anchor="ctr"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49478" eaLnBrk="0" hangingPunct="0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9876" name="Rectangle 3">
            <a:extLst>
              <a:ext uri="{FF2B5EF4-FFF2-40B4-BE49-F238E27FC236}">
                <a16:creationId xmlns:a16="http://schemas.microsoft.com/office/drawing/2014/main" id="{0634CD4F-E07F-4D86-97DB-87CF080DDF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35487" y="9101839"/>
            <a:ext cx="3163407" cy="48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20077" tIns="0" rIns="20077" bIns="0" anchor="b"/>
          <a:lstStyle>
            <a:lvl1pPr defTabSz="928688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 defTabSz="928688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 defTabSz="928688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 defTabSz="928688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 defTabSz="928688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defTabSz="92868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algn="r" defTabSz="964313" eaLnBrk="0" hangingPunct="0">
              <a:defRPr/>
            </a:pPr>
            <a:r>
              <a:rPr lang="en-US" altLang="en-US" sz="1100" i="1" dirty="0">
                <a:solidFill>
                  <a:srgbClr val="000000"/>
                </a:solidFill>
                <a:latin typeface="Times New Roman" panose="02020603050405020304" pitchFamily="18" charset="0"/>
              </a:rPr>
              <a:t>18</a:t>
            </a:r>
          </a:p>
        </p:txBody>
      </p:sp>
      <p:sp>
        <p:nvSpPr>
          <p:cNvPr id="79877" name="Rectangle 4">
            <a:extLst>
              <a:ext uri="{FF2B5EF4-FFF2-40B4-BE49-F238E27FC236}">
                <a16:creationId xmlns:a16="http://schemas.microsoft.com/office/drawing/2014/main" id="{1055CDE3-77EC-49D5-9E3A-629D3FE28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101839"/>
            <a:ext cx="3163408" cy="48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35" tIns="45618" rIns="91235" bIns="45618" anchor="ctr"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49478" eaLnBrk="0" hangingPunct="0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9878" name="Rectangle 5">
            <a:extLst>
              <a:ext uri="{FF2B5EF4-FFF2-40B4-BE49-F238E27FC236}">
                <a16:creationId xmlns:a16="http://schemas.microsoft.com/office/drawing/2014/main" id="{A231AADC-BC79-4406-9036-F568A482C8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3163408" cy="4807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35" tIns="45618" rIns="91235" bIns="45618" anchor="ctr"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defTabSz="949478" eaLnBrk="0" hangingPunct="0">
              <a:defRPr/>
            </a:pPr>
            <a:endParaRPr lang="en-US" altLang="en-US" dirty="0">
              <a:solidFill>
                <a:srgbClr val="000000"/>
              </a:solidFill>
            </a:endParaRPr>
          </a:p>
        </p:txBody>
      </p:sp>
      <p:sp>
        <p:nvSpPr>
          <p:cNvPr id="79879" name="Rectangle 6">
            <a:extLst>
              <a:ext uri="{FF2B5EF4-FFF2-40B4-BE49-F238E27FC236}">
                <a16:creationId xmlns:a16="http://schemas.microsoft.com/office/drawing/2014/main" id="{CBE92C83-7E55-4CFE-85F0-D0227F5823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972081" y="4551739"/>
            <a:ext cx="5354734" cy="4312174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48518" bIns="48518"/>
          <a:lstStyle/>
          <a:p>
            <a:endParaRPr lang="en-US" altLang="en-US" dirty="0">
              <a:highlight>
                <a:srgbClr val="FFFF00"/>
              </a:highlight>
            </a:endParaRPr>
          </a:p>
        </p:txBody>
      </p:sp>
      <p:sp>
        <p:nvSpPr>
          <p:cNvPr id="79880" name="Rectangle 7">
            <a:extLst>
              <a:ext uri="{FF2B5EF4-FFF2-40B4-BE49-F238E27FC236}">
                <a16:creationId xmlns:a16="http://schemas.microsoft.com/office/drawing/2014/main" id="{9A115A42-5DE6-4B83-B564-6E7E62A78B9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465138" y="712788"/>
            <a:ext cx="6372225" cy="3584575"/>
          </a:xfrm>
          <a:ln cap="flat"/>
        </p:spPr>
      </p:sp>
    </p:spTree>
    <p:extLst>
      <p:ext uri="{BB962C8B-B14F-4D97-AF65-F5344CB8AC3E}">
        <p14:creationId xmlns:p14="http://schemas.microsoft.com/office/powerpoint/2010/main" val="12674687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79648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6180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98137">
              <a:defRPr/>
            </a:pPr>
            <a:fld id="{B9FC8D91-268C-4CDD-832E-C48ED86FEDC3}" type="slidenum">
              <a:rPr lang="en-US">
                <a:solidFill>
                  <a:prstClr val="black"/>
                </a:solidFill>
              </a:rPr>
              <a:pPr defTabSz="898137">
                <a:defRPr/>
              </a:pPr>
              <a:t>20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4810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highlight>
                <a:srgbClr val="FFFF00"/>
              </a:highlight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98137">
              <a:defRPr/>
            </a:pPr>
            <a:fld id="{B9FC8D91-268C-4CDD-832E-C48ED86FEDC3}" type="slidenum">
              <a:rPr lang="en-US">
                <a:solidFill>
                  <a:prstClr val="black"/>
                </a:solidFill>
              </a:rPr>
              <a:pPr defTabSz="898137">
                <a:defRPr/>
              </a:pPr>
              <a:t>21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785697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0400" y="1125538"/>
            <a:ext cx="5397500" cy="30368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298591" y="4575649"/>
            <a:ext cx="6270413" cy="4311612"/>
          </a:xfrm>
        </p:spPr>
        <p:txBody>
          <a:bodyPr/>
          <a:lstStyle/>
          <a:p>
            <a:endParaRPr lang="en-US" sz="15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898137">
              <a:defRPr/>
            </a:pPr>
            <a:fld id="{C20F4F75-B96C-40EE-A4D3-9D57A57F7846}" type="slidenum">
              <a:rPr lang="en-US">
                <a:solidFill>
                  <a:prstClr val="black"/>
                </a:solidFill>
              </a:rPr>
              <a:pPr defTabSz="898137">
                <a:defRPr/>
              </a:pPr>
              <a:t>22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2773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5">
            <a:extLst>
              <a:ext uri="{FF2B5EF4-FFF2-40B4-BE49-F238E27FC236}">
                <a16:creationId xmlns:a16="http://schemas.microsoft.com/office/drawing/2014/main" id="{D5200913-649B-49F6-BF18-48016E83F1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6324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3601" indent="-286000" defTabSz="926324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4002" indent="-228800" defTabSz="926324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1602" indent="-228800" defTabSz="926324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9203" indent="-228800" defTabSz="926324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6803" indent="-228800" defTabSz="9263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4404" indent="-228800" defTabSz="9263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32005" indent="-228800" defTabSz="9263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9605" indent="-228800" defTabSz="92632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eaLnBrk="0" hangingPunct="0">
              <a:defRPr/>
            </a:pPr>
            <a:fld id="{49BC483A-9A90-4ADE-88FD-1CA1B0B18731}" type="slidenum">
              <a:rPr lang="en-US" altLang="en-US">
                <a:solidFill>
                  <a:srgbClr val="000000"/>
                </a:solidFill>
                <a:latin typeface="Times New Roman" panose="02020603050405020304" pitchFamily="18" charset="0"/>
              </a:rPr>
              <a:pPr eaLnBrk="0" hangingPunct="0">
                <a:defRPr/>
              </a:pPr>
              <a:t>23</a:t>
            </a:fld>
            <a:endParaRPr lang="en-US" altLang="en-US" dirty="0">
              <a:solidFill>
                <a:srgbClr val="00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3" name="Rectangle 2">
            <a:extLst>
              <a:ext uri="{FF2B5EF4-FFF2-40B4-BE49-F238E27FC236}">
                <a16:creationId xmlns:a16="http://schemas.microsoft.com/office/drawing/2014/main" id="{A59765C9-D82F-4E21-B2FA-2A801BEC39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660400" y="1125538"/>
            <a:ext cx="5397500" cy="3036887"/>
          </a:xfrm>
          <a:ln/>
        </p:spPr>
      </p:sp>
      <p:sp>
        <p:nvSpPr>
          <p:cNvPr id="87044" name="Rectangle 3">
            <a:extLst>
              <a:ext uri="{FF2B5EF4-FFF2-40B4-BE49-F238E27FC236}">
                <a16:creationId xmlns:a16="http://schemas.microsoft.com/office/drawing/2014/main" id="{E8F04D57-1F2C-4835-892B-474BE8A731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896221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27584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51746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89CD9-F47B-3A0E-5BAF-6395254DE3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CF55D6-260F-984E-9EA0-CC81C31C30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A501B0D-A3AA-F5E6-569E-F6C522DDA8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114380-F836-18BD-0AC9-427D5D8FC9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478174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A6E335F-6B58-4BAC-AAD9-EC2E6DC7157D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31618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Intro Slide DEV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201B720-2471-8549-925A-3799CDB9719D}"/>
              </a:ext>
            </a:extLst>
          </p:cNvPr>
          <p:cNvCxnSpPr>
            <a:cxnSpLocks/>
          </p:cNvCxnSpPr>
          <p:nvPr userDrawn="1"/>
        </p:nvCxnSpPr>
        <p:spPr>
          <a:xfrm>
            <a:off x="2338648" y="1864885"/>
            <a:ext cx="7514705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8D9A76-764D-4243-BE8A-AFC03BBA711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38649" y="2139210"/>
            <a:ext cx="7514704" cy="250070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Source Sans 3" panose="020B0503030403020204" pitchFamily="34" charset="0"/>
              </a:defRPr>
            </a:lvl1pPr>
            <a:lvl2pPr marL="548640" indent="0">
              <a:buNone/>
              <a:defRPr/>
            </a:lvl2pPr>
          </a:lstStyle>
          <a:p>
            <a:pPr lvl="0"/>
            <a:r>
              <a:rPr lang="en-US" dirty="0"/>
              <a:t>Vestibulum ante ipsum </a:t>
            </a:r>
            <a:r>
              <a:rPr lang="en-US" dirty="0" err="1"/>
              <a:t>primis</a:t>
            </a:r>
            <a:r>
              <a:rPr lang="en-US" dirty="0"/>
              <a:t> in </a:t>
            </a:r>
            <a:r>
              <a:rPr lang="en-US" dirty="0" err="1"/>
              <a:t>faucibus</a:t>
            </a:r>
            <a:r>
              <a:rPr lang="en-US" dirty="0"/>
              <a:t> </a:t>
            </a:r>
            <a:r>
              <a:rPr lang="en-US" dirty="0" err="1"/>
              <a:t>orci</a:t>
            </a:r>
            <a:r>
              <a:rPr lang="en-US" dirty="0"/>
              <a:t> </a:t>
            </a:r>
            <a:r>
              <a:rPr lang="en-US" dirty="0" err="1"/>
              <a:t>luctus</a:t>
            </a:r>
            <a:r>
              <a:rPr lang="en-US" dirty="0"/>
              <a:t> et </a:t>
            </a:r>
            <a:r>
              <a:rPr lang="en-US" dirty="0" err="1"/>
              <a:t>ultrices</a:t>
            </a:r>
            <a:r>
              <a:rPr lang="en-US" dirty="0"/>
              <a:t> </a:t>
            </a:r>
            <a:r>
              <a:rPr lang="en-US" dirty="0" err="1"/>
              <a:t>posuere</a:t>
            </a:r>
            <a:r>
              <a:rPr lang="en-US" dirty="0"/>
              <a:t> </a:t>
            </a:r>
            <a:r>
              <a:rPr lang="en-US" dirty="0" err="1"/>
              <a:t>cubilia</a:t>
            </a:r>
            <a:r>
              <a:rPr lang="en-US" dirty="0"/>
              <a:t> Curae; </a:t>
            </a:r>
            <a:r>
              <a:rPr lang="en-US" dirty="0" err="1"/>
              <a:t>Fusce</a:t>
            </a:r>
            <a:r>
              <a:rPr lang="en-US" dirty="0"/>
              <a:t> id </a:t>
            </a:r>
            <a:r>
              <a:rPr lang="en-US" dirty="0" err="1"/>
              <a:t>purus</a:t>
            </a:r>
            <a:r>
              <a:rPr lang="en-US" dirty="0"/>
              <a:t>. </a:t>
            </a:r>
            <a:r>
              <a:rPr lang="en-US" dirty="0" err="1"/>
              <a:t>Phasellus</a:t>
            </a:r>
            <a:r>
              <a:rPr lang="en-US" dirty="0"/>
              <a:t> </a:t>
            </a:r>
            <a:r>
              <a:rPr lang="en-US" dirty="0" err="1"/>
              <a:t>blandit</a:t>
            </a:r>
            <a:r>
              <a:rPr lang="en-US" dirty="0"/>
              <a:t> </a:t>
            </a:r>
            <a:r>
              <a:rPr lang="en-US" dirty="0" err="1"/>
              <a:t>leo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.</a:t>
            </a:r>
          </a:p>
        </p:txBody>
      </p:sp>
      <p:pic>
        <p:nvPicPr>
          <p:cNvPr id="2" name="Picture 1" descr="Ohio Bureau of Workers' Compensation Logo">
            <a:extLst>
              <a:ext uri="{FF2B5EF4-FFF2-40B4-BE49-F238E27FC236}">
                <a16:creationId xmlns:a16="http://schemas.microsoft.com/office/drawing/2014/main" id="{621E2ABE-0563-D687-6A39-79C79837750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4477" y="5366411"/>
            <a:ext cx="3103046" cy="723957"/>
          </a:xfrm>
          <a:prstGeom prst="rect">
            <a:avLst/>
          </a:prstGeom>
        </p:spPr>
      </p:pic>
      <p:sp>
        <p:nvSpPr>
          <p:cNvPr id="15" name="Title Placeholder 6">
            <a:extLst>
              <a:ext uri="{FF2B5EF4-FFF2-40B4-BE49-F238E27FC236}">
                <a16:creationId xmlns:a16="http://schemas.microsoft.com/office/drawing/2014/main" id="{1BC007B7-6D96-5BCC-6209-90A7E75F29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830506"/>
            <a:ext cx="11430000" cy="9828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>
              <a:defRPr sz="6000"/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9798106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er 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54C5D952-7020-4B33-84F7-CBC1B869BB0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6810" y="1114428"/>
            <a:ext cx="5219169" cy="83026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3" panose="020B0503030403020204" pitchFamily="34" charset="0"/>
              </a:defRPr>
            </a:lvl1pPr>
          </a:lstStyle>
          <a:p>
            <a:pPr lvl="0"/>
            <a:r>
              <a:rPr lang="en-US" dirty="0"/>
              <a:t>Click to edit subtitle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D3068A40-1D69-47F3-AA7E-9CA2BC3F38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1" y="4511176"/>
            <a:ext cx="5235550" cy="133642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 b="0">
                <a:latin typeface="Source Sans 3" panose="020B0503030403020204" pitchFamily="34" charset="0"/>
              </a:defRPr>
            </a:lvl1pPr>
          </a:lstStyle>
          <a:p>
            <a:pPr lvl="0"/>
            <a:r>
              <a:rPr lang="en-US" dirty="0"/>
              <a:t>Click to add additional info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842910E7-43EF-44FD-A4C0-9AECABD8CC5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1001" y="3507165"/>
            <a:ext cx="5240310" cy="6248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1">
                    <a:lumMod val="65000"/>
                  </a:schemeClr>
                </a:solidFill>
                <a:latin typeface="Source Sans 3" panose="020B0503030403020204" pitchFamily="34" charset="0"/>
                <a:ea typeface="Source Serif Pro" panose="02040603050405020204" pitchFamily="18" charset="0"/>
              </a:defRPr>
            </a:lvl1pPr>
          </a:lstStyle>
          <a:p>
            <a:pPr lvl="0"/>
            <a:r>
              <a:rPr lang="en-US" dirty="0"/>
              <a:t>Title of presenter</a:t>
            </a:r>
          </a:p>
        </p:txBody>
      </p:sp>
      <p:sp>
        <p:nvSpPr>
          <p:cNvPr id="19" name="Text Placeholder 19">
            <a:extLst>
              <a:ext uri="{FF2B5EF4-FFF2-40B4-BE49-F238E27FC236}">
                <a16:creationId xmlns:a16="http://schemas.microsoft.com/office/drawing/2014/main" id="{E1D283C1-F316-43F0-BDE2-800E11D4BF3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76240" y="2556086"/>
            <a:ext cx="5240310" cy="479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800" b="1" cap="all" baseline="0">
                <a:solidFill>
                  <a:srgbClr val="002060"/>
                </a:solidFill>
                <a:latin typeface="Source Sans 3" panose="020B0503030403020204" pitchFamily="34" charset="0"/>
              </a:defRPr>
            </a:lvl1pPr>
          </a:lstStyle>
          <a:p>
            <a:pPr lvl="0"/>
            <a:r>
              <a:rPr lang="en-US" dirty="0"/>
              <a:t>First Name</a:t>
            </a:r>
          </a:p>
        </p:txBody>
      </p:sp>
      <p:sp>
        <p:nvSpPr>
          <p:cNvPr id="21" name="Text Placeholder 19">
            <a:extLst>
              <a:ext uri="{FF2B5EF4-FFF2-40B4-BE49-F238E27FC236}">
                <a16:creationId xmlns:a16="http://schemas.microsoft.com/office/drawing/2014/main" id="{C1223FDD-7488-4253-8BC8-8FEC76158A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6240" y="3027689"/>
            <a:ext cx="5240310" cy="479092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spcBef>
                <a:spcPts val="0"/>
              </a:spcBef>
              <a:buFontTx/>
              <a:buNone/>
              <a:defRPr sz="2800" b="1" cap="all" baseline="0">
                <a:solidFill>
                  <a:srgbClr val="002060"/>
                </a:solidFill>
                <a:latin typeface="Source Sans 3" panose="020B0503030403020204" pitchFamily="34" charset="0"/>
              </a:defRPr>
            </a:lvl1pPr>
          </a:lstStyle>
          <a:p>
            <a:pPr lvl="0"/>
            <a:r>
              <a:rPr lang="en-US" dirty="0"/>
              <a:t>Last Name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FA81CFAB-6E89-DB44-BE09-32E905D91A5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825484" y="1114428"/>
            <a:ext cx="5985516" cy="4701756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000">
                <a:solidFill>
                  <a:schemeClr val="bg1">
                    <a:lumMod val="65000"/>
                  </a:schemeClr>
                </a:solidFill>
                <a:latin typeface="Source Sans 3" panose="020B0503030403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3" name="Title 22">
            <a:extLst>
              <a:ext uri="{FF2B5EF4-FFF2-40B4-BE49-F238E27FC236}">
                <a16:creationId xmlns:a16="http://schemas.microsoft.com/office/drawing/2014/main" id="{D518BF1B-32A6-9D47-93A2-A5E48DB86C4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6810" y="503033"/>
            <a:ext cx="10515600" cy="569913"/>
          </a:xfrm>
        </p:spPr>
        <p:txBody>
          <a:bodyPr/>
          <a:lstStyle>
            <a:lvl1pPr>
              <a:defRPr>
                <a:latin typeface="Source Sans 3" panose="020B0503030403020204" pitchFamily="34" charset="0"/>
              </a:defRPr>
            </a:lvl1pPr>
          </a:lstStyle>
          <a:p>
            <a:r>
              <a:rPr lang="en-US" dirty="0"/>
              <a:t>Click to edit presentation title</a:t>
            </a:r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0EBDA6E4-77F4-A64D-89B8-E757AE4EAEAD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205902" y="6356350"/>
            <a:ext cx="7935098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      </a:t>
            </a:r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A23B3552-B000-E570-56F9-60592BAF5BA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3" name="Slide Number Placeholder 9">
            <a:extLst>
              <a:ext uri="{FF2B5EF4-FFF2-40B4-BE49-F238E27FC236}">
                <a16:creationId xmlns:a16="http://schemas.microsoft.com/office/drawing/2014/main" id="{BFF87748-01EA-B491-AD87-374EA1A95EDC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1291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2333B75A-FCD1-B1D6-C91B-44FF4269738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3" name="Slide Number Placeholder 9">
            <a:extLst>
              <a:ext uri="{FF2B5EF4-FFF2-40B4-BE49-F238E27FC236}">
                <a16:creationId xmlns:a16="http://schemas.microsoft.com/office/drawing/2014/main" id="{40594E49-1EFA-E0AE-9A15-B50783B38E9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244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98D6F-B8D2-8645-91DD-AFAD338479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99" y="1104258"/>
            <a:ext cx="11086475" cy="889427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6200"/>
              </a:lnSpc>
              <a:defRPr sz="6000">
                <a:latin typeface="Source Sans 3" panose="020B0503030403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7482B6-B14E-2840-9894-155B86AF143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1000" y="2230132"/>
            <a:ext cx="9107774" cy="352360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Source Sans 3" panose="020B0503030403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87C5245B-7C5E-1B46-B288-83FE7ADFC2F0}"/>
              </a:ext>
            </a:extLst>
          </p:cNvPr>
          <p:cNvCxnSpPr>
            <a:cxnSpLocks/>
          </p:cNvCxnSpPr>
          <p:nvPr userDrawn="1"/>
        </p:nvCxnSpPr>
        <p:spPr>
          <a:xfrm>
            <a:off x="380999" y="2010937"/>
            <a:ext cx="7514705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1A38016B-4543-656B-2572-F730F60B62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15533E4E-EF83-18C9-F3FF-17D044796D8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61869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98D6F-B8D2-8645-91DD-AFAD338479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2762" y="2633955"/>
            <a:ext cx="11086475" cy="889427"/>
          </a:xfrm>
          <a:prstGeom prst="rect">
            <a:avLst/>
          </a:prstGeom>
        </p:spPr>
        <p:txBody>
          <a:bodyPr anchor="t"/>
          <a:lstStyle>
            <a:lvl1pPr algn="l">
              <a:lnSpc>
                <a:spcPts val="6200"/>
              </a:lnSpc>
              <a:defRPr sz="6000">
                <a:latin typeface="Source Sans 3" panose="020B0503030403020204" pitchFamily="34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0573263-0025-8CB4-8D51-BD62F97B9DF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31AED254-D3E9-6AD0-2FB3-4509840E354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5724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1312F4-9ACB-D749-A463-6EF93D944A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65125"/>
            <a:ext cx="11430000" cy="1325563"/>
          </a:xfrm>
          <a:prstGeom prst="rect">
            <a:avLst/>
          </a:prstGeom>
        </p:spPr>
        <p:txBody>
          <a:bodyPr anchor="t"/>
          <a:lstStyle>
            <a:lvl1pPr algn="l">
              <a:defRPr>
                <a:latin typeface="Source Sans 3" panose="020B0503030403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6C5217-C058-314A-A904-8613DFB6343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1000" y="1825625"/>
            <a:ext cx="10515600" cy="4125470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20000"/>
              </a:lnSpc>
              <a:spcAft>
                <a:spcPts val="1000"/>
              </a:spcAft>
              <a:buFont typeface="Arial" panose="020B0604020202020204" pitchFamily="34" charset="0"/>
              <a:buChar char="•"/>
              <a:defRPr>
                <a:latin typeface="Source Sans 3" panose="020B0503030403020204" pitchFamily="34" charset="0"/>
              </a:defRPr>
            </a:lvl1pPr>
            <a:lvl2pPr>
              <a:spcBef>
                <a:spcPts val="1000"/>
              </a:spcBef>
              <a:spcAft>
                <a:spcPts val="800"/>
              </a:spcAft>
              <a:defRPr>
                <a:latin typeface="Source Sans 3" panose="020B0503030403020204" pitchFamily="34" charset="0"/>
              </a:defRPr>
            </a:lvl2pPr>
            <a:lvl3pPr>
              <a:spcBef>
                <a:spcPts val="1000"/>
              </a:spcBef>
              <a:defRPr>
                <a:latin typeface="Source Sans 3" panose="020B0503030403020204" pitchFamily="34" charset="0"/>
              </a:defRPr>
            </a:lvl3pPr>
            <a:lvl4pPr>
              <a:spcBef>
                <a:spcPts val="1000"/>
              </a:spcBef>
              <a:defRPr>
                <a:latin typeface="Source Sans 3" panose="020B0503030403020204" pitchFamily="34" charset="0"/>
              </a:defRPr>
            </a:lvl4pPr>
            <a:lvl5pPr>
              <a:spcBef>
                <a:spcPts val="1000"/>
              </a:spcBef>
              <a:defRPr>
                <a:latin typeface="Source Sans 3" panose="020B0503030403020204" pitchFamily="34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endParaRPr lang="en-US" dirty="0"/>
          </a:p>
        </p:txBody>
      </p:sp>
      <p:pic>
        <p:nvPicPr>
          <p:cNvPr id="4" name="Picture 3" descr="Logo&#10;&#10;Description automatically generated">
            <a:extLst>
              <a:ext uri="{FF2B5EF4-FFF2-40B4-BE49-F238E27FC236}">
                <a16:creationId xmlns:a16="http://schemas.microsoft.com/office/drawing/2014/main" id="{DCD8E5F9-7877-16D6-2A0D-B13D81CDC4B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5312356F-BBDF-3A7A-A295-A02D9AFE894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2386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5157EA-33AB-6E4E-8AE6-C519F2C70D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65125"/>
            <a:ext cx="11430000" cy="1325563"/>
          </a:xfrm>
          <a:prstGeom prst="rect">
            <a:avLst/>
          </a:prstGeom>
        </p:spPr>
        <p:txBody>
          <a:bodyPr anchor="t"/>
          <a:lstStyle>
            <a:lvl1pPr algn="l">
              <a:defRPr>
                <a:latin typeface="Source Sans 3" panose="020B0503030403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95D000-96C4-3146-A271-C3F0018F06F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81000" y="1825625"/>
            <a:ext cx="5439032" cy="4093261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3" panose="020B0503030403020204" pitchFamily="34" charset="0"/>
              </a:defRPr>
            </a:lvl1pPr>
            <a:lvl2pPr>
              <a:defRPr>
                <a:latin typeface="Source Sans 3" panose="020B0503030403020204" pitchFamily="34" charset="0"/>
              </a:defRPr>
            </a:lvl2pPr>
            <a:lvl3pPr>
              <a:defRPr>
                <a:latin typeface="Source Sans 3" panose="020B0503030403020204" pitchFamily="34" charset="0"/>
              </a:defRPr>
            </a:lvl3pPr>
            <a:lvl4pPr>
              <a:defRPr>
                <a:latin typeface="Source Sans 3" panose="020B0503030403020204" pitchFamily="34" charset="0"/>
              </a:defRPr>
            </a:lvl4pPr>
            <a:lvl5pPr>
              <a:defRPr>
                <a:latin typeface="Source Sans 3" panose="020B0503030403020204" pitchFamily="34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340DB-97D6-6943-B475-09348084E3A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6000" y="1825625"/>
            <a:ext cx="5715000" cy="4093261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3" panose="020B0503030403020204" pitchFamily="34" charset="0"/>
              </a:defRPr>
            </a:lvl1pPr>
            <a:lvl2pPr>
              <a:defRPr>
                <a:latin typeface="Source Sans 3" panose="020B0503030403020204" pitchFamily="34" charset="0"/>
              </a:defRPr>
            </a:lvl2pPr>
            <a:lvl3pPr>
              <a:defRPr>
                <a:latin typeface="Source Sans 3" panose="020B0503030403020204" pitchFamily="34" charset="0"/>
              </a:defRPr>
            </a:lvl3pPr>
            <a:lvl4pPr>
              <a:defRPr>
                <a:latin typeface="Source Sans 3" panose="020B0503030403020204" pitchFamily="34" charset="0"/>
              </a:defRPr>
            </a:lvl4pPr>
            <a:lvl5pPr>
              <a:defRPr>
                <a:latin typeface="Source Sans 3" panose="020B0503030403020204" pitchFamily="34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A22DE4F6-919E-8041-348D-A062623329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8EFB5D76-196B-2EE8-047E-C5816C1732A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1458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B5D1D-0BAC-9D44-92DF-2FAC5F1F84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65125"/>
            <a:ext cx="11430000" cy="1325563"/>
          </a:xfrm>
          <a:prstGeom prst="rect">
            <a:avLst/>
          </a:prstGeom>
        </p:spPr>
        <p:txBody>
          <a:bodyPr anchor="t"/>
          <a:lstStyle>
            <a:lvl1pPr algn="l">
              <a:defRPr>
                <a:latin typeface="Source Sans 3" panose="020B0503030403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78388F-D839-F04B-8146-F18EC1F5918C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81000" y="1681163"/>
            <a:ext cx="5550243" cy="65730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latin typeface="Source Sans 3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E5DF2D-0CB8-8048-932F-27A74B3869BA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81000" y="2505075"/>
            <a:ext cx="5550243" cy="3426168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3" panose="020B0503030403020204" pitchFamily="34" charset="0"/>
              </a:defRPr>
            </a:lvl1pPr>
            <a:lvl2pPr>
              <a:defRPr>
                <a:latin typeface="Source Sans 3" panose="020B0503030403020204" pitchFamily="34" charset="0"/>
              </a:defRPr>
            </a:lvl2pPr>
            <a:lvl3pPr>
              <a:defRPr>
                <a:latin typeface="Source Sans 3" panose="020B0503030403020204" pitchFamily="34" charset="0"/>
              </a:defRPr>
            </a:lvl3pPr>
            <a:lvl4pPr>
              <a:defRPr>
                <a:latin typeface="Source Sans 3" panose="020B0503030403020204" pitchFamily="34" charset="0"/>
              </a:defRPr>
            </a:lvl4pPr>
            <a:lvl5pPr>
              <a:defRPr>
                <a:latin typeface="Source Sans 3" panose="020B0503030403020204" pitchFamily="34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CFE60E-047E-DA43-8341-0EAA48D9EE95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638800" cy="657303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buNone/>
              <a:defRPr sz="2400" b="1" cap="all" baseline="0">
                <a:latin typeface="Source Sans 3" panose="020B0503030403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BF4DAB-13B0-C64B-9B88-510DBA6D3D86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638800" cy="3426168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3" panose="020B0503030403020204" pitchFamily="34" charset="0"/>
              </a:defRPr>
            </a:lvl1pPr>
            <a:lvl2pPr>
              <a:defRPr>
                <a:latin typeface="Source Sans 3" panose="020B0503030403020204" pitchFamily="34" charset="0"/>
              </a:defRPr>
            </a:lvl2pPr>
            <a:lvl3pPr>
              <a:defRPr>
                <a:latin typeface="Source Sans 3" panose="020B0503030403020204" pitchFamily="34" charset="0"/>
              </a:defRPr>
            </a:lvl3pPr>
            <a:lvl4pPr>
              <a:defRPr>
                <a:latin typeface="Source Sans 3" panose="020B0503030403020204" pitchFamily="34" charset="0"/>
              </a:defRPr>
            </a:lvl4pPr>
            <a:lvl5pPr>
              <a:defRPr>
                <a:latin typeface="Source Sans 3" panose="020B0503030403020204" pitchFamily="34" charset="0"/>
              </a:defRPr>
            </a:lvl5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pic>
        <p:nvPicPr>
          <p:cNvPr id="7" name="Picture 6" descr="Logo&#10;&#10;Description automatically generated">
            <a:extLst>
              <a:ext uri="{FF2B5EF4-FFF2-40B4-BE49-F238E27FC236}">
                <a16:creationId xmlns:a16="http://schemas.microsoft.com/office/drawing/2014/main" id="{D244AB9F-867F-22E6-47B4-7CCD50A5C4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28D27E6B-445A-8389-E590-71F51C1C42C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7297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ighlight Tex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401BE4-CFAD-BC43-936B-79A89D2D90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559088"/>
            <a:ext cx="11430000" cy="982861"/>
          </a:xfrm>
        </p:spPr>
        <p:txBody>
          <a:bodyPr/>
          <a:lstStyle>
            <a:lvl1pPr>
              <a:defRPr cap="all" baseline="0"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D422E8-E84E-0149-880E-D3C6927AC71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64302" y="2008683"/>
            <a:ext cx="9878336" cy="3687268"/>
          </a:xfrm>
          <a:prstGeom prst="rect">
            <a:avLst/>
          </a:prstGeom>
        </p:spPr>
        <p:txBody>
          <a:bodyPr/>
          <a:lstStyle>
            <a:lvl1pPr>
              <a:defRPr>
                <a:latin typeface="Source Sans 3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48640" indent="0">
              <a:buNone/>
              <a:defRPr/>
            </a:lvl2pPr>
          </a:lstStyle>
          <a:p>
            <a:pPr lvl="0"/>
            <a:r>
              <a:rPr lang="en-US" dirty="0"/>
              <a:t>Click to edit highlight text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E7FD42D-4EBF-8140-92AE-0F63EFA73492}"/>
              </a:ext>
            </a:extLst>
          </p:cNvPr>
          <p:cNvCxnSpPr>
            <a:cxnSpLocks/>
          </p:cNvCxnSpPr>
          <p:nvPr userDrawn="1"/>
        </p:nvCxnSpPr>
        <p:spPr>
          <a:xfrm>
            <a:off x="838200" y="2008683"/>
            <a:ext cx="0" cy="3674496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366BD115-1089-657F-BC38-4563D329539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4F46EFA3-567D-E242-86A6-FC5BCD65A1BF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94702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39428-DA8C-2046-9013-4C44E75574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1000" y="365125"/>
            <a:ext cx="11430000" cy="1325563"/>
          </a:xfrm>
          <a:prstGeom prst="rect">
            <a:avLst/>
          </a:prstGeom>
        </p:spPr>
        <p:txBody>
          <a:bodyPr anchor="t"/>
          <a:lstStyle>
            <a:lvl1pPr>
              <a:defRPr cap="all" baseline="0">
                <a:latin typeface="Source Sans 3" panose="020B0503030403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FBF2F7E0-EBA8-ECC4-E961-6D2EB14A148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BA961070-833D-A7F8-ED99-E3C99186BB6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282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7C20D8-6935-1A43-8CF0-66FC6338B1E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01" y="457200"/>
            <a:ext cx="4387121" cy="1600200"/>
          </a:xfrm>
          <a:prstGeom prst="rect">
            <a:avLst/>
          </a:prstGeom>
        </p:spPr>
        <p:txBody>
          <a:bodyPr anchor="t"/>
          <a:lstStyle>
            <a:lvl1pPr>
              <a:lnSpc>
                <a:spcPts val="3200"/>
              </a:lnSpc>
              <a:defRPr sz="3200">
                <a:latin typeface="Source Sans 3" panose="020B0503030403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00CDB-9C52-9346-A61D-22B158D8F91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7" y="457200"/>
            <a:ext cx="6601511" cy="5403850"/>
          </a:xfrm>
          <a:prstGeom prst="rect">
            <a:avLst/>
          </a:prstGeom>
        </p:spPr>
        <p:txBody>
          <a:bodyPr/>
          <a:lstStyle>
            <a:lvl1pPr>
              <a:defRPr sz="3200">
                <a:latin typeface="Source Sans 3" panose="020B0503030403020204" pitchFamily="34" charset="0"/>
              </a:defRPr>
            </a:lvl1pPr>
            <a:lvl2pPr>
              <a:defRPr sz="2800">
                <a:latin typeface="Source Sans 3" panose="020B0503030403020204" pitchFamily="34" charset="0"/>
              </a:defRPr>
            </a:lvl2pPr>
            <a:lvl3pPr>
              <a:defRPr sz="2400">
                <a:latin typeface="Source Sans 3" panose="020B0503030403020204" pitchFamily="34" charset="0"/>
              </a:defRPr>
            </a:lvl3pPr>
            <a:lvl4pPr>
              <a:defRPr sz="2000">
                <a:latin typeface="Source Sans 3" panose="020B0503030403020204" pitchFamily="34" charset="0"/>
              </a:defRPr>
            </a:lvl4pPr>
            <a:lvl5pPr>
              <a:defRPr sz="2000">
                <a:latin typeface="Source Sans 3" panose="020B0503030403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4"/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B070D2D-8242-384D-A978-71066F7E1936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07301" y="2057400"/>
            <a:ext cx="4387121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Source Sans 3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9B1B2632-1382-D379-6D01-64254FDF7A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F9723441-A903-196D-D70E-9D9D7325F8B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01326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E8AFDE-CE73-E140-AEC8-2C7D74ACA9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302" y="457200"/>
            <a:ext cx="4387120" cy="1600200"/>
          </a:xfrm>
          <a:prstGeom prst="rect">
            <a:avLst/>
          </a:prstGeom>
        </p:spPr>
        <p:txBody>
          <a:bodyPr anchor="t"/>
          <a:lstStyle>
            <a:lvl1pPr>
              <a:lnSpc>
                <a:spcPts val="3200"/>
              </a:lnSpc>
              <a:defRPr sz="3200">
                <a:latin typeface="Source Sans 3" panose="020B0503030403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6262F9-39B5-2A48-B7A0-306F146CDA4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627812" cy="5403850"/>
          </a:xfrm>
          <a:prstGeom prst="rect">
            <a:avLst/>
          </a:prstGeom>
        </p:spPr>
        <p:txBody>
          <a:bodyPr/>
          <a:lstStyle>
            <a:lvl1pPr marL="342900" marR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400">
                <a:solidFill>
                  <a:schemeClr val="bg1">
                    <a:lumMod val="65000"/>
                  </a:schemeClr>
                </a:solidFill>
                <a:latin typeface="Source Sans 3" panose="020B0503030403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10000"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4CFF9-2C81-2040-9460-7970314A639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407302" y="2057400"/>
            <a:ext cx="4387120" cy="3811588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1800">
                <a:latin typeface="Source Sans 3" panose="020B0503030403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230F0283-A2D8-698D-1062-AE27477DEA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6" name="Slide Number Placeholder 9">
            <a:extLst>
              <a:ext uri="{FF2B5EF4-FFF2-40B4-BE49-F238E27FC236}">
                <a16:creationId xmlns:a16="http://schemas.microsoft.com/office/drawing/2014/main" id="{1E3FFE64-4835-D54F-6AAA-6A9D6CBC31D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219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86558" y="1965960"/>
            <a:ext cx="5491140" cy="3880204"/>
          </a:xfrm>
          <a:prstGeom prst="rect">
            <a:avLst/>
          </a:prstGeom>
        </p:spPr>
        <p:txBody>
          <a:bodyPr/>
          <a:lstStyle>
            <a:lvl1pPr marL="22860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>
                <a:solidFill>
                  <a:schemeClr val="bg1">
                    <a:lumMod val="65000"/>
                  </a:schemeClr>
                </a:solidFill>
                <a:latin typeface="Source Sans 3" panose="020B0503030403020204" pitchFamily="34" charset="0"/>
              </a:defRPr>
            </a:lvl1pPr>
          </a:lstStyle>
          <a:p>
            <a:pPr marL="5715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10000"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14303" y="1965960"/>
            <a:ext cx="5491141" cy="3880204"/>
          </a:xfrm>
          <a:prstGeom prst="rect">
            <a:avLst/>
          </a:prstGeom>
        </p:spPr>
        <p:txBody>
          <a:bodyPr/>
          <a:lstStyle>
            <a:lvl1pPr marL="228600" marR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5715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10000"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65125"/>
            <a:ext cx="11424444" cy="1325563"/>
          </a:xfrm>
        </p:spPr>
        <p:txBody>
          <a:bodyPr/>
          <a:lstStyle>
            <a:lvl1pPr>
              <a:defRPr>
                <a:latin typeface="Source Sans 3" panose="020B0503030403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A15ED300-B67C-A2A7-FB8F-DDB6731D79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296BD65F-6A85-ACFD-9588-DF87DD40D458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64523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s with Ca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/>
          </p:nvPr>
        </p:nvSpPr>
        <p:spPr>
          <a:xfrm>
            <a:off x="386558" y="1965960"/>
            <a:ext cx="5491140" cy="3640361"/>
          </a:xfrm>
          <a:prstGeom prst="rect">
            <a:avLst/>
          </a:prstGeom>
        </p:spPr>
        <p:txBody>
          <a:bodyPr/>
          <a:lstStyle>
            <a:lvl1pPr marL="571500" marR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10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>
                <a:solidFill>
                  <a:schemeClr val="bg1">
                    <a:lumMod val="65000"/>
                  </a:schemeClr>
                </a:solidFill>
                <a:latin typeface="Source Sans 3" panose="020B0503030403020204" pitchFamily="34" charset="0"/>
              </a:defRPr>
            </a:lvl1pPr>
          </a:lstStyle>
          <a:p>
            <a:pPr marL="5715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10000"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3"/>
          </p:nvPr>
        </p:nvSpPr>
        <p:spPr>
          <a:xfrm>
            <a:off x="6314303" y="1965960"/>
            <a:ext cx="5491141" cy="3640361"/>
          </a:xfrm>
          <a:prstGeom prst="rect">
            <a:avLst/>
          </a:prstGeom>
        </p:spPr>
        <p:txBody>
          <a:bodyPr/>
          <a:lstStyle>
            <a:lvl1pPr marL="571500" marR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>
                <a:solidFill>
                  <a:schemeClr val="bg1">
                    <a:lumMod val="65000"/>
                  </a:schemeClr>
                </a:solidFill>
                <a:latin typeface="Source Sans 3" panose="020B0503030403020204" pitchFamily="34" charset="0"/>
              </a:defRPr>
            </a:lvl1pPr>
          </a:lstStyle>
          <a:p>
            <a:pPr marL="571500" marR="0" lvl="0" indent="-34290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2400"/>
              </a:spcAft>
              <a:buClr>
                <a:schemeClr val="accent1"/>
              </a:buClr>
              <a:buSzPct val="110000"/>
              <a:tabLst/>
              <a:defRPr/>
            </a:pPr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1000" y="365125"/>
            <a:ext cx="11424444" cy="1325563"/>
          </a:xfrm>
        </p:spPr>
        <p:txBody>
          <a:bodyPr/>
          <a:lstStyle>
            <a:lvl1pPr>
              <a:defRPr>
                <a:latin typeface="Source Sans 3" panose="020B0503030403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3A7ABC-58B1-2B44-9AE4-0F3296E88BE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34983-CD69-EF4D-9EF3-EB2110B4AF3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1000" y="5607050"/>
            <a:ext cx="5491140" cy="3897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>
                    <a:lumMod val="65000"/>
                  </a:schemeClr>
                </a:solidFill>
                <a:latin typeface="Source Sans 3" panose="020B0503030403020204" pitchFamily="34" charset="0"/>
              </a:defRPr>
            </a:lvl1pPr>
          </a:lstStyle>
          <a:p>
            <a:pPr lvl="0"/>
            <a:r>
              <a:rPr lang="en-US" dirty="0"/>
              <a:t>Click to Edit Photo Caption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3E171EF-F7CC-354F-9CD9-4DDEECEB4FE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314303" y="5607050"/>
            <a:ext cx="5491140" cy="3897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>
                    <a:lumMod val="65000"/>
                  </a:schemeClr>
                </a:solidFill>
                <a:latin typeface="Source Sans 3" panose="020B0503030403020204" pitchFamily="34" charset="0"/>
              </a:defRPr>
            </a:lvl1pPr>
          </a:lstStyle>
          <a:p>
            <a:pPr lvl="0"/>
            <a:r>
              <a:rPr lang="en-US" dirty="0"/>
              <a:t>Click to Edit Photo Caption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3DCCE811-FDEE-4C82-899A-2FE33AEE40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04515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3924437" y="1558977"/>
            <a:ext cx="4292326" cy="4302177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bg1">
                    <a:lumMod val="65000"/>
                  </a:schemeClr>
                </a:solidFill>
                <a:latin typeface="Source Sans 3" panose="020B0503030403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8580556" y="1558977"/>
            <a:ext cx="3224888" cy="4302177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bg1">
                    <a:lumMod val="65000"/>
                  </a:schemeClr>
                </a:solidFill>
                <a:latin typeface="Source Sans 3" panose="020B0503030403020204" pitchFamily="34" charset="0"/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Source Sans 3" panose="020B0503030403020204" pitchFamily="34" charset="0"/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FB7A6DA-4DC8-304B-B583-7CC4064FDF9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381000" y="1558925"/>
            <a:ext cx="3224888" cy="4302125"/>
          </a:xfrm>
        </p:spPr>
        <p:txBody>
          <a:bodyPr>
            <a:normAutofit/>
          </a:bodyPr>
          <a:lstStyle>
            <a:lvl1pPr marL="285750" indent="-285750">
              <a:buFont typeface="Arial" panose="020B0604020202020204" pitchFamily="34" charset="0"/>
              <a:buChar char="•"/>
              <a:defRPr sz="2000">
                <a:solidFill>
                  <a:schemeClr val="bg1">
                    <a:lumMod val="65000"/>
                  </a:schemeClr>
                </a:solidFill>
                <a:latin typeface="Source Sans 3" panose="020B0503030403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7D7FE0D6-DA32-2D09-130B-B287059F9F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5" name="Slide Number Placeholder 9">
            <a:extLst>
              <a:ext uri="{FF2B5EF4-FFF2-40B4-BE49-F238E27FC236}">
                <a16:creationId xmlns:a16="http://schemas.microsoft.com/office/drawing/2014/main" id="{0171EB16-14C3-175D-0256-935E1D670A2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527859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Pictures With captions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335756" y="1558978"/>
            <a:ext cx="3224888" cy="404734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3924437" y="1558978"/>
            <a:ext cx="4292326" cy="404734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8580556" y="1558978"/>
            <a:ext cx="3224888" cy="404734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9A387CA8-2BFC-514C-8463-0244B7A2006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35756" y="5607050"/>
            <a:ext cx="3224888" cy="3897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Click to Edit Photo Caption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19CD173F-9443-154B-A211-586A9B01DF3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924437" y="5607050"/>
            <a:ext cx="4292326" cy="3897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/>
              <a:t>Click to Edit Photo Caption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43393AB0-90E1-EB4C-9F92-469ECB0E4C7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580556" y="5607050"/>
            <a:ext cx="3224888" cy="3897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600" i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Photo Caption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A6B73DBA-5D05-BCE5-6E45-25F12D936A1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945EBE0B-BC7C-6E73-BE6D-5D862D0C2DB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131655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Pictures With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1" hasCustomPrompt="1"/>
          </p:nvPr>
        </p:nvSpPr>
        <p:spPr>
          <a:xfrm>
            <a:off x="335756" y="1633930"/>
            <a:ext cx="2609851" cy="416321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2" hasCustomPrompt="1"/>
          </p:nvPr>
        </p:nvSpPr>
        <p:spPr>
          <a:xfrm>
            <a:off x="3305969" y="1633930"/>
            <a:ext cx="2609851" cy="416321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6276182" y="1633930"/>
            <a:ext cx="2609851" cy="416321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Icon to add picture</a:t>
            </a:r>
          </a:p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4" hasCustomPrompt="1"/>
          </p:nvPr>
        </p:nvSpPr>
        <p:spPr>
          <a:xfrm>
            <a:off x="9246395" y="1633930"/>
            <a:ext cx="2609851" cy="416321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Icon to add picture</a:t>
            </a:r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FBED8C75-CE49-8646-2ADF-57E57C8C02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760E2FE5-9E4B-0E3D-83F1-9836A117D30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2738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Picture Galle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/>
          <p:cNvSpPr>
            <a:spLocks noGrp="1"/>
          </p:cNvSpPr>
          <p:nvPr>
            <p:ph type="pic" sz="quarter" idx="11" hasCustomPrompt="1"/>
          </p:nvPr>
        </p:nvSpPr>
        <p:spPr>
          <a:xfrm>
            <a:off x="335756" y="1690688"/>
            <a:ext cx="3224888" cy="1952369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9" name="Picture Placeholder 7"/>
          <p:cNvSpPr>
            <a:spLocks noGrp="1"/>
          </p:cNvSpPr>
          <p:nvPr>
            <p:ph type="pic" sz="quarter" idx="12" hasCustomPrompt="1"/>
          </p:nvPr>
        </p:nvSpPr>
        <p:spPr>
          <a:xfrm>
            <a:off x="3924437" y="1690688"/>
            <a:ext cx="4292326" cy="1952369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Icon to add picture</a:t>
            </a:r>
          </a:p>
          <a:p>
            <a:endParaRPr lang="en-US"/>
          </a:p>
        </p:txBody>
      </p:sp>
      <p:sp>
        <p:nvSpPr>
          <p:cNvPr id="10" name="Picture Placeholder 7"/>
          <p:cNvSpPr>
            <a:spLocks noGrp="1"/>
          </p:cNvSpPr>
          <p:nvPr>
            <p:ph type="pic" sz="quarter" idx="13" hasCustomPrompt="1"/>
          </p:nvPr>
        </p:nvSpPr>
        <p:spPr>
          <a:xfrm>
            <a:off x="8580556" y="1690688"/>
            <a:ext cx="3224888" cy="1952369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Icon to add picture</a:t>
            </a:r>
          </a:p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7" name="Picture Placeholder 7">
            <a:extLst>
              <a:ext uri="{FF2B5EF4-FFF2-40B4-BE49-F238E27FC236}">
                <a16:creationId xmlns:a16="http://schemas.microsoft.com/office/drawing/2014/main" id="{E10DC94B-F063-2243-A82D-16ADBAF8AD5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335757" y="3929449"/>
            <a:ext cx="4292326" cy="1952369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sp>
        <p:nvSpPr>
          <p:cNvPr id="12" name="Picture Placeholder 7">
            <a:extLst>
              <a:ext uri="{FF2B5EF4-FFF2-40B4-BE49-F238E27FC236}">
                <a16:creationId xmlns:a16="http://schemas.microsoft.com/office/drawing/2014/main" id="{DDAF7424-F60C-6A47-AB76-59580353DE8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991875" y="3929449"/>
            <a:ext cx="3224888" cy="1952369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Icon to add picture</a:t>
            </a:r>
          </a:p>
          <a:p>
            <a:endParaRPr lang="en-US"/>
          </a:p>
        </p:txBody>
      </p:sp>
      <p:sp>
        <p:nvSpPr>
          <p:cNvPr id="13" name="Picture Placeholder 7">
            <a:extLst>
              <a:ext uri="{FF2B5EF4-FFF2-40B4-BE49-F238E27FC236}">
                <a16:creationId xmlns:a16="http://schemas.microsoft.com/office/drawing/2014/main" id="{49621BFD-9F1D-1E4A-A859-9E916E1EF074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80555" y="3929449"/>
            <a:ext cx="3224888" cy="1952369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 sz="2000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/>
              <a:t>Click Icon to add picture</a:t>
            </a:r>
          </a:p>
          <a:p>
            <a:endParaRPr lang="en-US"/>
          </a:p>
        </p:txBody>
      </p:sp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D8220524-5F96-08F0-C6DB-67DD181C5B7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0DBD461D-CE3B-54B6-12D3-88068EBF811A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99037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 With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C657F650-309C-846B-E01B-B46283890B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3" name="Slide Number Placeholder 9">
            <a:extLst>
              <a:ext uri="{FF2B5EF4-FFF2-40B4-BE49-F238E27FC236}">
                <a16:creationId xmlns:a16="http://schemas.microsoft.com/office/drawing/2014/main" id="{9A5164DD-9EC6-E41B-181D-26668555534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791308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Slide Image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pPr marL="228600" marR="0" lvl="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Click Icon to add picture</a:t>
            </a:r>
          </a:p>
          <a:p>
            <a:endParaRPr lang="en-US" dirty="0"/>
          </a:p>
        </p:txBody>
      </p:sp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24F86692-183A-EF3A-A543-3A40BB5F1B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  <p:sp>
        <p:nvSpPr>
          <p:cNvPr id="3" name="Slide Number Placeholder 9">
            <a:extLst>
              <a:ext uri="{FF2B5EF4-FFF2-40B4-BE49-F238E27FC236}">
                <a16:creationId xmlns:a16="http://schemas.microsoft.com/office/drawing/2014/main" id="{AFABBB24-D21D-F889-6AA4-23F8C52A9597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209718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estions HEAR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95D5F13-E17F-7F4B-B90E-02AA9844EE68}"/>
              </a:ext>
            </a:extLst>
          </p:cNvPr>
          <p:cNvSpPr/>
          <p:nvPr userDrawn="1"/>
        </p:nvSpPr>
        <p:spPr>
          <a:xfrm>
            <a:off x="0" y="5040360"/>
            <a:ext cx="12192000" cy="181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E42633-3F03-C648-8455-266D21A2E86C}"/>
              </a:ext>
            </a:extLst>
          </p:cNvPr>
          <p:cNvSpPr txBox="1"/>
          <p:nvPr userDrawn="1"/>
        </p:nvSpPr>
        <p:spPr>
          <a:xfrm>
            <a:off x="3879487" y="3250540"/>
            <a:ext cx="4433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solidFill>
                  <a:srgbClr val="002060"/>
                </a:solidFill>
                <a:latin typeface="Source Sans 3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BWC.Ohio.gov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00BAA9-C1C4-3B4F-885F-F222E9FA0514}"/>
              </a:ext>
            </a:extLst>
          </p:cNvPr>
          <p:cNvSpPr txBox="1"/>
          <p:nvPr userDrawn="1"/>
        </p:nvSpPr>
        <p:spPr>
          <a:xfrm>
            <a:off x="2532743" y="1817640"/>
            <a:ext cx="71265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2060"/>
                </a:solidFill>
                <a:latin typeface="Source Sans 3" panose="020B0503030403020204" pitchFamily="34" charset="0"/>
              </a:rPr>
              <a:t>QUESTIONS?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201B720-2471-8549-925A-3799CDB9719D}"/>
              </a:ext>
            </a:extLst>
          </p:cNvPr>
          <p:cNvCxnSpPr>
            <a:cxnSpLocks/>
          </p:cNvCxnSpPr>
          <p:nvPr userDrawn="1"/>
        </p:nvCxnSpPr>
        <p:spPr>
          <a:xfrm>
            <a:off x="4477657" y="3027236"/>
            <a:ext cx="3236686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Ohio Bureau of Workers' Compensation Logo">
            <a:extLst>
              <a:ext uri="{FF2B5EF4-FFF2-40B4-BE49-F238E27FC236}">
                <a16:creationId xmlns:a16="http://schemas.microsoft.com/office/drawing/2014/main" id="{F1998BF3-4D28-A730-00AE-A898D8B2670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297" y="5366411"/>
            <a:ext cx="3103046" cy="723957"/>
          </a:xfrm>
          <a:prstGeom prst="rect">
            <a:avLst/>
          </a:prstGeom>
        </p:spPr>
      </p:pic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8041A74A-188C-75C3-2757-CA0ABD60FC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20103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DEV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95D5F13-E17F-7F4B-B90E-02AA9844EE68}"/>
              </a:ext>
            </a:extLst>
          </p:cNvPr>
          <p:cNvSpPr/>
          <p:nvPr userDrawn="1"/>
        </p:nvSpPr>
        <p:spPr>
          <a:xfrm>
            <a:off x="0" y="5040360"/>
            <a:ext cx="12192000" cy="18176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E42633-3F03-C648-8455-266D21A2E86C}"/>
              </a:ext>
            </a:extLst>
          </p:cNvPr>
          <p:cNvSpPr txBox="1"/>
          <p:nvPr userDrawn="1"/>
        </p:nvSpPr>
        <p:spPr>
          <a:xfrm>
            <a:off x="3870251" y="3244334"/>
            <a:ext cx="4433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0" b="0" dirty="0">
                <a:solidFill>
                  <a:srgbClr val="002060"/>
                </a:solidFill>
                <a:latin typeface="Source Sans 3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BWC.Ohio.gov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B00BAA9-C1C4-3B4F-885F-F222E9FA0514}"/>
              </a:ext>
            </a:extLst>
          </p:cNvPr>
          <p:cNvSpPr txBox="1"/>
          <p:nvPr userDrawn="1"/>
        </p:nvSpPr>
        <p:spPr>
          <a:xfrm>
            <a:off x="2532743" y="1817640"/>
            <a:ext cx="712651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>
                <a:solidFill>
                  <a:srgbClr val="002060"/>
                </a:solidFill>
                <a:latin typeface="Source Sans 3" panose="020B0503030403020204" pitchFamily="34" charset="0"/>
              </a:rPr>
              <a:t>THANK YOU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201B720-2471-8549-925A-3799CDB9719D}"/>
              </a:ext>
            </a:extLst>
          </p:cNvPr>
          <p:cNvCxnSpPr>
            <a:cxnSpLocks/>
          </p:cNvCxnSpPr>
          <p:nvPr userDrawn="1"/>
        </p:nvCxnSpPr>
        <p:spPr>
          <a:xfrm>
            <a:off x="4477657" y="3027236"/>
            <a:ext cx="3236686" cy="0"/>
          </a:xfrm>
          <a:prstGeom prst="line">
            <a:avLst/>
          </a:prstGeom>
          <a:ln w="254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 descr="Ohio Bureau of Workers' Compensation Logo">
            <a:extLst>
              <a:ext uri="{FF2B5EF4-FFF2-40B4-BE49-F238E27FC236}">
                <a16:creationId xmlns:a16="http://schemas.microsoft.com/office/drawing/2014/main" id="{E3FF46F9-16C2-AFF4-7AC5-4D4CEAD511C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1297" y="5366411"/>
            <a:ext cx="3103046" cy="723957"/>
          </a:xfrm>
          <a:prstGeom prst="rect">
            <a:avLst/>
          </a:prstGeom>
        </p:spPr>
      </p:pic>
      <p:pic>
        <p:nvPicPr>
          <p:cNvPr id="2" name="Picture 1" descr="Logo&#10;&#10;Description automatically generated">
            <a:extLst>
              <a:ext uri="{FF2B5EF4-FFF2-40B4-BE49-F238E27FC236}">
                <a16:creationId xmlns:a16="http://schemas.microsoft.com/office/drawing/2014/main" id="{33DFC112-E2D3-442A-D1D3-616A7822212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3" y="6361099"/>
            <a:ext cx="474847" cy="376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5658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ening HEAR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1947660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pening DE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hio Bureau of Workers' Compensation Logo">
            <a:extLst>
              <a:ext uri="{FF2B5EF4-FFF2-40B4-BE49-F238E27FC236}">
                <a16:creationId xmlns:a16="http://schemas.microsoft.com/office/drawing/2014/main" id="{3B4DA6AD-BCB7-1C65-BC5A-5FD4E4068A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265" y="1090570"/>
            <a:ext cx="5216343" cy="458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231483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DE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B019F13-D402-C2BE-894F-DC9D2CEE2060}"/>
              </a:ext>
            </a:extLst>
          </p:cNvPr>
          <p:cNvSpPr txBox="1"/>
          <p:nvPr userDrawn="1"/>
        </p:nvSpPr>
        <p:spPr>
          <a:xfrm>
            <a:off x="4064001" y="6289964"/>
            <a:ext cx="39162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E3F75"/>
                </a:solidFill>
                <a:latin typeface="Source Sans 3" panose="020B0503030403020204" pitchFamily="34" charset="0"/>
              </a:rPr>
              <a:t>BWC.Ohio.gov</a:t>
            </a:r>
          </a:p>
        </p:txBody>
      </p:sp>
      <p:pic>
        <p:nvPicPr>
          <p:cNvPr id="4" name="Picture 3" descr="A picture containing text&#10;&#10;Description automatically generated">
            <a:extLst>
              <a:ext uri="{FF2B5EF4-FFF2-40B4-BE49-F238E27FC236}">
                <a16:creationId xmlns:a16="http://schemas.microsoft.com/office/drawing/2014/main" id="{D62E6AE7-F445-0A38-7505-13BB506B9F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265" y="1090570"/>
            <a:ext cx="5216343" cy="458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66858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 HEAR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D42B658-2D5A-774F-A585-ED75BF68BE55}"/>
              </a:ext>
            </a:extLst>
          </p:cNvPr>
          <p:cNvSpPr txBox="1"/>
          <p:nvPr userDrawn="1"/>
        </p:nvSpPr>
        <p:spPr>
          <a:xfrm>
            <a:off x="3879487" y="6104321"/>
            <a:ext cx="44330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0" dirty="0">
                <a:solidFill>
                  <a:srgbClr val="002060"/>
                </a:solidFill>
                <a:latin typeface="Source Sans 3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OHIO.ORG</a:t>
            </a:r>
          </a:p>
        </p:txBody>
      </p:sp>
    </p:spTree>
    <p:extLst>
      <p:ext uri="{BB962C8B-B14F-4D97-AF65-F5344CB8AC3E}">
        <p14:creationId xmlns:p14="http://schemas.microsoft.com/office/powerpoint/2010/main" val="2839496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44">
          <p15:clr>
            <a:srgbClr val="FBAE40"/>
          </p15:clr>
        </p15:guide>
        <p15:guide id="2" orient="horz" pos="2496">
          <p15:clr>
            <a:srgbClr val="FBAE40"/>
          </p15:clr>
        </p15:guide>
        <p15:guide id="3" pos="6288">
          <p15:clr>
            <a:srgbClr val="FBAE40"/>
          </p15:clr>
        </p15:guide>
        <p15:guide id="4" pos="1392">
          <p15:clr>
            <a:srgbClr val="FBAE40"/>
          </p15:clr>
        </p15:guide>
        <p15:guide id="5" pos="1680">
          <p15:clr>
            <a:srgbClr val="FBAE40"/>
          </p15:clr>
        </p15:guide>
        <p15:guide id="6" pos="600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.jp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12B7E9-3BA4-484E-9D9D-392D6666B3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0999" y="1658247"/>
            <a:ext cx="11430001" cy="42359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US" dirty="0"/>
              <a:t>First Level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0"/>
            <a:r>
              <a:rPr lang="en-US" dirty="0"/>
              <a:t>Maecenas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odio</a:t>
            </a:r>
            <a:r>
              <a:rPr lang="en-US" dirty="0"/>
              <a:t> et ante </a:t>
            </a:r>
            <a:r>
              <a:rPr lang="en-US" dirty="0" err="1"/>
              <a:t>tincidunt</a:t>
            </a:r>
            <a:r>
              <a:rPr lang="en-US" dirty="0"/>
              <a:t> tempus. </a:t>
            </a:r>
            <a:r>
              <a:rPr lang="en-US" dirty="0" err="1"/>
              <a:t>Nullam</a:t>
            </a:r>
            <a:r>
              <a:rPr lang="en-US" dirty="0"/>
              <a:t> dictum </a:t>
            </a:r>
            <a:r>
              <a:rPr lang="en-US" dirty="0" err="1"/>
              <a:t>felis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pede</a:t>
            </a:r>
            <a:r>
              <a:rPr lang="en-US" dirty="0"/>
              <a:t> </a:t>
            </a:r>
            <a:r>
              <a:rPr lang="en-US" dirty="0" err="1"/>
              <a:t>mollis</a:t>
            </a:r>
            <a:r>
              <a:rPr lang="en-US" dirty="0"/>
              <a:t> </a:t>
            </a:r>
            <a:r>
              <a:rPr lang="en-US" dirty="0" err="1"/>
              <a:t>pretium</a:t>
            </a:r>
            <a:r>
              <a:rPr lang="en-US" dirty="0"/>
              <a:t>. Class </a:t>
            </a:r>
            <a:r>
              <a:rPr lang="en-US" dirty="0" err="1"/>
              <a:t>aptent</a:t>
            </a:r>
            <a:r>
              <a:rPr lang="en-US" dirty="0"/>
              <a:t> </a:t>
            </a:r>
            <a:r>
              <a:rPr lang="en-US" dirty="0" err="1"/>
              <a:t>taciti</a:t>
            </a:r>
            <a:r>
              <a:rPr lang="en-US" dirty="0"/>
              <a:t> </a:t>
            </a:r>
            <a:r>
              <a:rPr lang="en-US" dirty="0" err="1"/>
              <a:t>sociosqu</a:t>
            </a:r>
            <a:r>
              <a:rPr lang="en-US" dirty="0"/>
              <a:t> ad </a:t>
            </a:r>
            <a:r>
              <a:rPr lang="en-US" dirty="0" err="1"/>
              <a:t>litora</a:t>
            </a:r>
            <a:r>
              <a:rPr lang="en-US" dirty="0"/>
              <a:t> </a:t>
            </a:r>
            <a:r>
              <a:rPr lang="en-US" dirty="0" err="1"/>
              <a:t>torquent</a:t>
            </a:r>
            <a:r>
              <a:rPr lang="en-US" dirty="0"/>
              <a:t> per </a:t>
            </a:r>
            <a:r>
              <a:rPr lang="en-US" dirty="0" err="1"/>
              <a:t>conubia</a:t>
            </a:r>
            <a:r>
              <a:rPr lang="en-US" dirty="0"/>
              <a:t> nostra, per </a:t>
            </a:r>
            <a:r>
              <a:rPr lang="en-US" dirty="0" err="1"/>
              <a:t>inceptos</a:t>
            </a:r>
            <a:r>
              <a:rPr lang="en-US" dirty="0"/>
              <a:t> </a:t>
            </a:r>
            <a:r>
              <a:rPr lang="en-US" dirty="0" err="1"/>
              <a:t>hymenaeos</a:t>
            </a:r>
            <a:r>
              <a:rPr lang="en-US" dirty="0"/>
              <a:t>.</a:t>
            </a: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9D996841-33AB-1041-B0F1-02114E0F8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9828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TITLE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DDB4D39-9FA5-5C46-845E-A393FCAF090C}"/>
              </a:ext>
            </a:extLst>
          </p:cNvPr>
          <p:cNvSpPr/>
          <p:nvPr userDrawn="1"/>
        </p:nvSpPr>
        <p:spPr>
          <a:xfrm>
            <a:off x="381000" y="-36206"/>
            <a:ext cx="987552" cy="9107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1"/>
          </a:p>
        </p:txBody>
      </p:sp>
      <p:sp>
        <p:nvSpPr>
          <p:cNvPr id="21" name="Slide Number Placeholder 20">
            <a:extLst>
              <a:ext uri="{FF2B5EF4-FFF2-40B4-BE49-F238E27FC236}">
                <a16:creationId xmlns:a16="http://schemas.microsoft.com/office/drawing/2014/main" id="{A93BE12D-B4D3-5E43-9B6B-11CE556E3D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fld id="{383B7B7A-CDDA-7C44-B1B0-1F1E45567B3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179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84" r:id="rId2"/>
    <p:sldLayoutId id="2147483774" r:id="rId3"/>
    <p:sldLayoutId id="2147483770" r:id="rId4"/>
    <p:sldLayoutId id="2147483792" r:id="rId5"/>
    <p:sldLayoutId id="2147483769" r:id="rId6"/>
    <p:sldLayoutId id="2147483771" r:id="rId7"/>
    <p:sldLayoutId id="2147483772" r:id="rId8"/>
    <p:sldLayoutId id="2147483796" r:id="rId9"/>
    <p:sldLayoutId id="2147483773" r:id="rId10"/>
    <p:sldLayoutId id="2147483775" r:id="rId11"/>
    <p:sldLayoutId id="2147483776" r:id="rId12"/>
    <p:sldLayoutId id="2147483783" r:id="rId13"/>
    <p:sldLayoutId id="2147483788" r:id="rId14"/>
    <p:sldLayoutId id="2147483778" r:id="rId15"/>
    <p:sldLayoutId id="2147483787" r:id="rId16"/>
    <p:sldLayoutId id="2147483780" r:id="rId17"/>
    <p:sldLayoutId id="2147483779" r:id="rId18"/>
    <p:sldLayoutId id="2147483777" r:id="rId19"/>
    <p:sldLayoutId id="2147483781" r:id="rId20"/>
    <p:sldLayoutId id="2147483785" r:id="rId21"/>
    <p:sldLayoutId id="2147483794" r:id="rId2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 cap="all" baseline="0">
          <a:solidFill>
            <a:srgbClr val="002060"/>
          </a:solidFill>
          <a:latin typeface="Source Sans 3" panose="020B05030304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0"/>
        </a:spcBef>
        <a:spcAft>
          <a:spcPts val="500"/>
        </a:spcAft>
        <a:buClr>
          <a:schemeClr val="accent1"/>
        </a:buClr>
        <a:buSzPct val="110000"/>
        <a:buFont typeface="Arial" panose="020B0604020202020204" pitchFamily="34" charset="0"/>
        <a:buChar char="•"/>
        <a:defRPr sz="2400" kern="1200" baseline="0">
          <a:solidFill>
            <a:schemeClr val="tx1"/>
          </a:solidFill>
          <a:latin typeface="Source Sans 3" panose="020B0503030403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77724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500"/>
        </a:spcAft>
        <a:buClr>
          <a:schemeClr val="accent1"/>
        </a:buClr>
        <a:buSzPct val="110000"/>
        <a:buFont typeface="Arial" panose="020B0604020202020204" pitchFamily="34" charset="0"/>
        <a:buChar char="•"/>
        <a:defRPr sz="2200" kern="1200">
          <a:solidFill>
            <a:schemeClr val="tx1"/>
          </a:solidFill>
          <a:latin typeface="Source Sans 3" panose="020B0503030403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23444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1"/>
        </a:buClr>
        <a:buSzPct val="11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Source Sans 3" panose="020B0503030403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1"/>
        </a:buClr>
        <a:buSzPct val="11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3" panose="020B0503030403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spcAft>
          <a:spcPts val="500"/>
        </a:spcAft>
        <a:buClr>
          <a:schemeClr val="accent1"/>
        </a:buClr>
        <a:buSzPct val="110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Source Sans 3" panose="020B0503030403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Ohio Bureau of Workers' Compensation Logo">
            <a:extLst>
              <a:ext uri="{FF2B5EF4-FFF2-40B4-BE49-F238E27FC236}">
                <a16:creationId xmlns:a16="http://schemas.microsoft.com/office/drawing/2014/main" id="{5140F4AC-94BE-5FB4-7C2D-289C9FF58D83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265" y="1090570"/>
            <a:ext cx="5216343" cy="458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4241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7" r:id="rId1"/>
    <p:sldLayoutId id="2147483738" r:id="rId2"/>
    <p:sldLayoutId id="2147483757" r:id="rId3"/>
    <p:sldLayoutId id="2147483756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Stacy.Harrington@bwc.ohio.gov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13.jpg"/><Relationship Id="rId4" Type="http://schemas.openxmlformats.org/officeDocument/2006/relationships/diagramLayout" Target="../diagrams/layout1.xml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.xml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4" Type="http://schemas.openxmlformats.org/officeDocument/2006/relationships/image" Target="../media/image19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hcamag.com/au/specialisation/employment-law/settlement-talks-turn-sour-when-worker-wont-sign-deed-despite-accepting-offer/539455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8.xml"/><Relationship Id="rId5" Type="http://schemas.openxmlformats.org/officeDocument/2006/relationships/hyperlink" Target="https://www.bizzbuzz.news/industry/common-causes-of-car-accidents-in-india-1405110" TargetMode="External"/><Relationship Id="rId4" Type="http://schemas.openxmlformats.org/officeDocument/2006/relationships/image" Target="../media/image22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tags" Target="../tags/tag1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9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mailto:Kathleen.D.1@bwc.state.oh.us" TargetMode="Externa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2481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8C658-87FC-153A-ACCF-62527B7767C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338649" y="2705493"/>
            <a:ext cx="7514704" cy="2306453"/>
          </a:xfrm>
        </p:spPr>
        <p:txBody>
          <a:bodyPr>
            <a:normAutofit/>
          </a:bodyPr>
          <a:lstStyle/>
          <a:p>
            <a:r>
              <a:rPr lang="en-US" sz="2800" b="1" dirty="0"/>
              <a:t>Stacy Harrington</a:t>
            </a:r>
          </a:p>
          <a:p>
            <a:r>
              <a:rPr lang="en-US" dirty="0"/>
              <a:t>Regional Business Consultant</a:t>
            </a:r>
          </a:p>
          <a:p>
            <a:r>
              <a:rPr lang="en-US" sz="2000"/>
              <a:t>419-606-4617</a:t>
            </a:r>
            <a:endParaRPr lang="en-US" sz="2000" dirty="0"/>
          </a:p>
          <a:p>
            <a:r>
              <a:rPr lang="en-US" sz="2000" dirty="0">
                <a:hlinkClick r:id="rId3"/>
              </a:rPr>
              <a:t>Stacy.Harrington@bwc.ohio.gov</a:t>
            </a:r>
            <a:endParaRPr lang="en-US" sz="2000" dirty="0"/>
          </a:p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69930E-00AE-56E1-BB7C-2055A7E53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99" y="474454"/>
            <a:ext cx="11445816" cy="1250830"/>
          </a:xfrm>
        </p:spPr>
        <p:txBody>
          <a:bodyPr>
            <a:noAutofit/>
          </a:bodyPr>
          <a:lstStyle/>
          <a:p>
            <a:r>
              <a:rPr lang="en-US" sz="5300" dirty="0"/>
              <a:t>Managing claims &amp; Understanding premium</a:t>
            </a:r>
          </a:p>
        </p:txBody>
      </p:sp>
    </p:spTree>
    <p:extLst>
      <p:ext uri="{BB962C8B-B14F-4D97-AF65-F5344CB8AC3E}">
        <p14:creationId xmlns:p14="http://schemas.microsoft.com/office/powerpoint/2010/main" val="41937064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DCC66B0-41E7-B37A-1E5F-CD1EF75C7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01" y="457200"/>
            <a:ext cx="4387121" cy="1600200"/>
          </a:xfrm>
        </p:spPr>
        <p:txBody>
          <a:bodyPr anchor="t">
            <a:normAutofit/>
          </a:bodyPr>
          <a:lstStyle/>
          <a:p>
            <a:r>
              <a:rPr lang="en-US" dirty="0"/>
              <a:t>Agenda</a:t>
            </a:r>
          </a:p>
        </p:txBody>
      </p:sp>
      <p:sp>
        <p:nvSpPr>
          <p:cNvPr id="20" name="Slide Number Placeholder 4">
            <a:extLst>
              <a:ext uri="{FF2B5EF4-FFF2-40B4-BE49-F238E27FC236}">
                <a16:creationId xmlns:a16="http://schemas.microsoft.com/office/drawing/2014/main" id="{E9DBC082-17C6-3A6F-D97D-1791D04CC1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83B7B7A-CDDA-7C44-B1B0-1F1E45567B3B}" type="slidenum">
              <a:rPr lang="en-US" smtClean="0"/>
              <a:pPr>
                <a:spcAft>
                  <a:spcPts val="600"/>
                </a:spcAft>
              </a:pPr>
              <a:t>3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3E77B-63B3-DB2A-2CD0-C5EA2F4F7EC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34325" cy="365125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/>
              <a:t>      </a:t>
            </a:r>
          </a:p>
        </p:txBody>
      </p:sp>
      <p:graphicFrame>
        <p:nvGraphicFramePr>
          <p:cNvPr id="14" name="Text Placeholder 11">
            <a:extLst>
              <a:ext uri="{FF2B5EF4-FFF2-40B4-BE49-F238E27FC236}">
                <a16:creationId xmlns:a16="http://schemas.microsoft.com/office/drawing/2014/main" id="{3EA2CCF9-5C06-9D13-6DFA-C49178929F6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79500599"/>
              </p:ext>
            </p:extLst>
          </p:nvPr>
        </p:nvGraphicFramePr>
        <p:xfrm>
          <a:off x="5183187" y="457200"/>
          <a:ext cx="6601511" cy="5403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3" name="Picture 2" descr="Two women working">
            <a:extLst>
              <a:ext uri="{FF2B5EF4-FFF2-40B4-BE49-F238E27FC236}">
                <a16:creationId xmlns:a16="http://schemas.microsoft.com/office/drawing/2014/main" id="{5A0B2598-3DCA-9F7C-C862-16D346BD20F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17" y="1187425"/>
            <a:ext cx="2315023" cy="1543467"/>
          </a:xfrm>
          <a:prstGeom prst="rect">
            <a:avLst/>
          </a:prstGeom>
        </p:spPr>
      </p:pic>
      <p:pic>
        <p:nvPicPr>
          <p:cNvPr id="5" name="Picture 4" descr="Two women working">
            <a:extLst>
              <a:ext uri="{FF2B5EF4-FFF2-40B4-BE49-F238E27FC236}">
                <a16:creationId xmlns:a16="http://schemas.microsoft.com/office/drawing/2014/main" id="{1324E276-F063-6E8D-2D4A-2049FD2CF7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17" y="1187425"/>
            <a:ext cx="2315023" cy="15434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DD2B89C-29A6-069E-AE60-13C57732AF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470" y="2766171"/>
            <a:ext cx="1581915" cy="1389891"/>
          </a:xfrm>
          <a:prstGeom prst="rect">
            <a:avLst/>
          </a:prstGeom>
        </p:spPr>
      </p:pic>
      <p:pic>
        <p:nvPicPr>
          <p:cNvPr id="13" name="Picture 12" descr="Male workers talking in factory">
            <a:extLst>
              <a:ext uri="{FF2B5EF4-FFF2-40B4-BE49-F238E27FC236}">
                <a16:creationId xmlns:a16="http://schemas.microsoft.com/office/drawing/2014/main" id="{9C5D85D8-4428-A80A-461E-A412A4E6F5E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01" y="4207008"/>
            <a:ext cx="2315022" cy="1543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6736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67FBE-DB5C-42FF-B9D6-957ACBE1E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Participants involved in a claim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18E0B-7277-4923-81DF-974ACA2782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96440" y="1849821"/>
            <a:ext cx="9878336" cy="466513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Injured worker</a:t>
            </a:r>
            <a:r>
              <a:rPr lang="en-US" sz="2400" b="1" dirty="0"/>
              <a:t>*</a:t>
            </a:r>
            <a:endParaRPr lang="en-US" sz="2400" b="1" dirty="0">
              <a:cs typeface="Calibri" panose="020F0502020204030204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Employer</a:t>
            </a:r>
            <a:r>
              <a:rPr lang="en-US" sz="2400" b="1" dirty="0"/>
              <a:t>*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Bureau of Workers’ Compensation</a:t>
            </a:r>
            <a:r>
              <a:rPr lang="en-US" sz="2400" b="1" dirty="0"/>
              <a:t>*</a:t>
            </a:r>
            <a:endParaRPr lang="en-US" sz="2400" b="1" dirty="0">
              <a:cs typeface="Calibri" panose="020F0502020204030204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Managed Care Organization</a:t>
            </a:r>
            <a:endParaRPr lang="en-US" sz="2400" dirty="0">
              <a:cs typeface="Calibri" panose="020F0502020204030204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Provider(s)</a:t>
            </a:r>
            <a:endParaRPr lang="en-US" sz="2400" dirty="0">
              <a:cs typeface="Calibri" panose="020F0502020204030204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Industrial Commission</a:t>
            </a:r>
            <a:endParaRPr lang="en-US" sz="2400" dirty="0">
              <a:cs typeface="Calibri" panose="020F0502020204030204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Third Party Administrator</a:t>
            </a:r>
            <a:endParaRPr lang="en-US" sz="2400" dirty="0">
              <a:cs typeface="Calibri" panose="020F0502020204030204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Attorneys</a:t>
            </a:r>
          </a:p>
          <a:p>
            <a:pPr marL="457200" lvl="1" indent="0">
              <a:buNone/>
            </a:pPr>
            <a:r>
              <a:rPr lang="en-US" sz="2400" b="1" dirty="0"/>
              <a:t>* Parties to the claim</a:t>
            </a:r>
          </a:p>
        </p:txBody>
      </p:sp>
      <p:pic>
        <p:nvPicPr>
          <p:cNvPr id="5" name="Picture 4" descr="A picture containing text, person, person, table">
            <a:extLst>
              <a:ext uri="{FF2B5EF4-FFF2-40B4-BE49-F238E27FC236}">
                <a16:creationId xmlns:a16="http://schemas.microsoft.com/office/drawing/2014/main" id="{CFB413AF-EE89-3B34-CFD9-33C886CD02E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6431" y="2154620"/>
            <a:ext cx="5601907" cy="373642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9181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019B7-6C0F-C350-9128-E7000D8676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Compensable claims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B41037-FC48-49AA-6DB9-4CB46CDB6F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4302" y="2008682"/>
            <a:ext cx="10594298" cy="4463835"/>
          </a:xfrm>
        </p:spPr>
        <p:txBody>
          <a:bodyPr>
            <a:normAutofit/>
          </a:bodyPr>
          <a:lstStyle/>
          <a:p>
            <a:pPr marL="89154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Employer/employee relationship</a:t>
            </a:r>
          </a:p>
          <a:p>
            <a:pPr marL="89154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Accidental in nature</a:t>
            </a:r>
          </a:p>
          <a:p>
            <a:pPr marL="89154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In the course of </a:t>
            </a:r>
            <a:r>
              <a:rPr lang="en-US" sz="2800" b="1" dirty="0"/>
              <a:t>and</a:t>
            </a:r>
            <a:r>
              <a:rPr lang="en-US" sz="2800" dirty="0"/>
              <a:t> arising out of employment</a:t>
            </a:r>
          </a:p>
          <a:p>
            <a:pPr marL="89154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Physical injury/occupational disease</a:t>
            </a:r>
          </a:p>
          <a:p>
            <a:pPr marL="89154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Ohio jurisdiction</a:t>
            </a:r>
          </a:p>
          <a:p>
            <a:pPr marL="891540" lvl="1" indent="-342900">
              <a:buFont typeface="Arial" panose="020B0604020202020204" pitchFamily="34" charset="0"/>
              <a:buChar char="•"/>
            </a:pPr>
            <a:r>
              <a:rPr lang="en-US" sz="2800" dirty="0"/>
              <a:t>Offsite medical treatment</a:t>
            </a:r>
          </a:p>
          <a:p>
            <a:pPr marL="891540" lvl="1" indent="-342900">
              <a:buFont typeface="Arial" panose="020B0604020202020204" pitchFamily="34" charset="0"/>
              <a:buChar char="•"/>
            </a:pPr>
            <a:endParaRPr lang="en-US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36737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6269F-2925-4D47-B7CA-3887E13DB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078BDCE1-ECE6-E368-E440-4683C81207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 fact</a:t>
            </a:r>
          </a:p>
        </p:txBody>
      </p:sp>
      <p:sp>
        <p:nvSpPr>
          <p:cNvPr id="12" name="Text Placeholder 11" descr="a graphic that shows the number of injury claims in the year 2000 was 260,000 and in 2024 went down to 64,000">
            <a:extLst>
              <a:ext uri="{FF2B5EF4-FFF2-40B4-BE49-F238E27FC236}">
                <a16:creationId xmlns:a16="http://schemas.microsoft.com/office/drawing/2014/main" id="{C9F9B5C9-84DD-952F-866D-25A95EA3350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4302" y="1451728"/>
            <a:ext cx="9878336" cy="484718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F46E3D1C-9295-AD50-AD18-FE3D0C9B8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34325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      </a:t>
            </a:r>
          </a:p>
        </p:txBody>
      </p:sp>
      <p:pic>
        <p:nvPicPr>
          <p:cNvPr id="4" name="Picture 3" descr="A graphic that shows that the number of injury claims in the year 2000 was 260,000 and went down to 64,000 in the year 2024">
            <a:extLst>
              <a:ext uri="{FF2B5EF4-FFF2-40B4-BE49-F238E27FC236}">
                <a16:creationId xmlns:a16="http://schemas.microsoft.com/office/drawing/2014/main" id="{39DB5BDD-E03F-7240-A9DD-015C3A2846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07953" y="1541949"/>
            <a:ext cx="6791034" cy="447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289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67FBE-DB5C-42FF-B9D6-957ACBE1E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Medical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18E0B-7277-4923-81DF-974ACA27822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635760" y="2008682"/>
            <a:ext cx="4013200" cy="4290230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buFont typeface="Arial" panose="05000000000000000000" pitchFamily="2" charset="2"/>
              <a:buChar char="•"/>
            </a:pPr>
            <a:r>
              <a:rPr lang="en-US" altLang="en-US" dirty="0"/>
              <a:t>Office visits </a:t>
            </a:r>
          </a:p>
          <a:p>
            <a:pPr>
              <a:lnSpc>
                <a:spcPct val="100000"/>
              </a:lnSpc>
              <a:buFont typeface="Arial" panose="05000000000000000000" pitchFamily="2" charset="2"/>
              <a:buChar char="•"/>
            </a:pPr>
            <a:endParaRPr lang="en-US" altLang="en-US" dirty="0">
              <a:cs typeface="Calibri" panose="020F0502020204030204"/>
            </a:endParaRPr>
          </a:p>
          <a:p>
            <a:pPr>
              <a:lnSpc>
                <a:spcPct val="100000"/>
              </a:lnSpc>
              <a:buFont typeface="Arial" panose="05000000000000000000" pitchFamily="2" charset="2"/>
              <a:buChar char="•"/>
            </a:pPr>
            <a:r>
              <a:rPr lang="en-US" altLang="en-US" dirty="0">
                <a:cs typeface="Calibri" panose="020F0502020204030204"/>
              </a:rPr>
              <a:t>Physician bills</a:t>
            </a:r>
          </a:p>
          <a:p>
            <a:pPr>
              <a:lnSpc>
                <a:spcPct val="100000"/>
              </a:lnSpc>
              <a:buFont typeface="Arial" panose="05000000000000000000" pitchFamily="2" charset="2"/>
              <a:buChar char="•"/>
            </a:pPr>
            <a:endParaRPr lang="en-US" altLang="en-US" dirty="0">
              <a:cs typeface="Calibri" panose="020F0502020204030204"/>
            </a:endParaRPr>
          </a:p>
          <a:p>
            <a:pPr>
              <a:lnSpc>
                <a:spcPct val="100000"/>
              </a:lnSpc>
              <a:buFont typeface="Arial" panose="05000000000000000000" pitchFamily="2" charset="2"/>
              <a:buChar char="•"/>
            </a:pPr>
            <a:r>
              <a:rPr lang="en-US" altLang="en-US" dirty="0">
                <a:cs typeface="Calibri" panose="020F0502020204030204"/>
              </a:rPr>
              <a:t>Physical therapy</a:t>
            </a:r>
          </a:p>
          <a:p>
            <a:pPr>
              <a:lnSpc>
                <a:spcPct val="100000"/>
              </a:lnSpc>
              <a:buFont typeface="Arial" panose="05000000000000000000" pitchFamily="2" charset="2"/>
              <a:buChar char="•"/>
            </a:pPr>
            <a:endParaRPr lang="en-US" altLang="en-US" dirty="0">
              <a:cs typeface="Calibri" panose="020F0502020204030204"/>
            </a:endParaRPr>
          </a:p>
          <a:p>
            <a:pPr>
              <a:lnSpc>
                <a:spcPct val="100000"/>
              </a:lnSpc>
              <a:buFont typeface="Arial" panose="05000000000000000000" pitchFamily="2" charset="2"/>
              <a:buChar char="•"/>
            </a:pPr>
            <a:r>
              <a:rPr lang="en-US" altLang="en-US" dirty="0">
                <a:cs typeface="Calibri" panose="020F0502020204030204"/>
              </a:rPr>
              <a:t>Surgery</a:t>
            </a:r>
          </a:p>
          <a:p>
            <a:pPr>
              <a:lnSpc>
                <a:spcPct val="100000"/>
              </a:lnSpc>
              <a:buFont typeface="Arial" panose="05000000000000000000" pitchFamily="2" charset="2"/>
              <a:buChar char="•"/>
            </a:pPr>
            <a:endParaRPr lang="en-US" altLang="en-US" dirty="0">
              <a:cs typeface="Calibri" panose="020F0502020204030204"/>
            </a:endParaRPr>
          </a:p>
          <a:p>
            <a:pPr>
              <a:lnSpc>
                <a:spcPct val="100000"/>
              </a:lnSpc>
              <a:buFont typeface="Arial" panose="05000000000000000000" pitchFamily="2" charset="2"/>
              <a:buChar char="•"/>
            </a:pPr>
            <a:r>
              <a:rPr lang="en-US" altLang="en-US" dirty="0">
                <a:cs typeface="Calibri" panose="020F0502020204030204"/>
              </a:rPr>
              <a:t>Hospital charges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8FBB9F9-63B4-0D32-EA64-DA36AF652F64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268720" y="1859280"/>
            <a:ext cx="4185920" cy="4290230"/>
          </a:xfrm>
        </p:spPr>
        <p:txBody>
          <a:bodyPr>
            <a:normAutofit fontScale="92500" lnSpcReduction="10000"/>
          </a:bodyPr>
          <a:lstStyle/>
          <a:p>
            <a:pPr>
              <a:buFont typeface="Arial" panose="05000000000000000000" pitchFamily="2" charset="2"/>
              <a:buChar char="•"/>
            </a:pPr>
            <a:r>
              <a:rPr lang="en-US" altLang="en-US" sz="2600" dirty="0">
                <a:cs typeface="Calibri" panose="020F0502020204030204"/>
              </a:rPr>
              <a:t>Outpatient medical facilities </a:t>
            </a:r>
          </a:p>
          <a:p>
            <a:pPr>
              <a:buFont typeface="Arial" panose="05000000000000000000" pitchFamily="2" charset="2"/>
              <a:buChar char="•"/>
            </a:pPr>
            <a:endParaRPr lang="en-US" altLang="en-US" sz="2600" dirty="0">
              <a:cs typeface="Calibri" panose="020F0502020204030204"/>
            </a:endParaRPr>
          </a:p>
          <a:p>
            <a:r>
              <a:rPr lang="en-US" altLang="en-US" sz="2600" dirty="0">
                <a:cs typeface="Calibri" panose="020F0502020204030204"/>
              </a:rPr>
              <a:t>Durable medical equipment</a:t>
            </a:r>
          </a:p>
          <a:p>
            <a:pPr>
              <a:lnSpc>
                <a:spcPct val="110000"/>
              </a:lnSpc>
              <a:buFont typeface="Arial" panose="05000000000000000000" pitchFamily="2" charset="2"/>
              <a:buChar char="•"/>
            </a:pPr>
            <a:endParaRPr lang="en-US" altLang="en-US" sz="2600" dirty="0">
              <a:cs typeface="Calibri" panose="020F0502020204030204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n-US" altLang="en-US" sz="2600" dirty="0"/>
              <a:t>Diagnostic tests</a:t>
            </a:r>
          </a:p>
          <a:p>
            <a:pPr>
              <a:buFont typeface="Arial" panose="05000000000000000000" pitchFamily="2" charset="2"/>
              <a:buChar char="•"/>
            </a:pPr>
            <a:endParaRPr lang="en-US" sz="2600" dirty="0">
              <a:cs typeface="Calibri" panose="020F0502020204030204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n-US" altLang="en-US" sz="2600" dirty="0"/>
              <a:t>Prescriptions</a:t>
            </a:r>
          </a:p>
          <a:p>
            <a:pPr>
              <a:buFont typeface="Arial" panose="05000000000000000000" pitchFamily="2" charset="2"/>
              <a:buChar char="•"/>
            </a:pPr>
            <a:endParaRPr lang="en-US" sz="2600" dirty="0">
              <a:cs typeface="Calibri" panose="020F0502020204030204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n-US" sz="2600" dirty="0">
                <a:cs typeface="Calibri" panose="020F0502020204030204"/>
              </a:rPr>
              <a:t>Prosthetics	</a:t>
            </a: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9142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67FBE-DB5C-42FF-B9D6-957ACBE1E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2249" y="504611"/>
            <a:ext cx="11086475" cy="889427"/>
          </a:xfrm>
        </p:spPr>
        <p:txBody>
          <a:bodyPr>
            <a:normAutofit/>
          </a:bodyPr>
          <a:lstStyle/>
          <a:p>
            <a:r>
              <a:rPr lang="en-US" sz="3600" dirty="0"/>
              <a:t>Indemnity benefits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E18E0B-7277-4923-81DF-974ACA27822F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62000" y="1635849"/>
            <a:ext cx="5240111" cy="4849620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Temporary total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% Permanent partial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Wage loss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Living maintenance </a:t>
            </a:r>
          </a:p>
          <a:p>
            <a:pPr lvl="1"/>
            <a:endParaRPr lang="en-US" sz="2400" dirty="0"/>
          </a:p>
          <a:p>
            <a:pPr lvl="1"/>
            <a:r>
              <a:rPr lang="en-US" sz="2400" dirty="0"/>
              <a:t>Change of occupation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2EA6EF-1BE4-4A52-859E-57C5217C195F}"/>
              </a:ext>
            </a:extLst>
          </p:cNvPr>
          <p:cNvSpPr txBox="1"/>
          <p:nvPr/>
        </p:nvSpPr>
        <p:spPr>
          <a:xfrm>
            <a:off x="5699760" y="1503769"/>
            <a:ext cx="4237341" cy="4785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8975" marR="0" lvl="1" indent="-342900" algn="l" defTabSz="914400" rtl="0" eaLnBrk="1" fontAlgn="base" latinLnBrk="0" hangingPunct="1">
              <a:spcBef>
                <a:spcPts val="1200"/>
              </a:spcBef>
              <a:spcAft>
                <a:spcPct val="0"/>
              </a:spcAft>
              <a:buClr>
                <a:srgbClr val="C12637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ource Sans 3" panose="020B0503030403020204" pitchFamily="34" charset="0"/>
                <a:ea typeface="ＭＳ Ｐゴシック" charset="-128"/>
                <a:cs typeface="Arial"/>
              </a:rPr>
              <a:t>Facial disfigurement </a:t>
            </a:r>
          </a:p>
          <a:p>
            <a:pPr marL="688975" marR="0" lvl="1" indent="-342900" algn="l" defTabSz="914400" rtl="0" eaLnBrk="1" fontAlgn="base" latinLnBrk="0" hangingPunct="1">
              <a:spcBef>
                <a:spcPts val="1200"/>
              </a:spcBef>
              <a:spcAft>
                <a:spcPct val="0"/>
              </a:spcAft>
              <a:buClr>
                <a:srgbClr val="C12637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ource Sans 3" panose="020B0503030403020204" pitchFamily="34" charset="0"/>
              <a:ea typeface="ＭＳ Ｐゴシック" charset="-128"/>
              <a:cs typeface="Arial"/>
            </a:endParaRPr>
          </a:p>
          <a:p>
            <a:pPr marL="688975" marR="0" lvl="1" indent="-342900" algn="l" defTabSz="914400" rtl="0" eaLnBrk="1" fontAlgn="base" latinLnBrk="0" hangingPunct="1">
              <a:spcBef>
                <a:spcPts val="1200"/>
              </a:spcBef>
              <a:spcAft>
                <a:spcPct val="0"/>
              </a:spcAft>
              <a:buClr>
                <a:srgbClr val="C12637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ource Sans 3" panose="020B0503030403020204" pitchFamily="34" charset="0"/>
                <a:ea typeface="ＭＳ Ｐゴシック" charset="-128"/>
                <a:cs typeface="Arial"/>
              </a:rPr>
              <a:t>Scheduled Loss</a:t>
            </a:r>
          </a:p>
          <a:p>
            <a:pPr marL="688975" marR="0" lvl="1" indent="-342900" algn="l" defTabSz="914400" rtl="0" eaLnBrk="1" fontAlgn="base" latinLnBrk="0" hangingPunct="1">
              <a:spcBef>
                <a:spcPts val="1200"/>
              </a:spcBef>
              <a:spcAft>
                <a:spcPct val="0"/>
              </a:spcAft>
              <a:buClr>
                <a:srgbClr val="C12637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ource Sans 3" panose="020B0503030403020204" pitchFamily="34" charset="0"/>
              <a:ea typeface="ＭＳ Ｐゴシック" charset="-128"/>
              <a:cs typeface="Arial"/>
            </a:endParaRPr>
          </a:p>
          <a:p>
            <a:pPr marL="688975" marR="0" lvl="1" indent="-342900" algn="l" defTabSz="914400" rtl="0" eaLnBrk="1" fontAlgn="base" latinLnBrk="0" hangingPunct="1">
              <a:spcBef>
                <a:spcPts val="1200"/>
              </a:spcBef>
              <a:spcAft>
                <a:spcPct val="0"/>
              </a:spcAft>
              <a:buClr>
                <a:srgbClr val="C12637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ource Sans 3" panose="020B0503030403020204" pitchFamily="34" charset="0"/>
                <a:ea typeface="ＭＳ Ｐゴシック" charset="-128"/>
                <a:cs typeface="Arial"/>
              </a:rPr>
              <a:t>Permanent total</a:t>
            </a:r>
          </a:p>
          <a:p>
            <a:pPr marL="688975" marR="0" lvl="1" indent="-342900" algn="l" defTabSz="914400" rtl="0" eaLnBrk="1" fontAlgn="base" latinLnBrk="0" hangingPunct="1">
              <a:spcBef>
                <a:spcPts val="1200"/>
              </a:spcBef>
              <a:spcAft>
                <a:spcPct val="0"/>
              </a:spcAft>
              <a:buClr>
                <a:srgbClr val="C12637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ource Sans 3" panose="020B0503030403020204" pitchFamily="34" charset="0"/>
              <a:ea typeface="ＭＳ Ｐゴシック" charset="-128"/>
              <a:cs typeface="Arial"/>
            </a:endParaRPr>
          </a:p>
          <a:p>
            <a:pPr marL="688975" marR="0" lvl="1" indent="-342900" algn="l" defTabSz="914400" rtl="0" eaLnBrk="1" fontAlgn="base" latinLnBrk="0" hangingPunct="1">
              <a:spcBef>
                <a:spcPts val="1200"/>
              </a:spcBef>
              <a:spcAft>
                <a:spcPct val="0"/>
              </a:spcAft>
              <a:buClr>
                <a:srgbClr val="C12637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ource Sans 3" panose="020B0503030403020204" pitchFamily="34" charset="0"/>
                <a:ea typeface="ＭＳ Ｐゴシック" charset="-128"/>
                <a:cs typeface="Arial"/>
              </a:rPr>
              <a:t>Lump Sum Settlement</a:t>
            </a:r>
          </a:p>
          <a:p>
            <a:pPr marL="688975" marR="0" lvl="1" indent="-342900" algn="l" defTabSz="914400" rtl="0" eaLnBrk="1" fontAlgn="base" latinLnBrk="0" hangingPunct="1">
              <a:spcBef>
                <a:spcPts val="1200"/>
              </a:spcBef>
              <a:spcAft>
                <a:spcPct val="0"/>
              </a:spcAft>
              <a:buClr>
                <a:srgbClr val="C12637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Source Sans 3" panose="020B0503030403020204" pitchFamily="34" charset="0"/>
              <a:ea typeface="ＭＳ Ｐゴシック" charset="-128"/>
              <a:cs typeface="Arial"/>
            </a:endParaRPr>
          </a:p>
          <a:p>
            <a:pPr marL="688975" marR="0" lvl="1" indent="-342900" algn="l" defTabSz="914400" rtl="0" eaLnBrk="1" fontAlgn="base" latinLnBrk="0" hangingPunct="1">
              <a:spcBef>
                <a:spcPts val="1200"/>
              </a:spcBef>
              <a:spcAft>
                <a:spcPct val="0"/>
              </a:spcAft>
              <a:buClr>
                <a:srgbClr val="C12637"/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Source Sans 3" panose="020B0503030403020204" pitchFamily="34" charset="0"/>
                <a:ea typeface="ＭＳ Ｐゴシック" charset="-128"/>
                <a:cs typeface="Arial"/>
              </a:rPr>
              <a:t>Death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09027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DCC66B0-41E7-B37A-1E5F-CD1EF75C7F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1325563"/>
          </a:xfrm>
        </p:spPr>
        <p:txBody>
          <a:bodyPr anchor="t">
            <a:normAutofit/>
          </a:bodyPr>
          <a:lstStyle/>
          <a:p>
            <a:r>
              <a:rPr lang="en-US" dirty="0"/>
              <a:t>Ratemaking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D18B4DA-6480-FC15-D9A9-0275EF6126D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825625"/>
            <a:ext cx="5439032" cy="4093261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BWC must collect enough money in premium to pay out claim costs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Costs must be equitable divided among all employers</a:t>
            </a:r>
          </a:p>
          <a:p>
            <a:pPr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dirty="0"/>
              <a:t>Factors that determine what an employer pays in premium:</a:t>
            </a:r>
          </a:p>
          <a:p>
            <a:pPr marL="89154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Manual Classification</a:t>
            </a:r>
          </a:p>
          <a:p>
            <a:pPr marL="89154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Payroll</a:t>
            </a:r>
          </a:p>
          <a:p>
            <a:pPr marL="891540" lvl="1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/>
              <a:t>Claim History</a:t>
            </a:r>
          </a:p>
          <a:p>
            <a:pPr lvl="1">
              <a:lnSpc>
                <a:spcPct val="90000"/>
              </a:lnSpc>
              <a:buFont typeface="Courier New" panose="02070309020205020404" pitchFamily="49" charset="0"/>
              <a:buChar char="o"/>
            </a:pPr>
            <a:endParaRPr lang="en-US" sz="2400" dirty="0"/>
          </a:p>
          <a:p>
            <a:pPr marL="0" indent="0">
              <a:lnSpc>
                <a:spcPct val="90000"/>
              </a:lnSpc>
              <a:buNone/>
            </a:pPr>
            <a:endParaRPr lang="en-US" dirty="0"/>
          </a:p>
        </p:txBody>
      </p:sp>
      <p:pic>
        <p:nvPicPr>
          <p:cNvPr id="3" name="Picture 2" descr="Digital graphs and numbers in 3D">
            <a:extLst>
              <a:ext uri="{FF2B5EF4-FFF2-40B4-BE49-F238E27FC236}">
                <a16:creationId xmlns:a16="http://schemas.microsoft.com/office/drawing/2014/main" id="{4E53C6AD-DAA2-FDD0-FF65-9C34A72DAF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4" r="3" b="3"/>
          <a:stretch>
            <a:fillRect/>
          </a:stretch>
        </p:blipFill>
        <p:spPr>
          <a:xfrm>
            <a:off x="6096000" y="1825626"/>
            <a:ext cx="5314273" cy="3806248"/>
          </a:xfrm>
          <a:prstGeom prst="rect">
            <a:avLst/>
          </a:prstGeom>
          <a:noFill/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2B26415-F883-0711-4B04-254351B89D5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83B7B7A-CDDA-7C44-B1B0-1F1E45567B3B}" type="slidenum">
              <a:rPr lang="en-US" smtClean="0"/>
              <a:pPr>
                <a:spcAft>
                  <a:spcPts val="600"/>
                </a:spcAft>
              </a:pPr>
              <a:t>9</a:t>
            </a:fld>
            <a:endParaRPr lang="en-US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3E77B-63B3-DB2A-2CD0-C5EA2F4F7EC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34325" cy="365125"/>
          </a:xfrm>
          <a:prstGeom prst="rect">
            <a:avLst/>
          </a:prstGeo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      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704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CA2CC-2611-9C3C-83D2-C4C1D5AD8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Period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BFA1F1-49CF-4B3E-5B25-F8589CE0DAA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83B7B7A-CDDA-7C44-B1B0-1F1E45567B3B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919769B-4AB4-16F1-B5C7-2DA4DCDD0B5C}"/>
              </a:ext>
            </a:extLst>
          </p:cNvPr>
          <p:cNvSpPr txBox="1">
            <a:spLocks noGrp="1"/>
          </p:cNvSpPr>
          <p:nvPr>
            <p:ph type="body" sz="quarter" idx="12"/>
          </p:nvPr>
        </p:nvSpPr>
        <p:spPr>
          <a:xfrm>
            <a:off x="1063625" y="2008188"/>
            <a:ext cx="9879013" cy="44991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ts val="28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3" panose="020B0503030403020204" pitchFamily="34" charset="0"/>
              <a:ea typeface="MS PGothic" panose="020B0600070205080204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base" latinLnBrk="0" hangingPunct="1">
              <a:lnSpc>
                <a:spcPts val="28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3" panose="020B0503030403020204" pitchFamily="34" charset="0"/>
                <a:ea typeface="MS PGothic" panose="020B0600070205080204" pitchFamily="34" charset="-128"/>
                <a:cs typeface="Aharoni" panose="02010803020104030203" pitchFamily="2" charset="-79"/>
              </a:rPr>
              <a:t>Claims costs and payroll from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3" panose="020B0503030403020204" pitchFamily="34" charset="0"/>
                <a:ea typeface="MS PGothic" panose="020B0600070205080204" pitchFamily="34" charset="-128"/>
                <a:cs typeface="Aharoni" panose="02010803020104030203" pitchFamily="2" charset="-79"/>
              </a:rPr>
              <a:t>policy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3" panose="020B0503030403020204" pitchFamily="34" charset="0"/>
                <a:ea typeface="MS PGothic" panose="020B0600070205080204" pitchFamily="34" charset="-128"/>
                <a:cs typeface="Aharoni" panose="02010803020104030203" pitchFamily="2" charset="-79"/>
              </a:rPr>
              <a:t> years 2020, 2021, 2022 and 2023</a:t>
            </a:r>
          </a:p>
          <a:p>
            <a:pPr marL="0" marR="0" lvl="0" indent="0" algn="l" defTabSz="914400" rtl="0" eaLnBrk="1" fontAlgn="base" latinLnBrk="0" hangingPunct="1">
              <a:lnSpc>
                <a:spcPts val="28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3" panose="020B0503030403020204" pitchFamily="34" charset="0"/>
              <a:ea typeface="MS PGothic" panose="020B0600070205080204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base" latinLnBrk="0" hangingPunct="1">
              <a:lnSpc>
                <a:spcPts val="28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3" panose="020B0503030403020204" pitchFamily="34" charset="0"/>
              <a:ea typeface="MS PGothic" panose="020B0600070205080204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base" latinLnBrk="0" hangingPunct="1">
              <a:lnSpc>
                <a:spcPts val="2800"/>
              </a:lnSpc>
              <a:spcBef>
                <a:spcPts val="180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3" panose="020B0503030403020204" pitchFamily="34" charset="0"/>
              <a:ea typeface="MS PGothic" panose="020B0600070205080204" pitchFamily="34" charset="-128"/>
              <a:cs typeface="Aharoni" panose="02010803020104030203" pitchFamily="2" charset="-79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FFFF66"/>
              </a:buClr>
              <a:buSzPct val="75000"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3" panose="020B0503030403020204" pitchFamily="34" charset="0"/>
                <a:ea typeface="MS PGothic" panose="020B0600070205080204" pitchFamily="34" charset="-128"/>
                <a:cs typeface="Aharoni" panose="02010803020104030203" pitchFamily="2" charset="-79"/>
              </a:rPr>
              <a:t>Claims costs and payroll  from </a:t>
            </a: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3" panose="020B0503030403020204" pitchFamily="34" charset="0"/>
                <a:ea typeface="MS PGothic" panose="020B0600070205080204" pitchFamily="34" charset="-128"/>
                <a:cs typeface="Aharoni" panose="02010803020104030203" pitchFamily="2" charset="-79"/>
              </a:rPr>
              <a:t>calendar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3" panose="020B0503030403020204" pitchFamily="34" charset="0"/>
                <a:ea typeface="MS PGothic" panose="020B0600070205080204" pitchFamily="34" charset="-128"/>
                <a:cs typeface="Aharoni" panose="02010803020104030203" pitchFamily="2" charset="-79"/>
              </a:rPr>
              <a:t> years 2020, 2021 2022 and 2023 </a:t>
            </a:r>
            <a:endParaRPr lang="en-US" altLang="en-US" sz="2400" dirty="0">
              <a:solidFill>
                <a:prstClr val="black"/>
              </a:solidFill>
              <a:latin typeface="Source Sans 3" panose="020B0503030403020204" pitchFamily="34" charset="0"/>
              <a:ea typeface="MS PGothic" panose="020B0600070205080204" pitchFamily="34" charset="-128"/>
              <a:cs typeface="Aharoni" panose="02010803020104030203" pitchFamily="2" charset="-79"/>
            </a:endParaRPr>
          </a:p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rgbClr val="FFFF66"/>
              </a:buClr>
              <a:buSzPct val="75000"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3" panose="020B0503030403020204" pitchFamily="34" charset="0"/>
              <a:ea typeface="MS PGothic" panose="020B0600070205080204" pitchFamily="34" charset="-128"/>
              <a:cs typeface="Aharoni" panose="02010803020104030203" pitchFamily="2" charset="-79"/>
            </a:endParaRPr>
          </a:p>
          <a:p>
            <a:pPr marL="0" marR="0" lvl="0" indent="0" algn="l" defTabSz="914400" rtl="0" eaLnBrk="1" fontAlgn="base" latinLnBrk="0" hangingPunct="1">
              <a:spcBef>
                <a:spcPts val="180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None/>
              <a:tabLst/>
              <a:defRPr/>
            </a:pPr>
            <a:endParaRPr kumimoji="0" lang="en-US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3" panose="020B0503030403020204" pitchFamily="34" charset="0"/>
              <a:ea typeface="MS PGothic" panose="020B0600070205080204" pitchFamily="34" charset="-128"/>
              <a:cs typeface="Aharoni" panose="02010803020104030203" pitchFamily="2" charset="-79"/>
            </a:endParaRPr>
          </a:p>
        </p:txBody>
      </p:sp>
      <p:sp>
        <p:nvSpPr>
          <p:cNvPr id="10" name="Text Box 35">
            <a:extLst>
              <a:ext uri="{FF2B5EF4-FFF2-40B4-BE49-F238E27FC236}">
                <a16:creationId xmlns:a16="http://schemas.microsoft.com/office/drawing/2014/main" id="{C43E93B3-F666-3C6D-3DC8-DE045E7DBE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4351" y="3061957"/>
            <a:ext cx="3616307" cy="905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lnSpc>
                <a:spcPts val="3000"/>
              </a:lnSpc>
              <a:spcBef>
                <a:spcPts val="1200"/>
              </a:spcBef>
              <a:buClr>
                <a:schemeClr val="tx2"/>
              </a:buClr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lnSpc>
                <a:spcPts val="26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lnSpc>
                <a:spcPts val="2100"/>
              </a:lnSpc>
              <a:spcBef>
                <a:spcPts val="600"/>
              </a:spcBef>
              <a:buClr>
                <a:schemeClr val="tx2"/>
              </a:buClr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lnSpc>
                <a:spcPts val="2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66"/>
              </a:buClr>
              <a:buSzPct val="75000"/>
              <a:buFont typeface="Monotype Sorts"/>
              <a:buNone/>
              <a:tabLst/>
              <a:defRPr/>
            </a:pP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3" panose="020B0503030403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Snapshot Date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66"/>
              </a:buClr>
              <a:buSzPct val="75000"/>
              <a:buFont typeface="Monotype Sorts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3" panose="020B0503030403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September 30, 2025</a:t>
            </a:r>
          </a:p>
        </p:txBody>
      </p:sp>
      <p:sp>
        <p:nvSpPr>
          <p:cNvPr id="11" name="Text Box 35">
            <a:extLst>
              <a:ext uri="{FF2B5EF4-FFF2-40B4-BE49-F238E27FC236}">
                <a16:creationId xmlns:a16="http://schemas.microsoft.com/office/drawing/2014/main" id="{27BA1EA3-5864-FFF3-0B15-53AFFE0581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3839" y="5345593"/>
            <a:ext cx="3737330" cy="9055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2075" tIns="46038" rIns="92075" bIns="46038">
            <a:spAutoFit/>
          </a:bodyPr>
          <a:lstStyle>
            <a:lvl1pPr>
              <a:lnSpc>
                <a:spcPts val="3000"/>
              </a:lnSpc>
              <a:spcBef>
                <a:spcPts val="1200"/>
              </a:spcBef>
              <a:buClr>
                <a:schemeClr val="tx2"/>
              </a:buClr>
              <a:buFont typeface="Courier New" panose="02070309020205020404" pitchFamily="49" charset="0"/>
              <a:buChar char="o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lnSpc>
                <a:spcPts val="26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2pPr>
            <a:lvl3pPr marL="1143000" indent="-228600">
              <a:lnSpc>
                <a:spcPts val="2100"/>
              </a:lnSpc>
              <a:spcBef>
                <a:spcPts val="600"/>
              </a:spcBef>
              <a:buClr>
                <a:schemeClr val="tx2"/>
              </a:buClr>
              <a:buFont typeface="Courier New" panose="02070309020205020404" pitchFamily="49" charset="0"/>
              <a:buChar char="o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3pPr>
            <a:lvl4pPr marL="1600200" indent="-228600">
              <a:lnSpc>
                <a:spcPts val="2000"/>
              </a:lnSpc>
              <a:spcBef>
                <a:spcPts val="600"/>
              </a:spcBef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66"/>
              </a:buClr>
              <a:buSzPct val="75000"/>
              <a:buFont typeface="Monotype Sorts"/>
              <a:buNone/>
              <a:tabLst/>
              <a:defRPr/>
            </a:pPr>
            <a:r>
              <a:rPr kumimoji="0" lang="en-US" altLang="en-US" sz="2400" b="0" i="0" u="sng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3" panose="020B0503030403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Snapshot Date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FFFF66"/>
              </a:buClr>
              <a:buSzPct val="75000"/>
              <a:buFont typeface="Monotype Sorts"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3" panose="020B0503030403020204" pitchFamily="34" charset="0"/>
                <a:ea typeface="MS PGothic" panose="020B0600070205080204" pitchFamily="34" charset="-128"/>
                <a:cs typeface="Arial" panose="020B0604020202020204" pitchFamily="34" charset="0"/>
              </a:rPr>
              <a:t>March 31, 2025</a:t>
            </a:r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id="{3A623EA0-DCB2-AC34-61DB-6F3922EA1C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625" y="1541949"/>
            <a:ext cx="9813083" cy="511223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Source Sans 3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4864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Source Sans 3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3444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3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ts val="22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2800" dirty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t>Private Employer:  July 1, 2026 to June 30, 2027</a:t>
            </a:r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DD88C7B3-48A1-42E2-CE85-ECFF2CC5DA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3623" y="4291824"/>
            <a:ext cx="9813083" cy="510297"/>
          </a:xfrm>
          <a:prstGeom prst="rect">
            <a:avLst/>
          </a:prstGeom>
          <a:solidFill>
            <a:srgbClr val="0070C0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vert="horz" lIns="91440" tIns="45720" rIns="91440" bIns="45720" rtlCol="0" anchor="b"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Source Sans 3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548640" indent="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None/>
              <a:defRPr sz="2200" kern="1200">
                <a:solidFill>
                  <a:schemeClr val="tx1"/>
                </a:solidFill>
                <a:latin typeface="Source Sans 3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23444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Source Sans 3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spcAft>
                <a:spcPts val="500"/>
              </a:spcAft>
              <a:buClr>
                <a:schemeClr val="accent1"/>
              </a:buClr>
              <a:buSzPct val="110000"/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Source Sans 3" panose="020B0503030403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base">
              <a:lnSpc>
                <a:spcPts val="2200"/>
              </a:lnSpc>
              <a:spcBef>
                <a:spcPts val="12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lang="en-US" sz="2800" dirty="0">
                <a:solidFill>
                  <a:prstClr val="white"/>
                </a:solidFill>
                <a:ea typeface="+mn-ea"/>
                <a:cs typeface="Arial" panose="020B0604020202020204" pitchFamily="34" charset="0"/>
              </a:rPr>
              <a:t>Public Employer:  January 1, 2026 to December 31, 2026</a:t>
            </a:r>
          </a:p>
        </p:txBody>
      </p:sp>
    </p:spTree>
    <p:extLst>
      <p:ext uri="{BB962C8B-B14F-4D97-AF65-F5344CB8AC3E}">
        <p14:creationId xmlns:p14="http://schemas.microsoft.com/office/powerpoint/2010/main" val="12133710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DCC66B0-41E7-B37A-1E5F-CD1EF75C7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Experience Modifier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D18B4DA-6480-FC15-D9A9-0275EF6126D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4301" y="1938131"/>
            <a:ext cx="10342131" cy="2492467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/>
              <a:t>Compares actual claims costs to expected claims costs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sz="2600" dirty="0"/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600" dirty="0"/>
              <a:t>Determines the percentage of the base rate an employer will pay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2B26415-F883-0711-4B04-254351B89D5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3E77B-63B3-DB2A-2CD0-C5EA2F4F7EC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34325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0ABC44-2C71-230A-7E4A-BC386281FC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3322" y="4285058"/>
            <a:ext cx="5020163" cy="2492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1828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DCC66B0-41E7-B37A-1E5F-CD1EF75C7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History of BWC Rate Changes: 2011-2026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2B26415-F883-0711-4B04-254351B89D5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3E77B-63B3-DB2A-2CD0-C5EA2F4F7EC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34325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      </a:t>
            </a:r>
          </a:p>
        </p:txBody>
      </p:sp>
      <p:pic>
        <p:nvPicPr>
          <p:cNvPr id="2" name="Content Placeholder 5">
            <a:extLst>
              <a:ext uri="{FF2B5EF4-FFF2-40B4-BE49-F238E27FC236}">
                <a16:creationId xmlns:a16="http://schemas.microsoft.com/office/drawing/2014/main" id="{232DF9C0-CBFB-2BDE-0044-E2C4572696F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359877" y="1398042"/>
            <a:ext cx="7580924" cy="5034828"/>
          </a:xfrm>
        </p:spPr>
      </p:pic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4B0167C2-1236-0A4C-20D9-C47DA9266CFB}"/>
              </a:ext>
            </a:extLst>
          </p:cNvPr>
          <p:cNvGraphicFramePr>
            <a:graphicFrameLocks noGrp="1"/>
          </p:cNvGraphicFramePr>
          <p:nvPr/>
        </p:nvGraphicFramePr>
        <p:xfrm>
          <a:off x="4202901" y="1941273"/>
          <a:ext cx="3543300" cy="3846204"/>
        </p:xfrm>
        <a:graphic>
          <a:graphicData uri="http://schemas.openxmlformats.org/drawingml/2006/table">
            <a:tbl>
              <a:tblPr firstRow="1" firstCol="1" bandRow="1"/>
              <a:tblGrid>
                <a:gridCol w="655426">
                  <a:extLst>
                    <a:ext uri="{9D8B030D-6E8A-4147-A177-3AD203B41FA5}">
                      <a16:colId xmlns:a16="http://schemas.microsoft.com/office/drawing/2014/main" val="3815241308"/>
                    </a:ext>
                  </a:extLst>
                </a:gridCol>
                <a:gridCol w="1344824">
                  <a:extLst>
                    <a:ext uri="{9D8B030D-6E8A-4147-A177-3AD203B41FA5}">
                      <a16:colId xmlns:a16="http://schemas.microsoft.com/office/drawing/2014/main" val="3964512635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20352532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solidFill>
                            <a:srgbClr val="FFFFFF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YEAR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solidFill>
                            <a:srgbClr val="FFFFFF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Private Employers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solidFill>
                            <a:srgbClr val="FFFFFF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Public Employers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98368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2011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-3.9%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-5.3%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4123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2012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-0.4%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-4.9%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39108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2013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-2.6%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-5.1%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739235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2014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-7.7%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-1.0%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15910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2015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-9.8%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-8.1%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368836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2016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-12.9%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-12.6%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198963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2017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1.9%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0.3%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06814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2018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-13%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-6.0%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548158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2019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-15.6%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-11.6%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64021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2020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-11.6%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-5.9%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026118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2021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-7.1%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-7.9%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06123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2022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-10%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-9.9%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437932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2023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-8%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0.6%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54160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2024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-7%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-3.9%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71299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2025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-6%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000000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-0.0%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1D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6806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2026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-1%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-1.0%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54829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b="1" kern="100">
                          <a:solidFill>
                            <a:srgbClr val="FFFFFF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TOTAL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>
                          <a:solidFill>
                            <a:srgbClr val="FFFFFF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-70%</a:t>
                      </a:r>
                      <a:endParaRPr lang="en-US" sz="12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en-US" sz="1200" kern="100" dirty="0">
                          <a:solidFill>
                            <a:srgbClr val="FFFFFF"/>
                          </a:solidFill>
                          <a:effectLst/>
                          <a:latin typeface="Source Sans 3" panose="020B0503030403020204" pitchFamily="34" charset="0"/>
                          <a:ea typeface="Aptos" panose="020B0004020202020204" pitchFamily="34" charset="0"/>
                          <a:cs typeface="Times New Roman" panose="02020603050405020304" pitchFamily="18" charset="0"/>
                        </a:rPr>
                        <a:t>-57%</a:t>
                      </a:r>
                      <a:endParaRPr lang="en-US" sz="12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3D6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6349027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7250B680-8889-D8C6-E3E5-DE2844E22BDB}"/>
              </a:ext>
            </a:extLst>
          </p:cNvPr>
          <p:cNvSpPr txBox="1"/>
          <p:nvPr/>
        </p:nvSpPr>
        <p:spPr>
          <a:xfrm>
            <a:off x="1551709" y="2078182"/>
            <a:ext cx="240145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        </a:t>
            </a:r>
            <a:r>
              <a:rPr lang="en-US" sz="1400" b="1" dirty="0">
                <a:solidFill>
                  <a:schemeClr val="accent2"/>
                </a:solidFill>
              </a:rPr>
              <a:t>Private Employers</a:t>
            </a:r>
          </a:p>
          <a:p>
            <a:r>
              <a:rPr lang="en-US" sz="1400" dirty="0"/>
              <a:t>In February of 2026, the BWC Board of Directors </a:t>
            </a:r>
            <a:r>
              <a:rPr lang="en-US" sz="1400" b="1" dirty="0">
                <a:solidFill>
                  <a:srgbClr val="0E3F75"/>
                </a:solidFill>
              </a:rPr>
              <a:t>reduced premium rates </a:t>
            </a:r>
            <a:r>
              <a:rPr lang="en-US" sz="1400" dirty="0"/>
              <a:t>for Private employers and </a:t>
            </a:r>
            <a:r>
              <a:rPr lang="en-US" sz="1400" b="1" dirty="0">
                <a:solidFill>
                  <a:srgbClr val="0E3F75"/>
                </a:solidFill>
              </a:rPr>
              <a:t>average of 1%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D5667F-4524-AC77-DB24-429FD9EDDAFC}"/>
              </a:ext>
            </a:extLst>
          </p:cNvPr>
          <p:cNvSpPr txBox="1"/>
          <p:nvPr/>
        </p:nvSpPr>
        <p:spPr>
          <a:xfrm>
            <a:off x="1551709" y="3618165"/>
            <a:ext cx="217978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Effective July 1, 2026, the reduction: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E3F75"/>
                </a:solidFill>
              </a:rPr>
              <a:t>Saves Employers $10 million </a:t>
            </a:r>
            <a:r>
              <a:rPr lang="en-US" sz="1400" dirty="0"/>
              <a:t>over their 2025 premiums.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E3F75"/>
                </a:solidFill>
              </a:rPr>
              <a:t>Follows 16 previous cuts </a:t>
            </a:r>
            <a:r>
              <a:rPr lang="en-US" sz="1400" dirty="0"/>
              <a:t>since 2008.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61E4188-1354-2A0D-613C-F8871D326446}"/>
              </a:ext>
            </a:extLst>
          </p:cNvPr>
          <p:cNvSpPr txBox="1"/>
          <p:nvPr/>
        </p:nvSpPr>
        <p:spPr>
          <a:xfrm>
            <a:off x="8238837" y="2078182"/>
            <a:ext cx="22345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2"/>
                </a:solidFill>
              </a:rPr>
              <a:t>        Public Employers</a:t>
            </a:r>
          </a:p>
          <a:p>
            <a:r>
              <a:rPr lang="en-US" sz="1400" dirty="0"/>
              <a:t>In August 2025, the BWC Board of directors </a:t>
            </a:r>
            <a:r>
              <a:rPr lang="en-US" sz="1400" b="1" dirty="0">
                <a:solidFill>
                  <a:srgbClr val="0E3F75"/>
                </a:solidFill>
              </a:rPr>
              <a:t>reduced premium rates </a:t>
            </a:r>
            <a:r>
              <a:rPr lang="en-US" sz="1400" dirty="0"/>
              <a:t>for public employers an </a:t>
            </a:r>
            <a:r>
              <a:rPr lang="en-US" sz="1400" b="1" dirty="0">
                <a:solidFill>
                  <a:srgbClr val="0E3F75"/>
                </a:solidFill>
              </a:rPr>
              <a:t>average of 1%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8B406A-2A65-82A7-CD04-41ED3C341760}"/>
              </a:ext>
            </a:extLst>
          </p:cNvPr>
          <p:cNvSpPr txBox="1"/>
          <p:nvPr/>
        </p:nvSpPr>
        <p:spPr>
          <a:xfrm>
            <a:off x="8260063" y="3740728"/>
            <a:ext cx="2213352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Effective January 1, 2026, the reduction: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E3F75"/>
                </a:solidFill>
              </a:rPr>
              <a:t>Saves employers $1.8 million </a:t>
            </a:r>
            <a:r>
              <a:rPr lang="en-US" sz="1400" dirty="0"/>
              <a:t>in premiums.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Since 2011, the overall impact of the </a:t>
            </a:r>
            <a:r>
              <a:rPr lang="en-US" sz="1400" b="1" dirty="0">
                <a:solidFill>
                  <a:srgbClr val="0E3F75"/>
                </a:solidFill>
              </a:rPr>
              <a:t>rate change is -57%</a:t>
            </a:r>
          </a:p>
        </p:txBody>
      </p:sp>
    </p:spTree>
    <p:extLst>
      <p:ext uri="{BB962C8B-B14F-4D97-AF65-F5344CB8AC3E}">
        <p14:creationId xmlns:p14="http://schemas.microsoft.com/office/powerpoint/2010/main" val="5736061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D2A7B9-BD18-4CB7-B4FB-DF1FFAAC4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848" y="480767"/>
            <a:ext cx="11086475" cy="735291"/>
          </a:xfrm>
        </p:spPr>
        <p:txBody>
          <a:bodyPr>
            <a:noAutofit/>
          </a:bodyPr>
          <a:lstStyle/>
          <a:p>
            <a:r>
              <a:rPr lang="en-US" sz="3600" dirty="0"/>
              <a:t>Claims management strategies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EF8B94-E26A-4A5D-847E-B5EA62097569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838200" y="1791094"/>
            <a:ext cx="5384800" cy="4258870"/>
          </a:xfrm>
        </p:spPr>
        <p:txBody>
          <a:bodyPr>
            <a:normAutofit fontScale="92500" lnSpcReduction="20000"/>
          </a:bodyPr>
          <a:lstStyle/>
          <a:p>
            <a:pPr>
              <a:buFont typeface="Arial" charset="0"/>
              <a:buChar char="•"/>
            </a:pPr>
            <a:r>
              <a:rPr lang="en-US" sz="2800" dirty="0">
                <a:ea typeface="ＭＳ Ｐゴシック"/>
              </a:rPr>
              <a:t>Vocational Rehabilitation</a:t>
            </a:r>
          </a:p>
          <a:p>
            <a:pPr>
              <a:buFont typeface="Arial" charset="0"/>
              <a:buChar char="•"/>
            </a:pPr>
            <a:endParaRPr lang="en-US" sz="2800" dirty="0">
              <a:ea typeface="ＭＳ Ｐゴシック"/>
            </a:endParaRPr>
          </a:p>
          <a:p>
            <a:pPr>
              <a:buFont typeface="Arial" charset="0"/>
              <a:buChar char="•"/>
            </a:pPr>
            <a:r>
              <a:rPr lang="en-US" sz="2800" dirty="0">
                <a:ea typeface="ＭＳ Ｐゴシック"/>
              </a:rPr>
              <a:t>Transitional Work Program </a:t>
            </a:r>
          </a:p>
          <a:p>
            <a:pPr>
              <a:buFont typeface="Arial" charset="0"/>
              <a:buChar char="•"/>
            </a:pPr>
            <a:endParaRPr lang="en-US" sz="2800" dirty="0">
              <a:ea typeface="ＭＳ Ｐゴシック"/>
            </a:endParaRPr>
          </a:p>
          <a:p>
            <a:pPr>
              <a:buFont typeface="Arial" charset="0"/>
              <a:buChar char="•"/>
            </a:pPr>
            <a:r>
              <a:rPr lang="en-US" sz="2800" dirty="0">
                <a:ea typeface="ＭＳ Ｐゴシック"/>
              </a:rPr>
              <a:t>Salary Continuation</a:t>
            </a:r>
          </a:p>
          <a:p>
            <a:pPr>
              <a:buFont typeface="Arial" charset="0"/>
              <a:buChar char="•"/>
            </a:pPr>
            <a:endParaRPr lang="en-US" sz="2800" dirty="0">
              <a:ea typeface="ＭＳ Ｐゴシック"/>
            </a:endParaRPr>
          </a:p>
          <a:p>
            <a:pPr>
              <a:buFont typeface="Arial" charset="0"/>
              <a:buChar char="•"/>
            </a:pPr>
            <a:r>
              <a:rPr lang="en-US" sz="2800" dirty="0">
                <a:ea typeface="ＭＳ Ｐゴシック"/>
              </a:rPr>
              <a:t>Disability Relief</a:t>
            </a:r>
          </a:p>
          <a:p>
            <a:pPr>
              <a:buFont typeface="Arial" charset="0"/>
              <a:buChar char="•"/>
            </a:pPr>
            <a:endParaRPr lang="en-US" sz="2800" dirty="0">
              <a:ea typeface="ＭＳ Ｐゴシック"/>
            </a:endParaRPr>
          </a:p>
          <a:p>
            <a:pPr>
              <a:buFont typeface="Arial" charset="0"/>
              <a:buChar char="•"/>
            </a:pPr>
            <a:r>
              <a:rPr lang="en-US" sz="2800" dirty="0">
                <a:ea typeface="ＭＳ Ｐゴシック"/>
              </a:rPr>
              <a:t>Settlements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D6D26E0-A3C3-4BF9-88A6-88F1CF0C6235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6095999" y="1791094"/>
            <a:ext cx="5831541" cy="4277012"/>
          </a:xfrm>
        </p:spPr>
        <p:txBody>
          <a:bodyPr>
            <a:normAutofit fontScale="92500" lnSpcReduction="20000"/>
          </a:bodyPr>
          <a:lstStyle/>
          <a:p>
            <a:pPr>
              <a:buFont typeface="Arial" charset="0"/>
              <a:buChar char="•"/>
            </a:pPr>
            <a:r>
              <a:rPr lang="en-US" sz="2800" dirty="0">
                <a:ea typeface="ＭＳ Ｐゴシック"/>
              </a:rPr>
              <a:t>Subrogation</a:t>
            </a:r>
          </a:p>
          <a:p>
            <a:pPr>
              <a:buFont typeface="Arial" charset="0"/>
              <a:buChar char="•"/>
            </a:pPr>
            <a:endParaRPr lang="en-US" sz="2800" dirty="0">
              <a:ea typeface="ＭＳ Ｐゴシック"/>
            </a:endParaRPr>
          </a:p>
          <a:p>
            <a:pPr>
              <a:buFont typeface="Arial" charset="0"/>
              <a:buChar char="•"/>
            </a:pPr>
            <a:r>
              <a:rPr lang="en-US" sz="2800" dirty="0">
                <a:ea typeface="ＭＳ Ｐゴシック"/>
              </a:rPr>
              <a:t>Non-at-Fault Motor Vehicle Accident</a:t>
            </a:r>
          </a:p>
          <a:p>
            <a:pPr>
              <a:buFont typeface="Arial" charset="0"/>
              <a:buChar char="•"/>
            </a:pPr>
            <a:endParaRPr lang="en-US" sz="2800" dirty="0">
              <a:ea typeface="ＭＳ Ｐゴシック"/>
            </a:endParaRPr>
          </a:p>
          <a:p>
            <a:pPr>
              <a:buFont typeface="Arial" charset="0"/>
              <a:buChar char="•"/>
            </a:pPr>
            <a:r>
              <a:rPr lang="en-US" sz="2800" dirty="0">
                <a:ea typeface="ＭＳ Ｐゴシック"/>
              </a:rPr>
              <a:t>C-59 Recreational Waiver</a:t>
            </a:r>
          </a:p>
          <a:p>
            <a:pPr>
              <a:buFont typeface="Arial" charset="0"/>
              <a:buChar char="•"/>
            </a:pPr>
            <a:endParaRPr lang="en-US" sz="2800" dirty="0">
              <a:ea typeface="ＭＳ Ｐゴシック"/>
            </a:endParaRPr>
          </a:p>
          <a:p>
            <a:pPr>
              <a:buFont typeface="Arial" charset="0"/>
              <a:buChar char="•"/>
            </a:pPr>
            <a:r>
              <a:rPr lang="en-US" sz="2800" dirty="0">
                <a:ea typeface="ＭＳ Ｐゴシック"/>
              </a:rPr>
              <a:t>$15K Medical Only Program</a:t>
            </a:r>
          </a:p>
          <a:p>
            <a:pPr>
              <a:buFont typeface="Arial" charset="0"/>
              <a:buChar char="•"/>
            </a:pPr>
            <a:endParaRPr lang="en-US" sz="2800" dirty="0">
              <a:ea typeface="ＭＳ Ｐゴシック"/>
            </a:endParaRPr>
          </a:p>
          <a:p>
            <a:pPr>
              <a:buFont typeface="Arial" charset="0"/>
              <a:buChar char="•"/>
            </a:pPr>
            <a:r>
              <a:rPr lang="en-US" sz="2800" dirty="0"/>
              <a:t>Fraud Reporting</a:t>
            </a:r>
          </a:p>
          <a:p>
            <a:pPr marL="0" indent="0">
              <a:buNone/>
            </a:pP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954414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9C6D5748-3A56-459E-9B32-912A395AB59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381000" y="365125"/>
            <a:ext cx="11430000" cy="1325563"/>
          </a:xfrm>
        </p:spPr>
        <p:txBody>
          <a:bodyPr anchor="t">
            <a:normAutofit/>
          </a:bodyPr>
          <a:lstStyle/>
          <a:p>
            <a:pPr eaLnBrk="1" hangingPunct="1"/>
            <a:r>
              <a:rPr lang="en-US" altLang="en-US"/>
              <a:t>Vocational Rehabilitation</a:t>
            </a:r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4E0105F4-3778-4963-8155-34794F399B4E}"/>
              </a:ext>
            </a:extLst>
          </p:cNvPr>
          <p:cNvSpPr>
            <a:spLocks noGrp="1" noChangeArrowheads="1"/>
          </p:cNvSpPr>
          <p:nvPr>
            <p:ph sz="half" idx="1"/>
          </p:nvPr>
        </p:nvSpPr>
        <p:spPr>
          <a:xfrm>
            <a:off x="381000" y="1825625"/>
            <a:ext cx="5439032" cy="4093261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  <a:buFont typeface="Arial" panose="05000000000000000000" pitchFamily="2" charset="2"/>
              <a:buChar char="•"/>
            </a:pPr>
            <a:r>
              <a:rPr lang="en-US" altLang="en-US" sz="1900" dirty="0"/>
              <a:t>Experiences a smoother transition back to regular duty</a:t>
            </a:r>
            <a:br>
              <a:rPr lang="en-US" altLang="en-US" sz="1900" dirty="0"/>
            </a:br>
            <a:endParaRPr lang="en-US" altLang="en-US" sz="1900" dirty="0"/>
          </a:p>
          <a:p>
            <a:pPr eaLnBrk="1" hangingPunct="1">
              <a:lnSpc>
                <a:spcPct val="110000"/>
              </a:lnSpc>
              <a:buFont typeface="Arial" panose="05000000000000000000" pitchFamily="2" charset="2"/>
              <a:buChar char="•"/>
            </a:pPr>
            <a:r>
              <a:rPr lang="en-US" altLang="en-US" sz="1900" dirty="0"/>
              <a:t>Keeps jobs skills current</a:t>
            </a:r>
            <a:br>
              <a:rPr lang="en-US" altLang="en-US" sz="1900" dirty="0"/>
            </a:br>
            <a:endParaRPr lang="en-US" altLang="en-US" sz="1900" dirty="0"/>
          </a:p>
          <a:p>
            <a:pPr eaLnBrk="1" hangingPunct="1">
              <a:lnSpc>
                <a:spcPct val="110000"/>
              </a:lnSpc>
              <a:buFont typeface="Arial" panose="05000000000000000000" pitchFamily="2" charset="2"/>
              <a:buChar char="•"/>
            </a:pPr>
            <a:r>
              <a:rPr lang="en-US" altLang="en-US" sz="1900" dirty="0"/>
              <a:t>Reduces problems related to inactivity</a:t>
            </a:r>
          </a:p>
          <a:p>
            <a:pPr eaLnBrk="1" hangingPunct="1">
              <a:lnSpc>
                <a:spcPct val="110000"/>
              </a:lnSpc>
              <a:buFont typeface="Arial" panose="05000000000000000000" pitchFamily="2" charset="2"/>
              <a:buChar char="•"/>
            </a:pPr>
            <a:endParaRPr lang="en-US" altLang="en-US" sz="1900" dirty="0"/>
          </a:p>
          <a:p>
            <a:pPr>
              <a:lnSpc>
                <a:spcPct val="110000"/>
              </a:lnSpc>
              <a:buFont typeface="Arial" panose="05000000000000000000" pitchFamily="2" charset="2"/>
              <a:buChar char="•"/>
            </a:pPr>
            <a:r>
              <a:rPr lang="en-US" altLang="en-US" sz="1900" dirty="0"/>
              <a:t>Work with </a:t>
            </a:r>
            <a:r>
              <a:rPr lang="en-US" sz="1900" b="0" i="0" dirty="0">
                <a:effectLst/>
              </a:rPr>
              <a:t>a vocational rehabilitation case manager</a:t>
            </a:r>
          </a:p>
          <a:p>
            <a:pPr marL="0" indent="0">
              <a:lnSpc>
                <a:spcPct val="110000"/>
              </a:lnSpc>
              <a:buNone/>
            </a:pPr>
            <a:endParaRPr lang="en-US" altLang="en-US" sz="1900" dirty="0"/>
          </a:p>
          <a:p>
            <a:pPr eaLnBrk="1" hangingPunct="1">
              <a:lnSpc>
                <a:spcPct val="110000"/>
              </a:lnSpc>
              <a:buFont typeface="Arial" panose="05000000000000000000" pitchFamily="2" charset="2"/>
              <a:buChar char="•"/>
            </a:pPr>
            <a:r>
              <a:rPr lang="en-US" altLang="en-US" sz="1900" dirty="0"/>
              <a:t>Program costs are charged to the surplus fund</a:t>
            </a:r>
          </a:p>
        </p:txBody>
      </p:sp>
      <p:pic>
        <p:nvPicPr>
          <p:cNvPr id="3" name="Picture 2" descr="Chiropractor treating patient's leg">
            <a:extLst>
              <a:ext uri="{FF2B5EF4-FFF2-40B4-BE49-F238E27FC236}">
                <a16:creationId xmlns:a16="http://schemas.microsoft.com/office/drawing/2014/main" id="{94F98832-0267-B81A-7EDD-897A5713DC2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04" r="3" b="3"/>
          <a:stretch>
            <a:fillRect/>
          </a:stretch>
        </p:blipFill>
        <p:spPr>
          <a:xfrm>
            <a:off x="6096000" y="1825625"/>
            <a:ext cx="5715000" cy="4093261"/>
          </a:xfrm>
          <a:prstGeom prst="rect">
            <a:avLst/>
          </a:prstGeom>
          <a:noFill/>
        </p:spPr>
      </p:pic>
      <p:sp>
        <p:nvSpPr>
          <p:cNvPr id="28680" name="Slide Number Placeholder 4">
            <a:extLst>
              <a:ext uri="{FF2B5EF4-FFF2-40B4-BE49-F238E27FC236}">
                <a16:creationId xmlns:a16="http://schemas.microsoft.com/office/drawing/2014/main" id="{845AA9D9-849E-FFDA-0448-62ADC0D9FF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83B7B7A-CDDA-7C44-B1B0-1F1E45567B3B}" type="slidenum">
              <a:rPr lang="en-US" smtClean="0"/>
              <a:pPr>
                <a:spcAft>
                  <a:spcPts val="600"/>
                </a:spcAft>
              </a:pPr>
              <a:t>14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01963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D1EA1-FB6D-9345-26F2-3FAEAABD5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Transitional 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F40697-A0EE-FE19-9F2E-41B12CD373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064302" y="2232837"/>
            <a:ext cx="9878336" cy="3463114"/>
          </a:xfrm>
        </p:spPr>
        <p:txBody>
          <a:bodyPr/>
          <a:lstStyle/>
          <a:p>
            <a:pPr marL="673894" lvl="2" indent="-285750" eaLnBrk="1" hangingPunct="1">
              <a:lnSpc>
                <a:spcPts val="2250"/>
              </a:lnSpc>
              <a:spcBef>
                <a:spcPts val="1350"/>
              </a:spcBef>
              <a:defRPr/>
            </a:pPr>
            <a:r>
              <a:rPr lang="en-US" altLang="en-US" sz="2400" dirty="0">
                <a:cs typeface="Arial" panose="020B0604020202020204" pitchFamily="34" charset="0"/>
              </a:rPr>
              <a:t>Accommodate Restrictions</a:t>
            </a:r>
          </a:p>
          <a:p>
            <a:pPr marL="673894" lvl="2" indent="-285750" eaLnBrk="1" hangingPunct="1">
              <a:lnSpc>
                <a:spcPts val="2250"/>
              </a:lnSpc>
              <a:spcBef>
                <a:spcPts val="1350"/>
              </a:spcBef>
              <a:defRPr/>
            </a:pPr>
            <a:endParaRPr lang="en-US" altLang="en-US" sz="2400" dirty="0">
              <a:cs typeface="Arial" panose="020B0604020202020204" pitchFamily="34" charset="0"/>
            </a:endParaRPr>
          </a:p>
          <a:p>
            <a:pPr marL="673894" lvl="2" indent="-285750" eaLnBrk="1" hangingPunct="1">
              <a:lnSpc>
                <a:spcPts val="2250"/>
              </a:lnSpc>
              <a:spcBef>
                <a:spcPts val="1350"/>
              </a:spcBef>
              <a:defRPr/>
            </a:pPr>
            <a:r>
              <a:rPr lang="en-US" altLang="en-US" sz="2400" dirty="0">
                <a:cs typeface="Arial" panose="020B0604020202020204" pitchFamily="34" charset="0"/>
              </a:rPr>
              <a:t>Formal Policy</a:t>
            </a:r>
          </a:p>
          <a:p>
            <a:pPr marL="673894" lvl="2" indent="-285750" eaLnBrk="1" hangingPunct="1">
              <a:lnSpc>
                <a:spcPts val="2250"/>
              </a:lnSpc>
              <a:spcBef>
                <a:spcPts val="1350"/>
              </a:spcBef>
              <a:defRPr/>
            </a:pPr>
            <a:endParaRPr lang="en-US" altLang="en-US" sz="2400" dirty="0">
              <a:cs typeface="Arial" panose="020B0604020202020204" pitchFamily="34" charset="0"/>
            </a:endParaRPr>
          </a:p>
          <a:p>
            <a:pPr marL="673894" lvl="2" indent="-285750" eaLnBrk="1" hangingPunct="1">
              <a:lnSpc>
                <a:spcPts val="2250"/>
              </a:lnSpc>
              <a:spcBef>
                <a:spcPts val="1350"/>
              </a:spcBef>
              <a:defRPr/>
            </a:pPr>
            <a:r>
              <a:rPr lang="en-US" altLang="en-US" sz="2400" dirty="0">
                <a:cs typeface="Arial" panose="020B0604020202020204" pitchFamily="34" charset="0"/>
              </a:rPr>
              <a:t>Transition Work Grant$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1BD8E5-6EEB-5340-B440-1DB5F98CDF93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83B7B7A-CDDA-7C44-B1B0-1F1E45567B3B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0329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09BCD5-56DC-5087-D828-D35EFED267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1325563"/>
          </a:xfrm>
        </p:spPr>
        <p:txBody>
          <a:bodyPr anchor="t">
            <a:normAutofit/>
          </a:bodyPr>
          <a:lstStyle/>
          <a:p>
            <a:r>
              <a:rPr lang="en-US" dirty="0"/>
              <a:t>Salary continuation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544B61-496A-2334-E69A-A6ED3016312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81000" y="1825625"/>
            <a:ext cx="5439032" cy="4093261"/>
          </a:xfrm>
        </p:spPr>
        <p:txBody>
          <a:bodyPr>
            <a:normAutofit fontScale="92500"/>
          </a:bodyPr>
          <a:lstStyle/>
          <a:p>
            <a:r>
              <a:rPr lang="en-US" sz="2200"/>
              <a:t>Continuation of wages by employer in place of Temporary Total</a:t>
            </a:r>
          </a:p>
          <a:p>
            <a:endParaRPr lang="en-US" sz="2200"/>
          </a:p>
          <a:p>
            <a:r>
              <a:rPr lang="en-US" sz="2200"/>
              <a:t>Prevents compensation costs accruing in a claim</a:t>
            </a:r>
          </a:p>
          <a:p>
            <a:endParaRPr lang="en-US" sz="2200"/>
          </a:p>
          <a:p>
            <a:r>
              <a:rPr lang="en-US" sz="2200"/>
              <a:t>Regular wages and benefits must continue</a:t>
            </a:r>
          </a:p>
          <a:p>
            <a:endParaRPr lang="en-US" sz="2200"/>
          </a:p>
          <a:p>
            <a:r>
              <a:rPr lang="en-US" sz="2200"/>
              <a:t>Employer and injured employee must agree</a:t>
            </a:r>
          </a:p>
        </p:txBody>
      </p:sp>
      <p:pic>
        <p:nvPicPr>
          <p:cNvPr id="6" name="Picture 5" descr="Pile of American dollar banknotes">
            <a:extLst>
              <a:ext uri="{FF2B5EF4-FFF2-40B4-BE49-F238E27FC236}">
                <a16:creationId xmlns:a16="http://schemas.microsoft.com/office/drawing/2014/main" id="{3F06C7A9-0C1C-776B-384D-6DA9B5CF35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4" r="3" b="1992"/>
          <a:stretch>
            <a:fillRect/>
          </a:stretch>
        </p:blipFill>
        <p:spPr>
          <a:xfrm>
            <a:off x="6096000" y="1825625"/>
            <a:ext cx="5715000" cy="4093261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84F786-7E74-2D7C-4257-A821D4A758E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83B7B7A-CDDA-7C44-B1B0-1F1E45567B3B}" type="slidenum">
              <a:rPr lang="en-US" smtClean="0"/>
              <a:pPr>
                <a:spcAft>
                  <a:spcPts val="600"/>
                </a:spcAft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0058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>
            <a:extLst>
              <a:ext uri="{FF2B5EF4-FFF2-40B4-BE49-F238E27FC236}">
                <a16:creationId xmlns:a16="http://schemas.microsoft.com/office/drawing/2014/main" id="{2C7E2E21-8211-4412-9A5D-72127E751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350" y="5543550"/>
            <a:ext cx="142875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3" panose="020B0503030403020204" pitchFamily="34" charset="0"/>
              <a:ea typeface="ＭＳ Ｐゴシック" pitchFamily="34" charset="-128"/>
            </a:endParaRPr>
          </a:p>
        </p:txBody>
      </p:sp>
      <p:sp>
        <p:nvSpPr>
          <p:cNvPr id="35843" name="Rectangle 4">
            <a:extLst>
              <a:ext uri="{FF2B5EF4-FFF2-40B4-BE49-F238E27FC236}">
                <a16:creationId xmlns:a16="http://schemas.microsoft.com/office/drawing/2014/main" id="{7DB7F025-6947-42B8-A888-F0EE49CE51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0150" y="5372100"/>
            <a:ext cx="21717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27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ource Sans 3" panose="020B0503030403020204" pitchFamily="34" charset="0"/>
              <a:ea typeface="ＭＳ Ｐゴシック" pitchFamily="34" charset="-128"/>
            </a:endParaRPr>
          </a:p>
        </p:txBody>
      </p:sp>
      <p:sp>
        <p:nvSpPr>
          <p:cNvPr id="35844" name="Rectangle 5">
            <a:extLst>
              <a:ext uri="{FF2B5EF4-FFF2-40B4-BE49-F238E27FC236}">
                <a16:creationId xmlns:a16="http://schemas.microsoft.com/office/drawing/2014/main" id="{9E6CF0C9-A03D-4942-98F3-6625F25C046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10039" y="322231"/>
            <a:ext cx="11086475" cy="889427"/>
          </a:xfrm>
        </p:spPr>
        <p:txBody>
          <a:bodyPr>
            <a:normAutofit/>
          </a:bodyPr>
          <a:lstStyle/>
          <a:p>
            <a:r>
              <a:rPr lang="en-US" altLang="en-US" sz="3600" dirty="0">
                <a:cs typeface="Rockwell" panose="02060603020205020403" pitchFamily="18" charset="0"/>
              </a:rPr>
              <a:t>Disability Relief</a:t>
            </a:r>
          </a:p>
        </p:txBody>
      </p:sp>
      <p:sp>
        <p:nvSpPr>
          <p:cNvPr id="550918" name="Rectangle 6">
            <a:extLst>
              <a:ext uri="{FF2B5EF4-FFF2-40B4-BE49-F238E27FC236}">
                <a16:creationId xmlns:a16="http://schemas.microsoft.com/office/drawing/2014/main" id="{DC04105C-6C52-42B0-BC5A-A475409D4F9C}"/>
              </a:ext>
            </a:extLst>
          </p:cNvPr>
          <p:cNvSpPr>
            <a:spLocks noGrp="1" noChangeArrowheads="1"/>
          </p:cNvSpPr>
          <p:nvPr>
            <p:ph idx="4294967295"/>
          </p:nvPr>
        </p:nvSpPr>
        <p:spPr>
          <a:xfrm>
            <a:off x="598714" y="1885953"/>
            <a:ext cx="5144704" cy="4710790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Arial" panose="05000000000000000000" pitchFamily="2" charset="2"/>
              <a:buChar char="•"/>
            </a:pPr>
            <a:r>
              <a:rPr lang="en-US" altLang="en-US" sz="2800" dirty="0"/>
              <a:t>26 allowed conditions</a:t>
            </a:r>
            <a:endParaRPr lang="en-US" sz="2800" dirty="0">
              <a:cs typeface="Calibri" panose="020F0502020204030204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n-US" altLang="en-US" sz="2800" dirty="0"/>
              <a:t>Existed prior to the injury</a:t>
            </a:r>
            <a:endParaRPr lang="en-US" altLang="en-US" sz="2800" dirty="0">
              <a:cs typeface="Calibri" panose="020F0502020204030204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n-US" altLang="en-US" sz="2800" dirty="0"/>
              <a:t>Prolongs healing process</a:t>
            </a:r>
            <a:endParaRPr lang="en-US" altLang="en-US" sz="2800" dirty="0">
              <a:cs typeface="Calibri" panose="020F0502020204030204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n-US" altLang="en-US" sz="2800" dirty="0"/>
              <a:t>Contributes to the injury</a:t>
            </a:r>
            <a:endParaRPr lang="en-US" altLang="en-US" sz="2800" dirty="0">
              <a:cs typeface="Calibri" panose="020F0502020204030204"/>
            </a:endParaRPr>
          </a:p>
          <a:p>
            <a:pPr>
              <a:buFont typeface="Arial" panose="05000000000000000000" pitchFamily="2" charset="2"/>
              <a:buChar char="•"/>
            </a:pPr>
            <a:r>
              <a:rPr lang="en-US" altLang="en-US" sz="2800" dirty="0"/>
              <a:t>Award percentage charged to the surplus fund</a:t>
            </a:r>
            <a:endParaRPr lang="en-US" altLang="en-US" sz="2800" dirty="0">
              <a:cs typeface="Calibri" panose="020F0502020204030204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B7DB5BA-7A1B-7AE2-5113-7D1974A46649}"/>
              </a:ext>
            </a:extLst>
          </p:cNvPr>
          <p:cNvSpPr/>
          <p:nvPr/>
        </p:nvSpPr>
        <p:spPr>
          <a:xfrm>
            <a:off x="8966228" y="1170464"/>
            <a:ext cx="197201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3600" b="1" i="0" u="none" strike="noStrike" kern="1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ource Sans 3" panose="020B0503030403020204" pitchFamily="34" charset="0"/>
                <a:ea typeface="ＭＳ Ｐゴシック" pitchFamily="34" charset="-128"/>
                <a:cs typeface="Gisha" panose="020B0502040204020203" pitchFamily="34" charset="-79"/>
              </a:rPr>
              <a:t>Diabetes</a:t>
            </a:r>
            <a:endParaRPr lang="en-US" sz="36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ource Sans 3" panose="020B0503030403020204" pitchFamily="34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CE160E5-A606-671C-AA88-0FC36209E6FB}"/>
              </a:ext>
            </a:extLst>
          </p:cNvPr>
          <p:cNvSpPr/>
          <p:nvPr/>
        </p:nvSpPr>
        <p:spPr>
          <a:xfrm>
            <a:off x="6838914" y="2080528"/>
            <a:ext cx="190949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3600" b="1" i="0" u="none" strike="noStrike" kern="1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ource Sans 3" panose="020B0503030403020204" pitchFamily="34" charset="0"/>
                <a:ea typeface="ＭＳ Ｐゴシック" pitchFamily="34" charset="-128"/>
                <a:cs typeface="Gisha" panose="020B0502040204020203" pitchFamily="34" charset="-79"/>
              </a:rPr>
              <a:t>Epilepsy</a:t>
            </a:r>
            <a:endParaRPr lang="en-US" sz="36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ource Sans 3" panose="020B0503030403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7C8191-FEF0-AD45-DCE1-56EE0B13DE52}"/>
              </a:ext>
            </a:extLst>
          </p:cNvPr>
          <p:cNvSpPr/>
          <p:nvPr/>
        </p:nvSpPr>
        <p:spPr>
          <a:xfrm>
            <a:off x="9423320" y="2950383"/>
            <a:ext cx="189186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3600" b="1" i="0" u="none" strike="noStrike" kern="1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ource Sans 3" panose="020B0503030403020204" pitchFamily="34" charset="0"/>
                <a:ea typeface="ＭＳ Ｐゴシック" pitchFamily="34" charset="-128"/>
                <a:cs typeface="Gisha" panose="020B0502040204020203" pitchFamily="34" charset="-79"/>
              </a:rPr>
              <a:t>Arthritis</a:t>
            </a:r>
            <a:endParaRPr lang="en-US" sz="36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ource Sans 3" panose="020B0503030403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9E1435-8BBA-A48F-AD50-1E97C4CB8403}"/>
              </a:ext>
            </a:extLst>
          </p:cNvPr>
          <p:cNvSpPr/>
          <p:nvPr/>
        </p:nvSpPr>
        <p:spPr>
          <a:xfrm>
            <a:off x="6329893" y="3989606"/>
            <a:ext cx="3376245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3600" b="1" i="0" u="none" strike="noStrike" kern="1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ource Sans 3" panose="020B0503030403020204" pitchFamily="34" charset="0"/>
                <a:ea typeface="ＭＳ Ｐゴシック" pitchFamily="34" charset="-128"/>
                <a:cs typeface="Gisha" panose="020B0502040204020203" pitchFamily="34" charset="-79"/>
              </a:rPr>
              <a:t>Cardiac Disease</a:t>
            </a:r>
            <a:endParaRPr lang="en-US" sz="36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ource Sans 3" panose="020B0503030403020204" pitchFamily="34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3803E2-4B28-34D7-AE73-6CE63A3E7B94}"/>
              </a:ext>
            </a:extLst>
          </p:cNvPr>
          <p:cNvSpPr/>
          <p:nvPr/>
        </p:nvSpPr>
        <p:spPr>
          <a:xfrm>
            <a:off x="8025111" y="5337571"/>
            <a:ext cx="312938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3600" b="1" i="0" u="none" strike="noStrike" kern="10" cap="none" spc="0" normalizeH="0" baseline="0" noProof="0" dirty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uLnTx/>
                <a:uFillTx/>
                <a:latin typeface="Source Sans 3" panose="020B0503030403020204" pitchFamily="34" charset="0"/>
                <a:ea typeface="ＭＳ Ｐゴシック" pitchFamily="34" charset="-128"/>
                <a:cs typeface="Gisha" panose="020B0502040204020203" pitchFamily="34" charset="-79"/>
              </a:rPr>
              <a:t>Cerebral Palsy</a:t>
            </a:r>
            <a:endParaRPr lang="en-US" sz="3600" b="1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ource Sans 3" panose="020B0503030403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53485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0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50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50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0918" grpId="0" autoUpdateAnimBg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D5A0A-01ED-8A00-1507-C0340FEF75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65125"/>
            <a:ext cx="11430000" cy="1325563"/>
          </a:xfrm>
        </p:spPr>
        <p:txBody>
          <a:bodyPr anchor="t">
            <a:normAutofit/>
          </a:bodyPr>
          <a:lstStyle/>
          <a:p>
            <a:r>
              <a:rPr lang="en-US"/>
              <a:t>Settlement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2358C49-43CC-B0BC-84CE-8047980B33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81000" y="2240546"/>
            <a:ext cx="5439032" cy="3263419"/>
          </a:xfrm>
          <a:prstGeom prst="rect">
            <a:avLst/>
          </a:prstGeom>
          <a:noFill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63443B-98EC-2A1A-E184-2D745AB32C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96000" y="1825625"/>
            <a:ext cx="5715000" cy="4093261"/>
          </a:xfrm>
        </p:spPr>
        <p:txBody>
          <a:bodyPr>
            <a:normAutofit/>
          </a:bodyPr>
          <a:lstStyle/>
          <a:p>
            <a:pPr eaLnBrk="1" hangingPunct="1">
              <a:lnSpc>
                <a:spcPct val="110000"/>
              </a:lnSpc>
            </a:pPr>
            <a:r>
              <a:rPr lang="en-US" altLang="en-US"/>
              <a:t>Can settle medical or compensation, or both</a:t>
            </a:r>
          </a:p>
          <a:p>
            <a:pPr eaLnBrk="1" hangingPunct="1">
              <a:lnSpc>
                <a:spcPct val="110000"/>
              </a:lnSpc>
              <a:buNone/>
            </a:pPr>
            <a:endParaRPr lang="en-US" altLang="en-US"/>
          </a:p>
          <a:p>
            <a:pPr eaLnBrk="1" hangingPunct="1">
              <a:lnSpc>
                <a:spcPct val="110000"/>
              </a:lnSpc>
            </a:pPr>
            <a:r>
              <a:rPr lang="en-US" altLang="en-US"/>
              <a:t>Reserve drops to zero</a:t>
            </a:r>
          </a:p>
          <a:p>
            <a:pPr eaLnBrk="1" hangingPunct="1">
              <a:lnSpc>
                <a:spcPct val="110000"/>
              </a:lnSpc>
              <a:buNone/>
            </a:pPr>
            <a:endParaRPr lang="en-US" altLang="en-US"/>
          </a:p>
          <a:p>
            <a:pPr eaLnBrk="1" hangingPunct="1">
              <a:lnSpc>
                <a:spcPct val="110000"/>
              </a:lnSpc>
            </a:pPr>
            <a:r>
              <a:rPr lang="en-US" altLang="en-US"/>
              <a:t>Money for settlement is paid by BWC</a:t>
            </a:r>
          </a:p>
          <a:p>
            <a:pPr eaLnBrk="1" hangingPunct="1">
              <a:lnSpc>
                <a:spcPct val="110000"/>
              </a:lnSpc>
            </a:pPr>
            <a:endParaRPr lang="en-US"/>
          </a:p>
          <a:p>
            <a:pPr eaLnBrk="1" hangingPunct="1">
              <a:lnSpc>
                <a:spcPct val="110000"/>
              </a:lnSpc>
            </a:pPr>
            <a:r>
              <a:rPr lang="en-US"/>
              <a:t>Settlement amount is added to total cost of claim</a:t>
            </a:r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7C60B8F1-C2F4-47FC-F9D5-E812B84AC93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pPr>
              <a:spcAft>
                <a:spcPts val="600"/>
              </a:spcAft>
            </a:pPr>
            <a:fld id="{383B7B7A-CDDA-7C44-B1B0-1F1E45567B3B}" type="slidenum">
              <a:rPr lang="en-US" smtClean="0"/>
              <a:pPr>
                <a:spcAft>
                  <a:spcPts val="600"/>
                </a:spcAft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05622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70877F-1695-43FB-C181-94F224D933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subrogation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2E0088-D3F1-DA48-7D75-DCB8D790C65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eaLnBrk="1" hangingPunct="1"/>
            <a:r>
              <a:rPr lang="en-US" altLang="en-US" sz="2000" dirty="0">
                <a:cs typeface="Arial" panose="020B0604020202020204" pitchFamily="34" charset="0"/>
              </a:rPr>
              <a:t>The right to recover benefits from a third party due to negligence:</a:t>
            </a:r>
          </a:p>
          <a:p>
            <a:pPr marL="834390" lvl="1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cs typeface="Arial" panose="020B0604020202020204" pitchFamily="34" charset="0"/>
              </a:rPr>
              <a:t>Motor vehicle accidents</a:t>
            </a:r>
          </a:p>
          <a:p>
            <a:pPr marL="1520190" lvl="2" indent="-285750"/>
            <a:r>
              <a:rPr lang="en-US" altLang="en-US" dirty="0">
                <a:cs typeface="Arial" panose="020B0604020202020204" pitchFamily="34" charset="0"/>
              </a:rPr>
              <a:t>Not-At-Fault MVA Exemption</a:t>
            </a:r>
          </a:p>
          <a:p>
            <a:pPr marL="834390" lvl="1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cs typeface="Arial" panose="020B0604020202020204" pitchFamily="34" charset="0"/>
              </a:rPr>
              <a:t>Malfunctioning products/machinery</a:t>
            </a:r>
          </a:p>
          <a:p>
            <a:pPr marL="834390" lvl="1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cs typeface="Arial" panose="020B0604020202020204" pitchFamily="34" charset="0"/>
              </a:rPr>
              <a:t>Medical malpractice</a:t>
            </a:r>
          </a:p>
          <a:p>
            <a:pPr marL="834390" lvl="1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2000" dirty="0">
                <a:cs typeface="Arial" panose="020B0604020202020204" pitchFamily="34" charset="0"/>
              </a:rPr>
              <a:t>Animal bites</a:t>
            </a:r>
          </a:p>
          <a:p>
            <a:pPr eaLnBrk="1" hangingPunct="1"/>
            <a:r>
              <a:rPr lang="en-US" altLang="en-US" sz="2000" dirty="0">
                <a:cs typeface="Arial" panose="020B0604020202020204" pitchFamily="34" charset="0"/>
              </a:rPr>
              <a:t>Total of recouped funds are applied to the total cost of the claim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0E9CCC-5D92-2347-71A6-92BE5CDE24F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383B7B7A-CDDA-7C44-B1B0-1F1E45567B3B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386079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E2EE6D-D027-4539-8C0D-728C22FE16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02" y="457200"/>
            <a:ext cx="4387120" cy="1600200"/>
          </a:xfrm>
        </p:spPr>
        <p:txBody>
          <a:bodyPr anchor="t">
            <a:normAutofit/>
          </a:bodyPr>
          <a:lstStyle/>
          <a:p>
            <a:r>
              <a:rPr lang="en-US"/>
              <a:t>Not-At-Fault Motor Vehicle Accidents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B72221-2DF4-A477-4ECE-CDBF9E1E0D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183188" y="1170782"/>
            <a:ext cx="6627812" cy="3976687"/>
          </a:xfrm>
          <a:prstGeom prst="rect">
            <a:avLst/>
          </a:prstGeom>
          <a:noFill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E0D69-4E00-4FAD-BE1D-D20AAB0D9B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07302" y="2057400"/>
            <a:ext cx="4387120" cy="3811588"/>
          </a:xfrm>
        </p:spPr>
        <p:txBody>
          <a:bodyPr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/>
              <a:t>Claim resulted from a motor vehicle accident involving a third party</a:t>
            </a:r>
          </a:p>
          <a:p>
            <a:pPr>
              <a:buFont typeface="Arial" panose="020B0604020202020204" pitchFamily="34" charset="0"/>
              <a:buChar char="•"/>
            </a:pPr>
            <a:endParaRPr lang="en-US"/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Third party issued a citation or evidence of third-party responsibility</a:t>
            </a:r>
          </a:p>
          <a:p>
            <a:pPr>
              <a:buFont typeface="Arial" panose="020B0604020202020204" pitchFamily="34" charset="0"/>
              <a:buChar char="•"/>
            </a:pPr>
            <a:endParaRPr lang="en-US"/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Employer files a request for consideration</a:t>
            </a:r>
          </a:p>
          <a:p>
            <a:pPr>
              <a:buFont typeface="Arial" panose="020B0604020202020204" pitchFamily="34" charset="0"/>
              <a:buChar char="•"/>
            </a:pPr>
            <a:endParaRPr lang="en-US"/>
          </a:p>
          <a:p>
            <a:pPr>
              <a:buFont typeface="Arial" panose="020B0604020202020204" pitchFamily="34" charset="0"/>
              <a:buChar char="•"/>
            </a:pPr>
            <a:r>
              <a:rPr lang="en-US"/>
              <a:t>Claim costs charged to the surplus fund</a:t>
            </a:r>
          </a:p>
          <a:p>
            <a:endParaRPr lang="en-US"/>
          </a:p>
        </p:txBody>
      </p:sp>
      <p:sp>
        <p:nvSpPr>
          <p:cNvPr id="10" name="Slide Number Placeholder 4">
            <a:extLst>
              <a:ext uri="{FF2B5EF4-FFF2-40B4-BE49-F238E27FC236}">
                <a16:creationId xmlns:a16="http://schemas.microsoft.com/office/drawing/2014/main" id="{B2B04D8A-FB18-1860-571A-2C711C05190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383B7B7A-CDDA-7C44-B1B0-1F1E45567B3B}" type="slidenum">
              <a:rPr lang="en-US" smtClean="0"/>
              <a:pPr>
                <a:spcAft>
                  <a:spcPts val="600"/>
                </a:spcAft>
              </a:pPr>
              <a:t>20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467769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E759E0-FDA8-4966-B192-FDFDCC44F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Recreation Waiver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E18A4C-3651-44BF-8155-2F79712EE6B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b="1" dirty="0"/>
              <a:t>Voluntary</a:t>
            </a:r>
            <a:r>
              <a:rPr lang="en-US" sz="2800" dirty="0"/>
              <a:t> participation in employer sponsored recreation or fitness activity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2800" dirty="0"/>
          </a:p>
          <a:p>
            <a:r>
              <a:rPr lang="en-US" sz="2800" dirty="0"/>
              <a:t>Utilize the C-159 form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Must be signed prior to engaging in the activity</a:t>
            </a:r>
          </a:p>
          <a:p>
            <a:pPr marL="0" indent="0">
              <a:buNone/>
            </a:pPr>
            <a:endParaRPr lang="en-US" sz="2800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Examples: 	fitness programs and company outings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7909327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5992A-2442-4CB9-991E-15504F0E58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000" dirty="0">
                <a:cs typeface="Rockwell" pitchFamily="18" charset="0"/>
              </a:rPr>
              <a:t>$15,000 Medical-Only Program</a:t>
            </a:r>
            <a:br>
              <a:rPr lang="en-US" dirty="0">
                <a:cs typeface="Rockwell" pitchFamily="18" charset="0"/>
              </a:rPr>
            </a:b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675D1F-9897-46A7-BD14-9AA85123B8B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Employer pays up to $15,000 in medical bills for medical-only claims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Bills must be paid within 30 days of receipt</a:t>
            </a:r>
            <a:endParaRPr lang="en-US" sz="2800" dirty="0"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Must keep record for 6 years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>
                <a:cs typeface="Calibri"/>
              </a:rPr>
              <a:t>Employer responsible for Medicare reporting</a:t>
            </a:r>
          </a:p>
          <a:p>
            <a:pPr marL="0" indent="0">
              <a:buNone/>
            </a:pPr>
            <a:endParaRPr lang="en-US" sz="2800" dirty="0">
              <a:cs typeface="Calibri"/>
            </a:endParaRPr>
          </a:p>
          <a:p>
            <a:pPr marL="0" indent="0">
              <a:buNone/>
            </a:pPr>
            <a:r>
              <a:rPr lang="en-US" sz="2800" b="1" u="sng" dirty="0"/>
              <a:t>Exceptions / Opt Out</a:t>
            </a:r>
            <a:endParaRPr lang="en-US" sz="2800" dirty="0"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Contact BWC within 14 days of claim being filed </a:t>
            </a:r>
            <a:endParaRPr lang="en-US" sz="2800" dirty="0"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Reached $15K limit</a:t>
            </a:r>
            <a:endParaRPr lang="en-US" sz="2800" dirty="0">
              <a:cs typeface="Calibri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sz="2800" dirty="0"/>
              <a:t>Notify BWC of last date of service you will pay</a:t>
            </a:r>
            <a:endParaRPr lang="en-US" sz="2800" dirty="0">
              <a:cs typeface="Calibri"/>
            </a:endParaRPr>
          </a:p>
          <a:p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748198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>
            <a:extLst>
              <a:ext uri="{FF2B5EF4-FFF2-40B4-BE49-F238E27FC236}">
                <a16:creationId xmlns:a16="http://schemas.microsoft.com/office/drawing/2014/main" id="{56BB6641-3516-4254-84F4-2BCDFE76ECB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516732" y="900964"/>
            <a:ext cx="2887217" cy="889427"/>
          </a:xfrm>
        </p:spPr>
        <p:txBody>
          <a:bodyPr>
            <a:normAutofit/>
          </a:bodyPr>
          <a:lstStyle/>
          <a:p>
            <a:r>
              <a:rPr lang="en-US" altLang="en-US" sz="3200" dirty="0">
                <a:cs typeface="Rockwell" panose="02060603020205020403" pitchFamily="18" charset="0"/>
              </a:rPr>
              <a:t>Fraud</a:t>
            </a:r>
          </a:p>
        </p:txBody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8575648F-AA0B-4F23-8072-93842F523C42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389968" y="2390905"/>
            <a:ext cx="5150218" cy="324335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</a:pPr>
            <a:r>
              <a:rPr lang="en-US" altLang="en-US" sz="2800" dirty="0">
                <a:cs typeface="Arial" panose="020B0604020202020204" pitchFamily="34" charset="0"/>
              </a:rPr>
              <a:t>Requires “knowledge  &amp;  intent”</a:t>
            </a:r>
          </a:p>
          <a:p>
            <a: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</a:pPr>
            <a:r>
              <a:rPr lang="en-US" altLang="en-US" sz="2800" dirty="0">
                <a:cs typeface="Arial" panose="020B0604020202020204" pitchFamily="34" charset="0"/>
              </a:rPr>
              <a:t>Overt  act</a:t>
            </a:r>
          </a:p>
          <a:p>
            <a: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</a:pPr>
            <a:r>
              <a:rPr lang="en-US" altLang="en-US" sz="2800" dirty="0">
                <a:cs typeface="Arial" panose="020B0604020202020204" pitchFamily="34" charset="0"/>
              </a:rPr>
              <a:t>Intentional  omission</a:t>
            </a:r>
          </a:p>
          <a:p>
            <a:pPr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</a:pPr>
            <a:endParaRPr lang="en-US" altLang="en-US" dirty="0">
              <a:cs typeface="Arial" panose="020B0604020202020204" pitchFamily="34" charset="0"/>
            </a:endParaRPr>
          </a:p>
        </p:txBody>
      </p:sp>
      <p:sp>
        <p:nvSpPr>
          <p:cNvPr id="43012" name="Rectangle 4">
            <a:extLst>
              <a:ext uri="{FF2B5EF4-FFF2-40B4-BE49-F238E27FC236}">
                <a16:creationId xmlns:a16="http://schemas.microsoft.com/office/drawing/2014/main" id="{B062DBF4-B8ED-4214-B631-1616AF82ECE7}"/>
              </a:ext>
            </a:extLst>
          </p:cNvPr>
          <p:cNvSpPr>
            <a:spLocks noGrp="1" noChangeArrowheads="1"/>
          </p:cNvSpPr>
          <p:nvPr>
            <p:ph sz="half" idx="4294967295"/>
          </p:nvPr>
        </p:nvSpPr>
        <p:spPr>
          <a:xfrm>
            <a:off x="6128654" y="2330404"/>
            <a:ext cx="5453739" cy="3303851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2800" dirty="0">
                <a:cs typeface="Arial" panose="020B0604020202020204" pitchFamily="34" charset="0"/>
              </a:rPr>
              <a:t>Excessive use or misuse of workers’ compensation system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2800" dirty="0">
                <a:cs typeface="Arial" panose="020B0604020202020204" pitchFamily="34" charset="0"/>
              </a:rPr>
              <a:t>Abuse can not be criminally prosecuted under the law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r>
              <a:rPr lang="en-US" altLang="en-US" sz="2800" dirty="0">
                <a:cs typeface="Arial" panose="020B0604020202020204" pitchFamily="34" charset="0"/>
              </a:rPr>
              <a:t>Dealt with through administrative channels (IC)</a:t>
            </a: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en-US" sz="2000" dirty="0"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</a:pPr>
            <a:endParaRPr lang="en-US" altLang="en-US" sz="2000" dirty="0">
              <a:cs typeface="Arial" panose="020B0604020202020204" pitchFamily="34" charset="0"/>
            </a:endParaRPr>
          </a:p>
        </p:txBody>
      </p:sp>
      <p:sp>
        <p:nvSpPr>
          <p:cNvPr id="43013" name="TextBox 4">
            <a:extLst>
              <a:ext uri="{FF2B5EF4-FFF2-40B4-BE49-F238E27FC236}">
                <a16:creationId xmlns:a16="http://schemas.microsoft.com/office/drawing/2014/main" id="{51180EB5-5545-488C-AB98-7FFC27DB8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5906" y="6090274"/>
            <a:ext cx="6676600" cy="5078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sz="2700" dirty="0">
                <a:solidFill>
                  <a:srgbClr val="CC0000"/>
                </a:solidFill>
                <a:latin typeface="Source Sans 3" panose="020B0503030403020204" pitchFamily="34" charset="0"/>
                <a:cs typeface="Arial" panose="020B0604020202020204" pitchFamily="34" charset="0"/>
              </a:rPr>
              <a:t>FY2025</a:t>
            </a:r>
            <a:r>
              <a:rPr kumimoji="0" lang="en-US" altLang="en-US" sz="27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Source Sans 3" panose="020B0503030403020204" pitchFamily="34" charset="0"/>
                <a:ea typeface="ＭＳ Ｐゴシック" pitchFamily="34" charset="-128"/>
                <a:cs typeface="Arial" panose="020B0604020202020204" pitchFamily="34" charset="0"/>
              </a:rPr>
              <a:t>: BWC identified $92 Million in fraud</a:t>
            </a:r>
          </a:p>
        </p:txBody>
      </p:sp>
      <p:sp>
        <p:nvSpPr>
          <p:cNvPr id="43014" name="Rectangle 2">
            <a:extLst>
              <a:ext uri="{FF2B5EF4-FFF2-40B4-BE49-F238E27FC236}">
                <a16:creationId xmlns:a16="http://schemas.microsoft.com/office/drawing/2014/main" id="{550396A0-C0A6-42FA-A345-199AC71C5C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5340" y="1153415"/>
            <a:ext cx="2536373" cy="4924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ts val="315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Source Sans 3" panose="020B0503030403020204" pitchFamily="34" charset="0"/>
                <a:ea typeface="ＭＳ Ｐゴシック" pitchFamily="34" charset="-128"/>
                <a:cs typeface="Rockwell" panose="02060603020205020403" pitchFamily="18" charset="0"/>
              </a:rPr>
              <a:t>ABUSE</a:t>
            </a:r>
          </a:p>
        </p:txBody>
      </p:sp>
      <p:sp>
        <p:nvSpPr>
          <p:cNvPr id="43015" name="Text Box 6">
            <a:extLst>
              <a:ext uri="{FF2B5EF4-FFF2-40B4-BE49-F238E27FC236}">
                <a16:creationId xmlns:a16="http://schemas.microsoft.com/office/drawing/2014/main" id="{93BB285A-8204-4FEF-803F-F5FB15206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4434" y="1306436"/>
            <a:ext cx="1511192" cy="500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9056" tIns="34529" rIns="69056" bIns="34529">
            <a:spAutoFit/>
          </a:bodyPr>
          <a:lstStyle>
            <a:lvl1pPr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mic Sans MS" panose="030F0702030302020204" pitchFamily="66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ource Sans 3" panose="020B0503030403020204" pitchFamily="34" charset="0"/>
                <a:ea typeface="ＭＳ Ｐゴシック" pitchFamily="34" charset="-128"/>
                <a:cs typeface="Arial" panose="020B0604020202020204" pitchFamily="34" charset="0"/>
              </a:rPr>
              <a:t>versus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505B6F8-77E2-44EA-BABD-D1D2A09E97B4}"/>
              </a:ext>
            </a:extLst>
          </p:cNvPr>
          <p:cNvCxnSpPr>
            <a:cxnSpLocks/>
          </p:cNvCxnSpPr>
          <p:nvPr/>
        </p:nvCxnSpPr>
        <p:spPr>
          <a:xfrm>
            <a:off x="2236180" y="2018401"/>
            <a:ext cx="750245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329B229-13C4-4C90-BC90-4BE9BAE8A0EC}"/>
              </a:ext>
            </a:extLst>
          </p:cNvPr>
          <p:cNvCxnSpPr>
            <a:cxnSpLocks/>
          </p:cNvCxnSpPr>
          <p:nvPr/>
        </p:nvCxnSpPr>
        <p:spPr>
          <a:xfrm>
            <a:off x="5700030" y="2334944"/>
            <a:ext cx="0" cy="330385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81803039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4DCC66B0-41E7-B37A-1E5F-CD1EF75C7F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Assistance with BWC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2B26415-F883-0711-4B04-254351B89D51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ED53E77B-63B3-DB2A-2CD0-C5EA2F4F7EC6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34325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     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7B4B9D1-F088-6D84-1FC6-D9C24E53B8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407" y="1016330"/>
            <a:ext cx="5003641" cy="57051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7008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4F152-85D4-91D5-A8A6-8F3DED9B5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301" y="457200"/>
            <a:ext cx="10420026" cy="696191"/>
          </a:xfrm>
        </p:spPr>
        <p:txBody>
          <a:bodyPr anchor="t">
            <a:normAutofit/>
          </a:bodyPr>
          <a:lstStyle/>
          <a:p>
            <a:r>
              <a:rPr lang="en-US" dirty="0"/>
              <a:t>Office of Safety Services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7D804F-E8FA-CC8F-D2C2-216D171744B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fld id="{77F59FA7-9E35-E641-9260-462B0A5FC689}" type="slidenum">
              <a:rPr lang="en-US" smtClean="0"/>
              <a:pPr>
                <a:spcAft>
                  <a:spcPts val="600"/>
                </a:spcAft>
              </a:pPr>
              <a:t>25</a:t>
            </a:fld>
            <a:endParaRPr lang="en-US"/>
          </a:p>
        </p:txBody>
      </p:sp>
      <p:graphicFrame>
        <p:nvGraphicFramePr>
          <p:cNvPr id="6" name="Text Placeholder 2">
            <a:extLst>
              <a:ext uri="{FF2B5EF4-FFF2-40B4-BE49-F238E27FC236}">
                <a16:creationId xmlns:a16="http://schemas.microsoft.com/office/drawing/2014/main" id="{4CC15873-C8C7-9EEB-37C9-E3A25BF22232}"/>
              </a:ext>
            </a:extLst>
          </p:cNvPr>
          <p:cNvGraphicFramePr/>
          <p:nvPr/>
        </p:nvGraphicFramePr>
        <p:xfrm>
          <a:off x="488373" y="1288473"/>
          <a:ext cx="11296325" cy="45725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181582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A5B66C-3409-3613-3F59-3AE4BB26CB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8FC023BB-1B5B-F218-31E3-7CB3CF535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BWC Dividend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E214A757-7E3F-0ADC-8A2D-289D6990CBFA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9067800" y="6356350"/>
            <a:ext cx="2743200" cy="365125"/>
          </a:xfrm>
        </p:spPr>
        <p:txBody>
          <a:bodyPr/>
          <a:lstStyle/>
          <a:p>
            <a:fld id="{383B7B7A-CDDA-7C44-B1B0-1F1E45567B3B}" type="slidenum">
              <a:rPr lang="en-US" smtClean="0"/>
              <a:pPr/>
              <a:t>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F86E9B0-2EE3-0AD3-B710-050D459D3777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356350"/>
            <a:ext cx="7934325" cy="3651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    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A51067C-F4A6-C1F9-C28B-E3CA84209B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0996" y="1652339"/>
            <a:ext cx="5430008" cy="3553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20039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3B53F2B1-325A-72B7-25CD-27912E5147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2277" y="830506"/>
            <a:ext cx="11762154" cy="1046420"/>
          </a:xfrm>
        </p:spPr>
        <p:txBody>
          <a:bodyPr>
            <a:normAutofit/>
          </a:bodyPr>
          <a:lstStyle/>
          <a:p>
            <a:r>
              <a:rPr lang="en-US" sz="5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Questions?</a:t>
            </a:r>
            <a:endParaRPr lang="en-US" sz="54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8CACCE-7ACB-E907-8612-4FA2688EF2E0}"/>
              </a:ext>
            </a:extLst>
          </p:cNvPr>
          <p:cNvSpPr txBox="1">
            <a:spLocks noGrp="1"/>
          </p:cNvSpPr>
          <p:nvPr>
            <p:ph type="body" sz="quarter" idx="10"/>
          </p:nvPr>
        </p:nvSpPr>
        <p:spPr>
          <a:xfrm>
            <a:off x="3208421" y="1933076"/>
            <a:ext cx="5702968" cy="3188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</a:pPr>
            <a:r>
              <a:rPr lang="en-US" sz="1800" dirty="0"/>
              <a:t>BWC.OHIO.gov</a:t>
            </a:r>
          </a:p>
          <a:p>
            <a:pPr>
              <a:lnSpc>
                <a:spcPct val="100000"/>
              </a:lnSpc>
            </a:pPr>
            <a:endParaRPr lang="en-US" sz="2200" b="1" dirty="0"/>
          </a:p>
          <a:p>
            <a:pPr>
              <a:lnSpc>
                <a:spcPct val="100000"/>
              </a:lnSpc>
            </a:pPr>
            <a:endParaRPr lang="en-US" sz="2200" b="1" dirty="0"/>
          </a:p>
          <a:p>
            <a:pPr>
              <a:lnSpc>
                <a:spcPct val="100000"/>
              </a:lnSpc>
            </a:pPr>
            <a:r>
              <a:rPr lang="en-US" sz="2200" b="1" dirty="0"/>
              <a:t>Stacy Harrington</a:t>
            </a:r>
          </a:p>
          <a:p>
            <a:pPr>
              <a:lnSpc>
                <a:spcPct val="100000"/>
              </a:lnSpc>
            </a:pPr>
            <a:r>
              <a:rPr lang="en-US" sz="2200" b="1" dirty="0"/>
              <a:t>Regional Business Consultant</a:t>
            </a:r>
          </a:p>
          <a:p>
            <a:pPr>
              <a:lnSpc>
                <a:spcPct val="100000"/>
              </a:lnSpc>
            </a:pPr>
            <a:r>
              <a:rPr lang="en-US" sz="2200" b="1" dirty="0"/>
              <a:t>Northwest Ohio: Toledo, Lima &amp; Mansfield</a:t>
            </a:r>
          </a:p>
          <a:p>
            <a:pPr>
              <a:lnSpc>
                <a:spcPct val="100000"/>
              </a:lnSpc>
            </a:pPr>
            <a:r>
              <a:rPr lang="en-US" sz="2200" b="1" dirty="0"/>
              <a:t>419-606-4617</a:t>
            </a:r>
          </a:p>
          <a:p>
            <a:pPr>
              <a:lnSpc>
                <a:spcPct val="100000"/>
              </a:lnSpc>
            </a:pPr>
            <a:r>
              <a:rPr lang="en-US" sz="2200" b="1" dirty="0">
                <a:hlinkClick r:id="rId3"/>
              </a:rPr>
              <a:t>Stacy.Harrington@bwc.ohio.gov</a:t>
            </a:r>
            <a:endParaRPr lang="en-US" sz="2200" b="1" dirty="0"/>
          </a:p>
        </p:txBody>
      </p:sp>
    </p:spTree>
    <p:extLst>
      <p:ext uri="{BB962C8B-B14F-4D97-AF65-F5344CB8AC3E}">
        <p14:creationId xmlns:p14="http://schemas.microsoft.com/office/powerpoint/2010/main" val="43993608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989237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Heart of it All Deck">
  <a:themeElements>
    <a:clrScheme name="Custom 5">
      <a:dk1>
        <a:srgbClr val="2A2F36"/>
      </a:dk1>
      <a:lt1>
        <a:srgbClr val="FFFFFF"/>
      </a:lt1>
      <a:dk2>
        <a:srgbClr val="2A2F36"/>
      </a:dk2>
      <a:lt2>
        <a:srgbClr val="FAFAFA"/>
      </a:lt2>
      <a:accent1>
        <a:srgbClr val="C12637"/>
      </a:accent1>
      <a:accent2>
        <a:srgbClr val="C12637"/>
      </a:accent2>
      <a:accent3>
        <a:srgbClr val="8AA87C"/>
      </a:accent3>
      <a:accent4>
        <a:srgbClr val="718B64"/>
      </a:accent4>
      <a:accent5>
        <a:srgbClr val="6BB8E0"/>
      </a:accent5>
      <a:accent6>
        <a:srgbClr val="F3CD55"/>
      </a:accent6>
      <a:hlink>
        <a:srgbClr val="1196D3"/>
      </a:hlink>
      <a:folHlink>
        <a:srgbClr val="00C0EA"/>
      </a:folHlink>
    </a:clrScheme>
    <a:fontScheme name="Heart of it all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2023 Population Power Point" id="{6239F01F-605E-4DF6-9195-54D7C7F60308}" vid="{FC1A0B45-B191-4371-9653-8CC1623D5EDB}"/>
    </a:ext>
  </a:extLst>
</a:theme>
</file>

<file path=ppt/theme/theme2.xml><?xml version="1.0" encoding="utf-8"?>
<a:theme xmlns:a="http://schemas.openxmlformats.org/drawingml/2006/main" name="Opening and Closing Slide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Heart of it all">
      <a:majorFont>
        <a:latin typeface="Source Sans Pro SemiBold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f920f5b4-f35a-4bd1-ab57-79db69ad10fb}" enabled="1" method="Standard" siteId="{50f8fcc4-94d8-4f07-84eb-36ed57c7c8a2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3221</TotalTime>
  <Words>1005</Words>
  <Application>Microsoft Office PowerPoint</Application>
  <PresentationFormat>Widescreen</PresentationFormat>
  <Paragraphs>331</Paragraphs>
  <Slides>28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Monotype Sorts</vt:lpstr>
      <vt:lpstr>Arial</vt:lpstr>
      <vt:lpstr>Times New Roman</vt:lpstr>
      <vt:lpstr>Calibri</vt:lpstr>
      <vt:lpstr>Source Sans 3</vt:lpstr>
      <vt:lpstr>Rockwell</vt:lpstr>
      <vt:lpstr>Open Sans</vt:lpstr>
      <vt:lpstr>Courier New</vt:lpstr>
      <vt:lpstr>Aptos</vt:lpstr>
      <vt:lpstr>MS PGothic</vt:lpstr>
      <vt:lpstr>Heart of it All Deck</vt:lpstr>
      <vt:lpstr>Opening and Closing Slides</vt:lpstr>
      <vt:lpstr>PowerPoint Presentation</vt:lpstr>
      <vt:lpstr>Managing claims &amp; Understanding premium</vt:lpstr>
      <vt:lpstr>Agenda</vt:lpstr>
      <vt:lpstr>Participants involved in a claim</vt:lpstr>
      <vt:lpstr>Compensable claims</vt:lpstr>
      <vt:lpstr>Fun fact</vt:lpstr>
      <vt:lpstr>Medical benefits</vt:lpstr>
      <vt:lpstr>Indemnity benefits </vt:lpstr>
      <vt:lpstr>Ratemaking</vt:lpstr>
      <vt:lpstr>Experience Period</vt:lpstr>
      <vt:lpstr>Experience Modifier</vt:lpstr>
      <vt:lpstr>History of BWC Rate Changes: 2011-2026</vt:lpstr>
      <vt:lpstr>Claims management strategies</vt:lpstr>
      <vt:lpstr>Vocational Rehabilitation</vt:lpstr>
      <vt:lpstr>Transitional work</vt:lpstr>
      <vt:lpstr>Salary continuation</vt:lpstr>
      <vt:lpstr>Disability Relief</vt:lpstr>
      <vt:lpstr>Settlement</vt:lpstr>
      <vt:lpstr>subrogation</vt:lpstr>
      <vt:lpstr>Not-At-Fault Motor Vehicle Accidents</vt:lpstr>
      <vt:lpstr>Recreation Waiver</vt:lpstr>
      <vt:lpstr>$15,000 Medical-Only Program </vt:lpstr>
      <vt:lpstr>Fraud</vt:lpstr>
      <vt:lpstr>Assistance with BWC</vt:lpstr>
      <vt:lpstr>Office of Safety Services</vt:lpstr>
      <vt:lpstr>BWC Dividend</vt:lpstr>
      <vt:lpstr>Questions?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Gladden, Jeremy</dc:creator>
  <cp:lastModifiedBy>Dana Yeager</cp:lastModifiedBy>
  <cp:revision>67</cp:revision>
  <cp:lastPrinted>2023-06-01T12:39:21Z</cp:lastPrinted>
  <dcterms:created xsi:type="dcterms:W3CDTF">2019-10-25T18:01:05Z</dcterms:created>
  <dcterms:modified xsi:type="dcterms:W3CDTF">2026-09-21T19:22:53Z</dcterms:modified>
</cp:coreProperties>
</file>