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68"/>
  </p:notesMasterIdLst>
  <p:sldIdLst>
    <p:sldId id="294" r:id="rId2"/>
    <p:sldId id="268" r:id="rId3"/>
    <p:sldId id="343" r:id="rId4"/>
    <p:sldId id="257" r:id="rId5"/>
    <p:sldId id="303" r:id="rId6"/>
    <p:sldId id="304" r:id="rId7"/>
    <p:sldId id="305" r:id="rId8"/>
    <p:sldId id="306" r:id="rId9"/>
    <p:sldId id="307" r:id="rId10"/>
    <p:sldId id="318" r:id="rId11"/>
    <p:sldId id="317" r:id="rId12"/>
    <p:sldId id="259" r:id="rId13"/>
    <p:sldId id="295" r:id="rId14"/>
    <p:sldId id="272" r:id="rId15"/>
    <p:sldId id="325" r:id="rId16"/>
    <p:sldId id="324" r:id="rId17"/>
    <p:sldId id="284" r:id="rId18"/>
    <p:sldId id="326" r:id="rId19"/>
    <p:sldId id="327" r:id="rId20"/>
    <p:sldId id="328" r:id="rId21"/>
    <p:sldId id="330" r:id="rId22"/>
    <p:sldId id="285" r:id="rId23"/>
    <p:sldId id="299" r:id="rId24"/>
    <p:sldId id="347" r:id="rId25"/>
    <p:sldId id="348" r:id="rId26"/>
    <p:sldId id="349" r:id="rId27"/>
    <p:sldId id="308" r:id="rId28"/>
    <p:sldId id="296" r:id="rId29"/>
    <p:sldId id="297" r:id="rId30"/>
    <p:sldId id="344" r:id="rId31"/>
    <p:sldId id="345" r:id="rId32"/>
    <p:sldId id="346" r:id="rId33"/>
    <p:sldId id="316" r:id="rId34"/>
    <p:sldId id="309" r:id="rId35"/>
    <p:sldId id="310" r:id="rId36"/>
    <p:sldId id="350" r:id="rId37"/>
    <p:sldId id="286" r:id="rId38"/>
    <p:sldId id="287" r:id="rId39"/>
    <p:sldId id="288" r:id="rId40"/>
    <p:sldId id="276" r:id="rId41"/>
    <p:sldId id="312" r:id="rId42"/>
    <p:sldId id="351" r:id="rId43"/>
    <p:sldId id="363" r:id="rId44"/>
    <p:sldId id="352" r:id="rId45"/>
    <p:sldId id="359" r:id="rId46"/>
    <p:sldId id="353" r:id="rId47"/>
    <p:sldId id="354" r:id="rId48"/>
    <p:sldId id="355" r:id="rId49"/>
    <p:sldId id="356" r:id="rId50"/>
    <p:sldId id="357" r:id="rId51"/>
    <p:sldId id="340" r:id="rId52"/>
    <p:sldId id="342" r:id="rId53"/>
    <p:sldId id="341" r:id="rId54"/>
    <p:sldId id="320" r:id="rId55"/>
    <p:sldId id="322" r:id="rId56"/>
    <p:sldId id="358" r:id="rId57"/>
    <p:sldId id="289" r:id="rId58"/>
    <p:sldId id="314" r:id="rId59"/>
    <p:sldId id="360" r:id="rId60"/>
    <p:sldId id="278" r:id="rId61"/>
    <p:sldId id="279" r:id="rId62"/>
    <p:sldId id="280" r:id="rId63"/>
    <p:sldId id="361" r:id="rId64"/>
    <p:sldId id="362" r:id="rId65"/>
    <p:sldId id="366" r:id="rId66"/>
    <p:sldId id="33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94" autoAdjust="0"/>
    <p:restoredTop sz="91921" autoAdjust="0"/>
  </p:normalViewPr>
  <p:slideViewPr>
    <p:cSldViewPr snapToGrid="0">
      <p:cViewPr varScale="1">
        <p:scale>
          <a:sx n="90" d="100"/>
          <a:sy n="90" d="100"/>
        </p:scale>
        <p:origin x="792" y="90"/>
      </p:cViewPr>
      <p:guideLst/>
    </p:cSldViewPr>
  </p:slideViewPr>
  <p:notesTextViewPr>
    <p:cViewPr>
      <p:scale>
        <a:sx n="1" d="1"/>
        <a:sy n="1" d="1"/>
      </p:scale>
      <p:origin x="0" y="0"/>
    </p:cViewPr>
  </p:notesTextViewPr>
  <p:sorterViewPr>
    <p:cViewPr>
      <p:scale>
        <a:sx n="80" d="100"/>
        <a:sy n="80" d="100"/>
      </p:scale>
      <p:origin x="0" y="-38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lumMod val="60000"/>
                    <a:lumOff val="40000"/>
                  </a:schemeClr>
                </a:solidFill>
                <a:latin typeface="+mn-lt"/>
                <a:ea typeface="+mn-ea"/>
                <a:cs typeface="+mn-cs"/>
              </a:defRPr>
            </a:pPr>
            <a:r>
              <a:rPr lang="en-US" sz="4400" dirty="0">
                <a:solidFill>
                  <a:schemeClr val="accent1"/>
                </a:solidFill>
                <a:latin typeface="+mj-lt"/>
              </a:rPr>
              <a:t>123 million </a:t>
            </a:r>
            <a:r>
              <a:rPr lang="en-US" sz="4400" b="0" dirty="0">
                <a:solidFill>
                  <a:schemeClr val="tx1"/>
                </a:solidFill>
                <a:latin typeface="+mj-lt"/>
              </a:rPr>
              <a:t>f/t U.S. employees</a:t>
            </a:r>
          </a:p>
        </c:rich>
      </c:tx>
      <c:layout>
        <c:manualLayout>
          <c:xMode val="edge"/>
          <c:yMode val="edge"/>
          <c:x val="0"/>
          <c:y val="1.26257270563035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lumMod val="60000"/>
                  <a:lumOff val="4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U.S. Employees</c:v>
                </c:pt>
              </c:strCache>
            </c:strRef>
          </c:tx>
          <c:dPt>
            <c:idx val="0"/>
            <c:bubble3D val="0"/>
            <c:spPr>
              <a:gradFill rotWithShape="1">
                <a:gsLst>
                  <a:gs pos="0">
                    <a:schemeClr val="accent1"/>
                  </a:gs>
                  <a:gs pos="90000">
                    <a:schemeClr val="accent1">
                      <a:shade val="100000"/>
                      <a:satMod val="105000"/>
                    </a:schemeClr>
                  </a:gs>
                  <a:gs pos="100000">
                    <a:schemeClr val="accent1">
                      <a:shade val="80000"/>
                      <a:satMod val="120000"/>
                    </a:schemeClr>
                  </a:gs>
                </a:gsLst>
                <a:path path="circle">
                  <a:fillToRect l="100000" t="100000" r="100000" b="100000"/>
                </a:path>
              </a:gradFill>
              <a:ln>
                <a:noFill/>
              </a:ln>
              <a:effectLst/>
            </c:spPr>
            <c:extLst>
              <c:ext xmlns:c16="http://schemas.microsoft.com/office/drawing/2014/chart" uri="{C3380CC4-5D6E-409C-BE32-E72D297353CC}">
                <c16:uniqueId val="{00000001-CB6A-4354-BEDC-56734340C311}"/>
              </c:ext>
            </c:extLst>
          </c:dPt>
          <c:dPt>
            <c:idx val="1"/>
            <c:bubble3D val="0"/>
            <c:spPr>
              <a:gradFill rotWithShape="1">
                <a:gsLst>
                  <a:gs pos="0">
                    <a:schemeClr val="accent2"/>
                  </a:gs>
                  <a:gs pos="90000">
                    <a:schemeClr val="accent2">
                      <a:shade val="100000"/>
                      <a:satMod val="105000"/>
                    </a:schemeClr>
                  </a:gs>
                  <a:gs pos="100000">
                    <a:schemeClr val="accent2">
                      <a:shade val="80000"/>
                      <a:satMod val="120000"/>
                    </a:schemeClr>
                  </a:gs>
                </a:gsLst>
                <a:path path="circle">
                  <a:fillToRect l="100000" t="100000" r="100000" b="100000"/>
                </a:path>
              </a:gradFill>
              <a:ln>
                <a:noFill/>
              </a:ln>
              <a:effectLst/>
            </c:spPr>
            <c:extLst>
              <c:ext xmlns:c16="http://schemas.microsoft.com/office/drawing/2014/chart" uri="{C3380CC4-5D6E-409C-BE32-E72D297353CC}">
                <c16:uniqueId val="{00000003-CB6A-4354-BEDC-56734340C311}"/>
              </c:ext>
            </c:extLst>
          </c:dPt>
          <c:dPt>
            <c:idx val="2"/>
            <c:bubble3D val="0"/>
            <c:spPr>
              <a:gradFill rotWithShape="1">
                <a:gsLst>
                  <a:gs pos="0">
                    <a:schemeClr val="accent3"/>
                  </a:gs>
                  <a:gs pos="90000">
                    <a:schemeClr val="accent3">
                      <a:shade val="100000"/>
                      <a:satMod val="105000"/>
                    </a:schemeClr>
                  </a:gs>
                  <a:gs pos="100000">
                    <a:schemeClr val="accent3">
                      <a:shade val="80000"/>
                      <a:satMod val="120000"/>
                    </a:schemeClr>
                  </a:gs>
                </a:gsLst>
                <a:path path="circle">
                  <a:fillToRect l="100000" t="100000" r="100000" b="100000"/>
                </a:path>
              </a:gradFill>
              <a:ln>
                <a:noFill/>
              </a:ln>
              <a:effectLst/>
            </c:spPr>
            <c:extLst>
              <c:ext xmlns:c16="http://schemas.microsoft.com/office/drawing/2014/chart" uri="{C3380CC4-5D6E-409C-BE32-E72D297353CC}">
                <c16:uniqueId val="{00000005-CB6A-4354-BEDC-56734340C311}"/>
              </c:ext>
            </c:extLst>
          </c:dPt>
          <c:cat>
            <c:strRef>
              <c:f>Sheet1!$A$2:$A$4</c:f>
              <c:strCache>
                <c:ptCount val="3"/>
                <c:pt idx="0">
                  <c:v>No MJ</c:v>
                </c:pt>
                <c:pt idx="1">
                  <c:v>Rec MJ</c:v>
                </c:pt>
                <c:pt idx="2">
                  <c:v>MMJ</c:v>
                </c:pt>
              </c:strCache>
            </c:strRef>
          </c:cat>
          <c:val>
            <c:numRef>
              <c:f>Sheet1!$B$2:$B$4</c:f>
              <c:numCache>
                <c:formatCode>General</c:formatCode>
                <c:ptCount val="3"/>
                <c:pt idx="0">
                  <c:v>27</c:v>
                </c:pt>
                <c:pt idx="1">
                  <c:v>30</c:v>
                </c:pt>
                <c:pt idx="2">
                  <c:v>60</c:v>
                </c:pt>
              </c:numCache>
            </c:numRef>
          </c:val>
          <c:extLst>
            <c:ext xmlns:c16="http://schemas.microsoft.com/office/drawing/2014/chart" uri="{C3380CC4-5D6E-409C-BE32-E72D297353CC}">
              <c16:uniqueId val="{00000006-CB6A-4354-BEDC-56734340C311}"/>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legendEntry>
      <c:layout>
        <c:manualLayout>
          <c:xMode val="edge"/>
          <c:yMode val="edge"/>
          <c:x val="0.379462041742819"/>
          <c:y val="0.87276647243150995"/>
          <c:w val="0.26425126604471"/>
          <c:h val="0.11881637619762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1298B-CAD8-43B3-B630-5A12EDA6B0D5}" type="datetimeFigureOut">
              <a:rPr lang="en-US" smtClean="0"/>
              <a:t>8/9/2018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A6A01-DF1D-4E88-9ADD-1453AF50A0A5}" type="slidenum">
              <a:rPr lang="en-US" smtClean="0"/>
              <a:t>‹#›</a:t>
            </a:fld>
            <a:endParaRPr lang="en-US"/>
          </a:p>
        </p:txBody>
      </p:sp>
    </p:spTree>
    <p:extLst>
      <p:ext uri="{BB962C8B-B14F-4D97-AF65-F5344CB8AC3E}">
        <p14:creationId xmlns:p14="http://schemas.microsoft.com/office/powerpoint/2010/main" val="47600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colorado.gov/cs/Satellite?blobcol=urldata&amp;blobheader=application/pdf&amp;blobkey=id&amp;blobtable=MungoBlobs&amp;blobwhere=1251874262653&amp;ssbinary=tru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colorado.gov/cs/Satellite?blobcol=urldata&amp;blobheader=application/pdf&amp;blobkey=id&amp;blobtable=MungoBlobs&amp;blobwhere=1251874262653&amp;ssbinary=tru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5A6A01-DF1D-4E88-9ADD-1453AF50A0A5}" type="slidenum">
              <a:rPr lang="en-US" smtClean="0"/>
              <a:t>1</a:t>
            </a:fld>
            <a:endParaRPr lang="en-US"/>
          </a:p>
        </p:txBody>
      </p:sp>
    </p:spTree>
    <p:extLst>
      <p:ext uri="{BB962C8B-B14F-4D97-AF65-F5344CB8AC3E}">
        <p14:creationId xmlns:p14="http://schemas.microsoft.com/office/powerpoint/2010/main" val="272050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Edibles come in</a:t>
            </a:r>
            <a:r>
              <a:rPr lang="en-US" baseline="0" dirty="0"/>
              <a:t> an unlimited array of options that mirror foods you would see people eat every day without question.</a:t>
            </a:r>
          </a:p>
          <a:p>
            <a:r>
              <a:rPr lang="en-US" baseline="0" dirty="0"/>
              <a:t>Serving suggestions are not standardized, nor are there parameters for determining warning labels, etc.</a:t>
            </a:r>
          </a:p>
          <a:p>
            <a:r>
              <a:rPr lang="en-US" baseline="0" dirty="0"/>
              <a:t>Potency is highly variable.</a:t>
            </a:r>
          </a:p>
          <a:p>
            <a:r>
              <a:rPr lang="en-US" baseline="0" dirty="0"/>
              <a:t>Employers would have no way of knowing if an employer were to consume edibles during work hours, except for signs and symptoms of impairment which can take a little longer to manifest through the digestion system.</a:t>
            </a: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27</a:t>
            </a:fld>
            <a:endParaRPr lang="en-US"/>
          </a:p>
        </p:txBody>
      </p:sp>
    </p:spTree>
    <p:extLst>
      <p:ext uri="{BB962C8B-B14F-4D97-AF65-F5344CB8AC3E}">
        <p14:creationId xmlns:p14="http://schemas.microsoft.com/office/powerpoint/2010/main" val="394797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Edibles come in</a:t>
            </a:r>
            <a:r>
              <a:rPr lang="en-US" baseline="0" dirty="0"/>
              <a:t> an unlimited array of options that mirror foods you would see people eat every day without question.</a:t>
            </a:r>
          </a:p>
          <a:p>
            <a:r>
              <a:rPr lang="en-US" baseline="0" dirty="0"/>
              <a:t>Serving suggestions are not standardized, nor are there parameters for determining warning labels, etc.</a:t>
            </a:r>
          </a:p>
          <a:p>
            <a:r>
              <a:rPr lang="en-US" baseline="0" dirty="0"/>
              <a:t>Potency is highly variable.</a:t>
            </a:r>
          </a:p>
          <a:p>
            <a:r>
              <a:rPr lang="en-US" baseline="0" dirty="0"/>
              <a:t>Employers would have no way of knowing if an employer were to consume edibles during work hours, except for signs and symptoms of impairment which can take a little longer to manifest through the digestion system.</a:t>
            </a: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31</a:t>
            </a:fld>
            <a:endParaRPr lang="en-US"/>
          </a:p>
        </p:txBody>
      </p:sp>
    </p:spTree>
    <p:extLst>
      <p:ext uri="{BB962C8B-B14F-4D97-AF65-F5344CB8AC3E}">
        <p14:creationId xmlns:p14="http://schemas.microsoft.com/office/powerpoint/2010/main" val="530236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Edibles come in</a:t>
            </a:r>
            <a:r>
              <a:rPr lang="en-US" baseline="0" dirty="0"/>
              <a:t> an unlimited array of options that mirror foods you would see people eat every day without question.</a:t>
            </a:r>
          </a:p>
          <a:p>
            <a:r>
              <a:rPr lang="en-US" baseline="0" dirty="0"/>
              <a:t>Serving suggestions are not standardized, nor are there parameters for determining warning labels, etc.</a:t>
            </a:r>
          </a:p>
          <a:p>
            <a:r>
              <a:rPr lang="en-US" baseline="0" dirty="0"/>
              <a:t>Potency is highly variable.</a:t>
            </a:r>
          </a:p>
          <a:p>
            <a:r>
              <a:rPr lang="en-US" baseline="0" dirty="0"/>
              <a:t>Employers would have no way of knowing if an employer were to consume edibles during work hours, except for signs and symptoms of impairment which can take a little longer to manifest through the digestion system.</a:t>
            </a: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32</a:t>
            </a:fld>
            <a:endParaRPr lang="en-US"/>
          </a:p>
        </p:txBody>
      </p:sp>
    </p:spTree>
    <p:extLst>
      <p:ext uri="{BB962C8B-B14F-4D97-AF65-F5344CB8AC3E}">
        <p14:creationId xmlns:p14="http://schemas.microsoft.com/office/powerpoint/2010/main" val="312096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533792-F337-49B4-B4F2-939A11D5847D}" type="slidenum">
              <a:rPr lang="en-US" smtClean="0"/>
              <a:t>33</a:t>
            </a:fld>
            <a:endParaRPr lang="en-US" dirty="0"/>
          </a:p>
        </p:txBody>
      </p:sp>
    </p:spTree>
    <p:extLst>
      <p:ext uri="{BB962C8B-B14F-4D97-AF65-F5344CB8AC3E}">
        <p14:creationId xmlns:p14="http://schemas.microsoft.com/office/powerpoint/2010/main" val="4124223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solidFill>
                  <a:schemeClr val="tx1"/>
                </a:solidFill>
              </a:rPr>
              <a:t>Red eyes, strong smell; problems with memory &amp; learning</a:t>
            </a:r>
          </a:p>
          <a:p>
            <a:pPr>
              <a:lnSpc>
                <a:spcPct val="150000"/>
              </a:lnSpc>
            </a:pPr>
            <a:r>
              <a:rPr lang="en-US" dirty="0">
                <a:solidFill>
                  <a:schemeClr val="tx1"/>
                </a:solidFill>
              </a:rPr>
              <a:t>Distorted perception, difficultly in thinking &amp; problem-solving</a:t>
            </a:r>
          </a:p>
          <a:p>
            <a:pPr>
              <a:lnSpc>
                <a:spcPct val="150000"/>
              </a:lnSpc>
            </a:pPr>
            <a:r>
              <a:rPr lang="en-US" dirty="0">
                <a:solidFill>
                  <a:schemeClr val="tx1"/>
                </a:solidFill>
              </a:rPr>
              <a:t>Loss of physical &amp; mental coordination in divided attention tasks</a:t>
            </a:r>
          </a:p>
          <a:p>
            <a:pPr>
              <a:lnSpc>
                <a:spcPct val="150000"/>
              </a:lnSpc>
            </a:pPr>
            <a:r>
              <a:rPr lang="en-US" dirty="0">
                <a:solidFill>
                  <a:schemeClr val="tx1"/>
                </a:solidFill>
              </a:rPr>
              <a:t>Difficulty shifting attention to meet the demands of changes in the environment, and in registering, processing and using information</a:t>
            </a:r>
          </a:p>
          <a:p>
            <a:pPr>
              <a:lnSpc>
                <a:spcPct val="150000"/>
              </a:lnSpc>
            </a:pPr>
            <a:r>
              <a:rPr lang="en-US" dirty="0">
                <a:solidFill>
                  <a:schemeClr val="tx1"/>
                </a:solidFill>
              </a:rPr>
              <a:t>Perceptual functions are significantly affected</a:t>
            </a:r>
          </a:p>
          <a:p>
            <a:pPr>
              <a:lnSpc>
                <a:spcPct val="150000"/>
              </a:lnSpc>
            </a:pPr>
            <a:r>
              <a:rPr lang="en-US" dirty="0">
                <a:solidFill>
                  <a:schemeClr val="tx1"/>
                </a:solidFill>
              </a:rPr>
              <a:t>Diminished ability to concentrate and maintain attention</a:t>
            </a:r>
          </a:p>
          <a:p>
            <a:pPr>
              <a:lnSpc>
                <a:spcPct val="150000"/>
              </a:lnSpc>
            </a:pPr>
            <a:r>
              <a:rPr lang="en-US" dirty="0">
                <a:solidFill>
                  <a:schemeClr val="tx1"/>
                </a:solidFill>
              </a:rPr>
              <a:t>Distorted time &amp; distance tracking</a:t>
            </a:r>
          </a:p>
          <a:p>
            <a:pPr>
              <a:lnSpc>
                <a:spcPct val="150000"/>
              </a:lnSpc>
            </a:pPr>
            <a:r>
              <a:rPr lang="en-US" dirty="0">
                <a:solidFill>
                  <a:schemeClr val="tx1"/>
                </a:solidFill>
              </a:rPr>
              <a:t>Residual effects have been reported up to 24 hours</a:t>
            </a:r>
          </a:p>
          <a:p>
            <a:r>
              <a:rPr lang="en-US" dirty="0"/>
              <a:t>Another Source: http://www.webmd.com/mental-health/addiction/marijuana-use-and-its-effects</a:t>
            </a:r>
          </a:p>
        </p:txBody>
      </p:sp>
      <p:sp>
        <p:nvSpPr>
          <p:cNvPr id="4" name="Slide Number Placeholder 3"/>
          <p:cNvSpPr>
            <a:spLocks noGrp="1"/>
          </p:cNvSpPr>
          <p:nvPr>
            <p:ph type="sldNum" sz="quarter" idx="10"/>
          </p:nvPr>
        </p:nvSpPr>
        <p:spPr/>
        <p:txBody>
          <a:bodyPr/>
          <a:lstStyle/>
          <a:p>
            <a:fld id="{7F2E8ABE-F154-4D7F-9C14-DFD2D06F2E62}" type="slidenum">
              <a:rPr lang="en-US" smtClean="0"/>
              <a:t>37</a:t>
            </a:fld>
            <a:endParaRPr lang="en-US"/>
          </a:p>
        </p:txBody>
      </p:sp>
    </p:spTree>
    <p:extLst>
      <p:ext uri="{BB962C8B-B14F-4D97-AF65-F5344CB8AC3E}">
        <p14:creationId xmlns:p14="http://schemas.microsoft.com/office/powerpoint/2010/main" val="2669050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solidFill>
                  <a:schemeClr val="tx1"/>
                </a:solidFill>
              </a:rPr>
              <a:t>Fatigue, paranoia, possible psychosis, memory problems</a:t>
            </a:r>
          </a:p>
          <a:p>
            <a:pPr>
              <a:lnSpc>
                <a:spcPct val="150000"/>
              </a:lnSpc>
            </a:pPr>
            <a:r>
              <a:rPr lang="en-US" dirty="0">
                <a:solidFill>
                  <a:schemeClr val="tx1"/>
                </a:solidFill>
              </a:rPr>
              <a:t>Mood alterations, decreased motor coordination, lethargy, slurred speech, &amp; dizziness</a:t>
            </a:r>
          </a:p>
          <a:p>
            <a:pPr>
              <a:lnSpc>
                <a:spcPct val="150000"/>
              </a:lnSpc>
            </a:pPr>
            <a:r>
              <a:rPr lang="en-US" dirty="0">
                <a:solidFill>
                  <a:schemeClr val="tx1"/>
                </a:solidFill>
              </a:rPr>
              <a:t>Impaired health – lung damage, behavioral changes, reproductive, cardiovascular &amp; immunological effects</a:t>
            </a:r>
          </a:p>
          <a:p>
            <a:pPr>
              <a:lnSpc>
                <a:spcPct val="150000"/>
              </a:lnSpc>
            </a:pPr>
            <a:r>
              <a:rPr lang="en-US" dirty="0">
                <a:solidFill>
                  <a:schemeClr val="tx1"/>
                </a:solidFill>
              </a:rPr>
              <a:t>Respiratory problems similar to tobacco smokers , daily cough &amp; phlegm, symptoms of chronic bronchitis. (The amount of tar inhaled and the level of carbon monoxide absorbed by marijuana smokers is 3 to 5 times greater than among tobacco smokers.)</a:t>
            </a:r>
          </a:p>
        </p:txBody>
      </p:sp>
      <p:sp>
        <p:nvSpPr>
          <p:cNvPr id="4" name="Slide Number Placeholder 3"/>
          <p:cNvSpPr>
            <a:spLocks noGrp="1"/>
          </p:cNvSpPr>
          <p:nvPr>
            <p:ph type="sldNum" sz="quarter" idx="10"/>
          </p:nvPr>
        </p:nvSpPr>
        <p:spPr/>
        <p:txBody>
          <a:bodyPr/>
          <a:lstStyle/>
          <a:p>
            <a:fld id="{7F2E8ABE-F154-4D7F-9C14-DFD2D06F2E62}" type="slidenum">
              <a:rPr lang="en-US" smtClean="0"/>
              <a:t>38</a:t>
            </a:fld>
            <a:endParaRPr lang="en-US"/>
          </a:p>
        </p:txBody>
      </p:sp>
    </p:spTree>
    <p:extLst>
      <p:ext uri="{BB962C8B-B14F-4D97-AF65-F5344CB8AC3E}">
        <p14:creationId xmlns:p14="http://schemas.microsoft.com/office/powerpoint/2010/main" val="2363787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Drug Abuse Warning Network which shows emergency department admissions increasing from 16, 251 in 1991 to over 461,028 in 2012 (SAMHSA)</a:t>
            </a:r>
          </a:p>
          <a:p>
            <a:r>
              <a:rPr lang="en-US" sz="1200" kern="1200" dirty="0">
                <a:solidFill>
                  <a:schemeClr val="tx1"/>
                </a:solidFill>
                <a:effectLst/>
                <a:latin typeface="+mn-lt"/>
                <a:ea typeface="+mn-ea"/>
                <a:cs typeface="+mn-cs"/>
              </a:rPr>
              <a:t>Deaths related to MJ in Colorado: Talk about student who plunged to his death while experiencing the effect</a:t>
            </a:r>
            <a:r>
              <a:rPr lang="en-US" sz="1200" kern="1200" baseline="0" dirty="0">
                <a:solidFill>
                  <a:schemeClr val="tx1"/>
                </a:solidFill>
                <a:effectLst/>
                <a:latin typeface="+mn-lt"/>
                <a:ea typeface="+mn-ea"/>
                <a:cs typeface="+mn-cs"/>
              </a:rPr>
              <a:t> of a marijuana edible. There was no other substance in his system in a 250 panel toxicology report.</a:t>
            </a:r>
          </a:p>
          <a:p>
            <a:r>
              <a:rPr lang="en-US" sz="1200" kern="1200" baseline="0" dirty="0">
                <a:solidFill>
                  <a:schemeClr val="tx1"/>
                </a:solidFill>
                <a:effectLst/>
                <a:latin typeface="+mn-lt"/>
                <a:ea typeface="+mn-ea"/>
                <a:cs typeface="+mn-cs"/>
              </a:rPr>
              <a:t>The case where a man shot his wife to death after eating marijuana candy – in a paranoid delusion – he felt he needed to protect himself from outside attackers.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USA</a:t>
            </a:r>
            <a:r>
              <a:rPr lang="en-US" sz="1200" kern="1200" baseline="0" dirty="0">
                <a:solidFill>
                  <a:schemeClr val="tx1"/>
                </a:solidFill>
                <a:effectLst/>
                <a:latin typeface="+mn-lt"/>
                <a:ea typeface="+mn-ea"/>
                <a:cs typeface="+mn-cs"/>
              </a:rPr>
              <a:t> TODAY - </a:t>
            </a:r>
            <a:r>
              <a:rPr lang="en-US" sz="1200" kern="1200" dirty="0">
                <a:solidFill>
                  <a:schemeClr val="tx1"/>
                </a:solidFill>
                <a:effectLst/>
                <a:latin typeface="+mn-lt"/>
                <a:ea typeface="+mn-ea"/>
                <a:cs typeface="+mn-cs"/>
              </a:rPr>
              <a:t>http://www.usatoday.com/story/news/nation/2014/05/08/marijuana-pot-edibles-thc-legalized-recreational/8463787/</a:t>
            </a:r>
          </a:p>
          <a:p>
            <a:r>
              <a:rPr lang="en-US" sz="1200" kern="1200" dirty="0">
                <a:solidFill>
                  <a:schemeClr val="tx1"/>
                </a:solidFill>
                <a:effectLst/>
                <a:latin typeface="+mn-lt"/>
                <a:ea typeface="+mn-ea"/>
                <a:cs typeface="+mn-cs"/>
              </a:rPr>
              <a:t>WSJ - http://online.wsj.com/articles/colorado-grapples-with-risks-from-edible-marijuana-1399675707</a:t>
            </a:r>
          </a:p>
          <a:p>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39</a:t>
            </a:fld>
            <a:endParaRPr lang="en-US" dirty="0"/>
          </a:p>
        </p:txBody>
      </p:sp>
    </p:spTree>
    <p:extLst>
      <p:ext uri="{BB962C8B-B14F-4D97-AF65-F5344CB8AC3E}">
        <p14:creationId xmlns:p14="http://schemas.microsoft.com/office/powerpoint/2010/main" val="149056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NIAAA- and NIDA-funded study shows an increased number of marijuana-positive Colorado drivers involved in fatal motor vehicle crashes since Colorado’s legalization of medical marijuana in 2009.  A similar increase was not seen in the 34 states that did not have medical marijuana laws when this study was conducted.  During the same time period, there was no change in the number of alcohol-impaired drivers in fatal motor vehicle crashes in either Colorado or the 34 then non-medical marijuana states.</a:t>
            </a:r>
          </a:p>
        </p:txBody>
      </p:sp>
      <p:sp>
        <p:nvSpPr>
          <p:cNvPr id="4" name="Slide Number Placeholder 3"/>
          <p:cNvSpPr>
            <a:spLocks noGrp="1"/>
          </p:cNvSpPr>
          <p:nvPr>
            <p:ph type="sldNum" sz="quarter" idx="10"/>
          </p:nvPr>
        </p:nvSpPr>
        <p:spPr/>
        <p:txBody>
          <a:bodyPr/>
          <a:lstStyle/>
          <a:p>
            <a:fld id="{C28DC8B7-C0AB-4B45-AD2F-0B929FBC80B8}" type="slidenum">
              <a:rPr lang="en-US" smtClean="0"/>
              <a:t>40</a:t>
            </a:fld>
            <a:endParaRPr lang="en-US"/>
          </a:p>
        </p:txBody>
      </p:sp>
    </p:spTree>
    <p:extLst>
      <p:ext uri="{BB962C8B-B14F-4D97-AF65-F5344CB8AC3E}">
        <p14:creationId xmlns:p14="http://schemas.microsoft.com/office/powerpoint/2010/main" val="538968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Amendment</a:t>
            </a:r>
            <a:r>
              <a:rPr lang="en-US" baseline="0" dirty="0"/>
              <a:t> 64 is very clear in that employers must not be forced to tolerate or accommodate the effects of marijuana in the workplace. This is duplicated in Colorado State Law in several areas concerning workplace safety.</a:t>
            </a:r>
          </a:p>
          <a:p>
            <a:endParaRPr lang="en-US" baseline="0" dirty="0"/>
          </a:p>
          <a:p>
            <a:r>
              <a:rPr lang="en-US" baseline="0" dirty="0"/>
              <a:t>Every HR person should ask themselves – which position in our company can afford impaired workers?  The answer to that should be “none”.</a:t>
            </a:r>
          </a:p>
        </p:txBody>
      </p:sp>
      <p:sp>
        <p:nvSpPr>
          <p:cNvPr id="4" name="Slide Number Placeholder 3"/>
          <p:cNvSpPr>
            <a:spLocks noGrp="1"/>
          </p:cNvSpPr>
          <p:nvPr>
            <p:ph type="sldNum" sz="quarter" idx="10"/>
          </p:nvPr>
        </p:nvSpPr>
        <p:spPr/>
        <p:txBody>
          <a:bodyPr/>
          <a:lstStyle/>
          <a:p>
            <a:fld id="{7F2E8ABE-F154-4D7F-9C14-DFD2D06F2E62}" type="slidenum">
              <a:rPr lang="en-US" smtClean="0"/>
              <a:t>57</a:t>
            </a:fld>
            <a:endParaRPr lang="en-US" dirty="0"/>
          </a:p>
        </p:txBody>
      </p:sp>
    </p:spTree>
    <p:extLst>
      <p:ext uri="{BB962C8B-B14F-4D97-AF65-F5344CB8AC3E}">
        <p14:creationId xmlns:p14="http://schemas.microsoft.com/office/powerpoint/2010/main" val="1651654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Amendment</a:t>
            </a:r>
            <a:r>
              <a:rPr lang="en-US" baseline="0" dirty="0"/>
              <a:t> 64 is very clear in that employers must not be forced to tolerate or accommodate the effects of marijuana in the workplace. This is duplicated in Colorado State Law in several areas concerning workplace safety.</a:t>
            </a:r>
          </a:p>
          <a:p>
            <a:endParaRPr lang="en-US" baseline="0" dirty="0"/>
          </a:p>
          <a:p>
            <a:r>
              <a:rPr lang="en-US" baseline="0" dirty="0"/>
              <a:t>Every HR person should ask themselves – which position in our company can afford impaired workers?  The answer to that should be “none”.</a:t>
            </a:r>
          </a:p>
        </p:txBody>
      </p:sp>
      <p:sp>
        <p:nvSpPr>
          <p:cNvPr id="4" name="Slide Number Placeholder 3"/>
          <p:cNvSpPr>
            <a:spLocks noGrp="1"/>
          </p:cNvSpPr>
          <p:nvPr>
            <p:ph type="sldNum" sz="quarter" idx="10"/>
          </p:nvPr>
        </p:nvSpPr>
        <p:spPr/>
        <p:txBody>
          <a:bodyPr/>
          <a:lstStyle/>
          <a:p>
            <a:fld id="{7F2E8ABE-F154-4D7F-9C14-DFD2D06F2E62}" type="slidenum">
              <a:rPr lang="en-US" smtClean="0"/>
              <a:t>58</a:t>
            </a:fld>
            <a:endParaRPr lang="en-US" dirty="0"/>
          </a:p>
        </p:txBody>
      </p:sp>
    </p:spTree>
    <p:extLst>
      <p:ext uri="{BB962C8B-B14F-4D97-AF65-F5344CB8AC3E}">
        <p14:creationId xmlns:p14="http://schemas.microsoft.com/office/powerpoint/2010/main" val="272383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fontAlgn="base">
              <a:spcBef>
                <a:spcPct val="0"/>
              </a:spcBef>
              <a:spcAft>
                <a:spcPct val="0"/>
              </a:spcAft>
            </a:pPr>
            <a:fld id="{2C794120-A1A4-41E5-8C57-E231998BA844}" type="slidenum">
              <a:rPr lang="en-US" altLang="en-US" smtClean="0">
                <a:latin typeface="Calibri" panose="020F0502020204030204" pitchFamily="34" charset="0"/>
              </a:rPr>
              <a:pPr fontAlgn="base">
                <a:spcBef>
                  <a:spcPct val="0"/>
                </a:spcBef>
                <a:spcAft>
                  <a:spcPct val="0"/>
                </a:spcAft>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3601595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Colorado law repeatedly states that substances “present in the system” qualify for positive drug tests. While marijuana proponents decry this as unfair because it</a:t>
            </a:r>
            <a:r>
              <a:rPr lang="en-US" baseline="0" dirty="0"/>
              <a:t> may not necessarily mean “impairment” at the time of the test – remember 3 important issues:</a:t>
            </a:r>
          </a:p>
          <a:p>
            <a:pPr marL="228600" indent="-228600">
              <a:buAutoNum type="arabicPeriod"/>
            </a:pPr>
            <a:r>
              <a:rPr lang="en-US" baseline="0" dirty="0"/>
              <a:t>Presence in system testing is the only scientific method currently available. Also – every other drug test result is ALSO presence-in-system testing.</a:t>
            </a:r>
          </a:p>
          <a:p>
            <a:pPr marL="228600" indent="-228600">
              <a:buAutoNum type="arabicPeriod"/>
            </a:pPr>
            <a:r>
              <a:rPr lang="en-US" baseline="0" dirty="0"/>
              <a:t>Aside from pre-employment testing – you are also using signs and symptoms of impairment and/or drug use violating safe and drug free workplaces to make your determination</a:t>
            </a:r>
          </a:p>
          <a:p>
            <a:pPr marL="228600" indent="-228600">
              <a:buAutoNum type="arabicPeriod"/>
            </a:pPr>
            <a:r>
              <a:rPr lang="en-US" baseline="0" dirty="0"/>
              <a:t>In Colorado – the unsafe behaviors of an employee alone are enough to take action. While confirmatory testing is helpful – you are not bound to a decision solely based on a drug test result. Make sure your policy is very clear that erratic/unsafe behaviors are actionable.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a:t>Colorado Unemployment Law:</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effectLst>
                  <a:outerShdw blurRad="38100" dist="38100" dir="2700000" algn="tl">
                    <a:srgbClr val="000000">
                      <a:alpha val="43137"/>
                    </a:srgbClr>
                  </a:outerShdw>
                </a:effectLst>
                <a:latin typeface="Arial Narrow" panose="020B0606020202030204" pitchFamily="34" charset="0"/>
              </a:rPr>
              <a:t>http://www.colorado.gov/cs/Satellite?blobcol=urldata&amp;blobheader=application%2Fpdf&amp;blobkey=id&amp;blobtable=MungoBlobs&amp;blobwhere=1251874262653&amp;ssbinary=true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sng" baseline="0" dirty="0">
                <a:effectLst>
                  <a:outerShdw blurRad="38100" dist="38100" dir="2700000" algn="tl">
                    <a:srgbClr val="000000">
                      <a:alpha val="43137"/>
                    </a:srgbClr>
                  </a:outerShdw>
                </a:effectLst>
                <a:latin typeface="Arial Narrow" panose="020B0606020202030204" pitchFamily="34" charset="0"/>
              </a:rPr>
              <a:t>Colorado Worker’s Compensation Act: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effectLst>
                  <a:outerShdw blurRad="38100" dist="38100" dir="2700000" algn="tl">
                    <a:srgbClr val="000000">
                      <a:alpha val="43137"/>
                    </a:srgbClr>
                  </a:outerShdw>
                </a:effectLst>
                <a:latin typeface="Arial Narrow" panose="020B0606020202030204" pitchFamily="34" charset="0"/>
                <a:hlinkClick r:id="rId3"/>
              </a:rPr>
              <a:t>http://www.colorado.gov/cs/Satellite?blobcol=urldata&amp;blobheader=application%2Fpdf&amp;blobkey=id&amp;blobtable=MungoBlobs&amp;blobwhere=1251874262653&amp;ssbinary=true</a:t>
            </a: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a:t>Medical Marijuana Act: </a:t>
            </a:r>
            <a:r>
              <a:rPr lang="en-US" sz="1200" dirty="0"/>
              <a:t>http://www.colorado.gov/cs/Colorado+Constitution+Article+XVIII.pdf</a:t>
            </a:r>
          </a:p>
          <a:p>
            <a:pPr marL="0" indent="0">
              <a:buNone/>
            </a:pP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59</a:t>
            </a:fld>
            <a:endParaRPr lang="en-US"/>
          </a:p>
        </p:txBody>
      </p:sp>
    </p:spTree>
    <p:extLst>
      <p:ext uri="{BB962C8B-B14F-4D97-AF65-F5344CB8AC3E}">
        <p14:creationId xmlns:p14="http://schemas.microsoft.com/office/powerpoint/2010/main" val="1477832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Colorado law repeatedly states that substances “present in the system” qualify for positive drug tests. While marijuana proponents decry this as unfair because it</a:t>
            </a:r>
            <a:r>
              <a:rPr lang="en-US" baseline="0" dirty="0"/>
              <a:t> may not necessarily mean “impairment” at the time of the test – remember 3 important issues:</a:t>
            </a:r>
          </a:p>
          <a:p>
            <a:pPr marL="228600" indent="-228600">
              <a:buAutoNum type="arabicPeriod"/>
            </a:pPr>
            <a:r>
              <a:rPr lang="en-US" baseline="0" dirty="0"/>
              <a:t>Presence in system testing is the only scientific method currently available. Also – every other drug test result is ALSO presence-in-system testing.</a:t>
            </a:r>
          </a:p>
          <a:p>
            <a:pPr marL="228600" indent="-228600">
              <a:buAutoNum type="arabicPeriod"/>
            </a:pPr>
            <a:r>
              <a:rPr lang="en-US" baseline="0" dirty="0"/>
              <a:t>Aside from pre-employment testing – you are also using signs and symptoms of impairment and/or drug use violating safe and drug free workplaces to make your determination</a:t>
            </a:r>
          </a:p>
          <a:p>
            <a:pPr marL="228600" indent="-228600">
              <a:buAutoNum type="arabicPeriod"/>
            </a:pPr>
            <a:r>
              <a:rPr lang="en-US" baseline="0" dirty="0"/>
              <a:t>In Colorado – the unsafe behaviors of an employee alone are enough to take action. While confirmatory testing is helpful – you are not bound to a decision solely based on a drug test result. Make sure your policy is very clear that erratic/unsafe behaviors are actionable.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a:t>Colorado Unemployment Law:</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effectLst>
                  <a:outerShdw blurRad="38100" dist="38100" dir="2700000" algn="tl">
                    <a:srgbClr val="000000">
                      <a:alpha val="43137"/>
                    </a:srgbClr>
                  </a:outerShdw>
                </a:effectLst>
                <a:latin typeface="Arial Narrow" panose="020B0606020202030204" pitchFamily="34" charset="0"/>
              </a:rPr>
              <a:t>http://www.colorado.gov/cs/Satellite?blobcol=urldata&amp;blobheader=application%2Fpdf&amp;blobkey=id&amp;blobtable=MungoBlobs&amp;blobwhere=1251874262653&amp;ssbinary=true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sng" baseline="0" dirty="0">
                <a:effectLst>
                  <a:outerShdw blurRad="38100" dist="38100" dir="2700000" algn="tl">
                    <a:srgbClr val="000000">
                      <a:alpha val="43137"/>
                    </a:srgbClr>
                  </a:outerShdw>
                </a:effectLst>
                <a:latin typeface="Arial Narrow" panose="020B0606020202030204" pitchFamily="34" charset="0"/>
              </a:rPr>
              <a:t>Colorado Worker’s Compensation Act: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a:effectLst>
                  <a:outerShdw blurRad="38100" dist="38100" dir="2700000" algn="tl">
                    <a:srgbClr val="000000">
                      <a:alpha val="43137"/>
                    </a:srgbClr>
                  </a:outerShdw>
                </a:effectLst>
                <a:latin typeface="Arial Narrow" panose="020B0606020202030204" pitchFamily="34" charset="0"/>
                <a:hlinkClick r:id="rId3"/>
              </a:rPr>
              <a:t>http://www.colorado.gov/cs/Satellite?blobcol=urldata&amp;blobheader=application%2Fpdf&amp;blobkey=id&amp;blobtable=MungoBlobs&amp;blobwhere=1251874262653&amp;ssbinary=true</a:t>
            </a: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a:t>Medical Marijuana Act: </a:t>
            </a:r>
            <a:r>
              <a:rPr lang="en-US" sz="1200" dirty="0"/>
              <a:t>http://www.colorado.gov/cs/Colorado+Constitution+Article+XVIII.pdf</a:t>
            </a:r>
          </a:p>
          <a:p>
            <a:pPr marL="0" indent="0">
              <a:buNone/>
            </a:pP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60</a:t>
            </a:fld>
            <a:endParaRPr lang="en-US"/>
          </a:p>
        </p:txBody>
      </p:sp>
    </p:spTree>
    <p:extLst>
      <p:ext uri="{BB962C8B-B14F-4D97-AF65-F5344CB8AC3E}">
        <p14:creationId xmlns:p14="http://schemas.microsoft.com/office/powerpoint/2010/main" val="47174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Clr>
                <a:schemeClr val="bg1">
                  <a:lumMod val="95000"/>
                  <a:lumOff val="5000"/>
                </a:schemeClr>
              </a:buClr>
              <a:buFontTx/>
              <a:buNone/>
            </a:pPr>
            <a:r>
              <a:rPr lang="en-US" sz="1200" b="0" dirty="0">
                <a:solidFill>
                  <a:schemeClr val="accent5">
                    <a:lumMod val="75000"/>
                  </a:schemeClr>
                </a:solidFill>
                <a:latin typeface="+mn-lt"/>
              </a:rPr>
              <a:t>Have a sound drug policy in place – check resources for good policies and have yours</a:t>
            </a:r>
            <a:r>
              <a:rPr lang="en-US" sz="1200" b="0" baseline="0" dirty="0">
                <a:solidFill>
                  <a:schemeClr val="accent5">
                    <a:lumMod val="75000"/>
                  </a:schemeClr>
                </a:solidFill>
                <a:latin typeface="+mn-lt"/>
              </a:rPr>
              <a:t> reviewed by an attorney </a:t>
            </a:r>
            <a:r>
              <a:rPr lang="en-US" sz="1200" b="1" baseline="0" dirty="0">
                <a:solidFill>
                  <a:schemeClr val="accent5">
                    <a:lumMod val="75000"/>
                  </a:schemeClr>
                </a:solidFill>
                <a:latin typeface="+mn-lt"/>
              </a:rPr>
              <a:t>WHO IS FAMILIAR </a:t>
            </a:r>
            <a:r>
              <a:rPr lang="en-US" sz="1200" b="0" baseline="0" dirty="0">
                <a:solidFill>
                  <a:schemeClr val="accent5">
                    <a:lumMod val="75000"/>
                  </a:schemeClr>
                </a:solidFill>
                <a:latin typeface="+mn-lt"/>
              </a:rPr>
              <a:t>with drug/alcohol policies and testing. (Just because they practice law – does not mean they know this area well)</a:t>
            </a:r>
            <a:endParaRPr lang="en-US" sz="1200" b="0" dirty="0">
              <a:solidFill>
                <a:schemeClr val="accent5">
                  <a:lumMod val="75000"/>
                </a:schemeClr>
              </a:solidFill>
              <a:latin typeface="+mn-lt"/>
            </a:endParaRPr>
          </a:p>
          <a:p>
            <a:pPr marL="228600" lvl="2" indent="0">
              <a:lnSpc>
                <a:spcPct val="150000"/>
              </a:lnSpc>
              <a:buClr>
                <a:schemeClr val="bg1">
                  <a:lumMod val="95000"/>
                  <a:lumOff val="5000"/>
                </a:schemeClr>
              </a:buClr>
              <a:buFontTx/>
              <a:buNone/>
            </a:pPr>
            <a:r>
              <a:rPr lang="en-US" sz="1200" b="0" dirty="0">
                <a:latin typeface="+mn-lt"/>
              </a:rPr>
              <a:t>Zero-tolerance is absolutely allowable and enforceable and</a:t>
            </a:r>
            <a:r>
              <a:rPr lang="en-US" sz="1200" b="0" baseline="0" dirty="0">
                <a:latin typeface="+mn-lt"/>
              </a:rPr>
              <a:t> is indeed the BEST practice. Attempting “case-by-case” basis is shaky ground.</a:t>
            </a:r>
            <a:endParaRPr lang="en-US" sz="1200" b="0" dirty="0">
              <a:solidFill>
                <a:schemeClr val="accent5">
                  <a:lumMod val="75000"/>
                </a:schemeClr>
              </a:solidFill>
              <a:latin typeface="+mn-lt"/>
            </a:endParaRPr>
          </a:p>
          <a:p>
            <a:pPr>
              <a:lnSpc>
                <a:spcPct val="150000"/>
              </a:lnSpc>
              <a:buClr>
                <a:schemeClr val="bg1">
                  <a:lumMod val="95000"/>
                  <a:lumOff val="5000"/>
                </a:schemeClr>
              </a:buClr>
              <a:buFontTx/>
              <a:buNone/>
            </a:pPr>
            <a:r>
              <a:rPr lang="en-US" sz="1200" b="0" dirty="0">
                <a:solidFill>
                  <a:schemeClr val="accent5">
                    <a:lumMod val="75000"/>
                  </a:schemeClr>
                </a:solidFill>
                <a:latin typeface="+mn-lt"/>
              </a:rPr>
              <a:t>Communicate the policy with all staff &amp; employees – Either one-on-one in orientation or in mandatory</a:t>
            </a:r>
            <a:r>
              <a:rPr lang="en-US" sz="1200" b="0" baseline="0" dirty="0">
                <a:solidFill>
                  <a:schemeClr val="accent5">
                    <a:lumMod val="75000"/>
                  </a:schemeClr>
                </a:solidFill>
                <a:latin typeface="+mn-lt"/>
              </a:rPr>
              <a:t> all-staff training. Do not neglect to prove this has been communicated and the employee is aware.</a:t>
            </a:r>
          </a:p>
          <a:p>
            <a:pPr>
              <a:lnSpc>
                <a:spcPct val="150000"/>
              </a:lnSpc>
              <a:buClr>
                <a:schemeClr val="bg1">
                  <a:lumMod val="95000"/>
                  <a:lumOff val="5000"/>
                </a:schemeClr>
              </a:buClr>
              <a:buFontTx/>
              <a:buNone/>
            </a:pPr>
            <a:r>
              <a:rPr lang="en-US" sz="1200" b="0" baseline="0" dirty="0">
                <a:solidFill>
                  <a:schemeClr val="accent5">
                    <a:lumMod val="75000"/>
                  </a:schemeClr>
                </a:solidFill>
                <a:latin typeface="+mn-lt"/>
              </a:rPr>
              <a:t>     </a:t>
            </a:r>
            <a:r>
              <a:rPr lang="en-US" sz="1200" b="0" dirty="0">
                <a:solidFill>
                  <a:schemeClr val="bg1"/>
                </a:solidFill>
                <a:latin typeface="+mn-lt"/>
              </a:rPr>
              <a:t>Keep signature pages in each employee file for proof – or have a</a:t>
            </a:r>
            <a:r>
              <a:rPr lang="en-US" sz="1200" b="0" baseline="0" dirty="0">
                <a:solidFill>
                  <a:schemeClr val="bg1"/>
                </a:solidFill>
                <a:latin typeface="+mn-lt"/>
              </a:rPr>
              <a:t> classroom/training sign-in sheet proving that the employee attended training.</a:t>
            </a:r>
            <a:endParaRPr lang="en-US" sz="1200" b="0" dirty="0">
              <a:solidFill>
                <a:schemeClr val="bg1"/>
              </a:solidFill>
              <a:latin typeface="+mn-lt"/>
            </a:endParaRPr>
          </a:p>
          <a:p>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61</a:t>
            </a:fld>
            <a:endParaRPr lang="en-US"/>
          </a:p>
        </p:txBody>
      </p:sp>
    </p:spTree>
    <p:extLst>
      <p:ext uri="{BB962C8B-B14F-4D97-AF65-F5344CB8AC3E}">
        <p14:creationId xmlns:p14="http://schemas.microsoft.com/office/powerpoint/2010/main" val="1632636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Pre-employment</a:t>
            </a:r>
            <a:r>
              <a:rPr lang="en-US" baseline="0" dirty="0"/>
              <a:t> testing should be a MUST in your company. Never make a job offer without it. In 2 Colorado cases, offers were extended prior to drug test results with no contingency clause and the employee was able to successfully sue for unemployment benefits. </a:t>
            </a:r>
          </a:p>
          <a:p>
            <a:r>
              <a:rPr lang="en-US" b="1" baseline="0" dirty="0"/>
              <a:t>Post-accident</a:t>
            </a:r>
            <a:r>
              <a:rPr lang="en-US" baseline="0" dirty="0"/>
              <a:t> testing should be a mandatory company policy with terms and parameters clearly identified. This prevents company liability should an employee cause harm or damage while impaired. It can also alleviate the amount of disability pay-outs if the employee is found at fault due to drug or alcohol impairment. </a:t>
            </a:r>
            <a:r>
              <a:rPr lang="en-US" sz="1200" kern="1200" dirty="0">
                <a:solidFill>
                  <a:schemeClr val="tx1"/>
                </a:solidFill>
                <a:effectLst/>
                <a:latin typeface="+mn-lt"/>
                <a:ea typeface="+mn-ea"/>
                <a:cs typeface="+mn-cs"/>
              </a:rPr>
              <a:t>A federal report on Workplace Drug-Testing by SAMHSA, states that that employees using marijuana cause 55% more accidents than those who do not and positive drug tests showing THC in the employee’s system verifies 85% more on-the-job injuries by marijuana users.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Random</a:t>
            </a:r>
            <a:r>
              <a:rPr lang="en-US" baseline="0" dirty="0"/>
              <a:t> testing is highly recommended and the benefits far outweigh the minimal costs. </a:t>
            </a:r>
            <a:r>
              <a:rPr lang="en-US" sz="1200" kern="1200" baseline="0" dirty="0">
                <a:solidFill>
                  <a:schemeClr val="tx1"/>
                </a:solidFill>
                <a:effectLst/>
                <a:latin typeface="+mn-lt"/>
                <a:ea typeface="+mn-ea"/>
                <a:cs typeface="+mn-cs"/>
              </a:rPr>
              <a:t>Employees who use marijuana regularly have </a:t>
            </a:r>
            <a:r>
              <a:rPr lang="en-US" sz="1200" kern="1200" dirty="0">
                <a:solidFill>
                  <a:schemeClr val="tx1"/>
                </a:solidFill>
                <a:effectLst/>
                <a:latin typeface="+mn-lt"/>
                <a:ea typeface="+mn-ea"/>
                <a:cs typeface="+mn-cs"/>
              </a:rPr>
              <a:t>increased absenteeism, higher instances of workplace theft and loss of work productivity as additional costs to the employer. In</a:t>
            </a:r>
            <a:r>
              <a:rPr lang="en-US" sz="1200" kern="1200" baseline="0" dirty="0">
                <a:solidFill>
                  <a:schemeClr val="tx1"/>
                </a:solidFill>
                <a:effectLst/>
                <a:latin typeface="+mn-lt"/>
                <a:ea typeface="+mn-ea"/>
                <a:cs typeface="+mn-cs"/>
              </a:rPr>
              <a:t> the U.S. employee drug use costs employers over $81 billion per year in lost revenues. (SAMHSA)</a:t>
            </a:r>
            <a:endParaRPr lang="en-US" baseline="0" dirty="0"/>
          </a:p>
          <a:p>
            <a:r>
              <a:rPr lang="en-US" b="1" baseline="0" dirty="0"/>
              <a:t>Reasonable Cause </a:t>
            </a:r>
            <a:r>
              <a:rPr lang="en-US" baseline="0" dirty="0"/>
              <a:t>testing should not be confused with random drug testing. In order to call a test “random” you must be able to prove the absolute scientific randomness of the individual being chosen for the test. So call it what it is: Reasonable Cause or Reasonable Suspicion and document it as such. Know the signs and symptoms and make sure all HR personnel and supervisory staff are also trained to detect signs of impairment.</a:t>
            </a: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62</a:t>
            </a:fld>
            <a:endParaRPr lang="en-US"/>
          </a:p>
        </p:txBody>
      </p:sp>
    </p:spTree>
    <p:extLst>
      <p:ext uri="{BB962C8B-B14F-4D97-AF65-F5344CB8AC3E}">
        <p14:creationId xmlns:p14="http://schemas.microsoft.com/office/powerpoint/2010/main" val="1537651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5A6A01-DF1D-4E88-9ADD-1453AF50A0A5}" type="slidenum">
              <a:rPr lang="en-US" smtClean="0"/>
              <a:t>66</a:t>
            </a:fld>
            <a:endParaRPr lang="en-US"/>
          </a:p>
        </p:txBody>
      </p:sp>
    </p:spTree>
    <p:extLst>
      <p:ext uri="{BB962C8B-B14F-4D97-AF65-F5344CB8AC3E}">
        <p14:creationId xmlns:p14="http://schemas.microsoft.com/office/powerpoint/2010/main" val="3109897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5A6A01-DF1D-4E88-9ADD-1453AF50A0A5}" type="slidenum">
              <a:rPr lang="en-US" smtClean="0"/>
              <a:t>13</a:t>
            </a:fld>
            <a:endParaRPr lang="en-US"/>
          </a:p>
        </p:txBody>
      </p:sp>
    </p:spTree>
    <p:extLst>
      <p:ext uri="{BB962C8B-B14F-4D97-AF65-F5344CB8AC3E}">
        <p14:creationId xmlns:p14="http://schemas.microsoft.com/office/powerpoint/2010/main" val="3619828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Why are we constantly talking about marijuana? </a:t>
            </a:r>
          </a:p>
          <a:p>
            <a:pPr marL="0" indent="0">
              <a:buFont typeface="Arial" panose="020B0604020202020204" pitchFamily="34" charset="0"/>
              <a:buNone/>
            </a:pPr>
            <a:r>
              <a:rPr lang="en-US" dirty="0"/>
              <a:t>Because the</a:t>
            </a:r>
            <a:r>
              <a:rPr lang="en-US" baseline="0" dirty="0"/>
              <a:t> properties and effects of marijuana are evolving so quickly that the professional world must work very hard to stay abreast of the facts, nuances and the scientific studies allowing us to learn more each day about what we are really dealing with. Let’s take these issues one step at a time:</a:t>
            </a: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14</a:t>
            </a:fld>
            <a:endParaRPr lang="en-US"/>
          </a:p>
        </p:txBody>
      </p:sp>
    </p:spTree>
    <p:extLst>
      <p:ext uri="{BB962C8B-B14F-4D97-AF65-F5344CB8AC3E}">
        <p14:creationId xmlns:p14="http://schemas.microsoft.com/office/powerpoint/2010/main" val="227986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Why are we constantly talking about marijuana? </a:t>
            </a:r>
          </a:p>
          <a:p>
            <a:pPr marL="0" indent="0">
              <a:buFont typeface="Arial" panose="020B0604020202020204" pitchFamily="34" charset="0"/>
              <a:buNone/>
            </a:pPr>
            <a:r>
              <a:rPr lang="en-US" dirty="0"/>
              <a:t>Because the</a:t>
            </a:r>
            <a:r>
              <a:rPr lang="en-US" baseline="0" dirty="0"/>
              <a:t> properties and effects of marijuana are evolving so quickly that the professional world must work very hard to stay abreast of the facts, nuances and the scientific studies allowing us to learn more each day about what we are really dealing with. Let’s take these issues one step at a time:</a:t>
            </a: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16</a:t>
            </a:fld>
            <a:endParaRPr lang="en-US"/>
          </a:p>
        </p:txBody>
      </p:sp>
    </p:spTree>
    <p:extLst>
      <p:ext uri="{BB962C8B-B14F-4D97-AF65-F5344CB8AC3E}">
        <p14:creationId xmlns:p14="http://schemas.microsoft.com/office/powerpoint/2010/main" val="803019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introduction of vaporizers</a:t>
            </a:r>
            <a:r>
              <a:rPr lang="en-US" baseline="0" dirty="0"/>
              <a:t> to the marijuana market has allowed a revolution of new thinking in public consumption. The sophisticated products allow employees, students and people in the general public to consume concentrated hash oil virtually without notice.  There is little to no obvious odor depending upon the sophistication of the product. Some companies are considering policies that are consistent with non-smoking on company property, however it is the impairment that must be considered thoughtfully when determining how to handle these products and their usage by employees.</a:t>
            </a: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17</a:t>
            </a:fld>
            <a:endParaRPr lang="en-US"/>
          </a:p>
        </p:txBody>
      </p:sp>
    </p:spTree>
    <p:extLst>
      <p:ext uri="{BB962C8B-B14F-4D97-AF65-F5344CB8AC3E}">
        <p14:creationId xmlns:p14="http://schemas.microsoft.com/office/powerpoint/2010/main" val="378552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Edibles come in</a:t>
            </a:r>
            <a:r>
              <a:rPr lang="en-US" baseline="0" dirty="0"/>
              <a:t> an unlimited array of options that mirror foods you would see people eat every day without question.</a:t>
            </a:r>
          </a:p>
          <a:p>
            <a:r>
              <a:rPr lang="en-US" baseline="0" dirty="0"/>
              <a:t>Serving suggestions are not standardized, nor are there parameters for determining warning labels, etc.</a:t>
            </a:r>
          </a:p>
          <a:p>
            <a:r>
              <a:rPr lang="en-US" baseline="0" dirty="0"/>
              <a:t>Potency is highly variable.</a:t>
            </a:r>
          </a:p>
          <a:p>
            <a:r>
              <a:rPr lang="en-US" baseline="0" dirty="0"/>
              <a:t>Employers would have no way of knowing if an employer were to consume edibles during work hours, except for signs and symptoms of impairment which can take a little longer to manifest through the digestion system.</a:t>
            </a: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22</a:t>
            </a:fld>
            <a:endParaRPr lang="en-US"/>
          </a:p>
        </p:txBody>
      </p:sp>
    </p:spTree>
    <p:extLst>
      <p:ext uri="{BB962C8B-B14F-4D97-AF65-F5344CB8AC3E}">
        <p14:creationId xmlns:p14="http://schemas.microsoft.com/office/powerpoint/2010/main" val="37303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Edibles come in</a:t>
            </a:r>
            <a:r>
              <a:rPr lang="en-US" baseline="0" dirty="0"/>
              <a:t> an unlimited array of options that mirror foods you would see people eat every day without question.</a:t>
            </a:r>
          </a:p>
          <a:p>
            <a:r>
              <a:rPr lang="en-US" baseline="0" dirty="0"/>
              <a:t>Serving suggestions are not standardized, nor are there parameters for determining warning labels, etc.</a:t>
            </a:r>
          </a:p>
          <a:p>
            <a:r>
              <a:rPr lang="en-US" baseline="0" dirty="0"/>
              <a:t>Potency is highly variable.</a:t>
            </a:r>
          </a:p>
          <a:p>
            <a:r>
              <a:rPr lang="en-US" baseline="0" dirty="0"/>
              <a:t>Employers would have no way of knowing if an employer were to consume edibles during work hours, except for signs and symptoms of impairment which can take a little longer to manifest through the digestion system.</a:t>
            </a: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23</a:t>
            </a:fld>
            <a:endParaRPr lang="en-US"/>
          </a:p>
        </p:txBody>
      </p:sp>
    </p:spTree>
    <p:extLst>
      <p:ext uri="{BB962C8B-B14F-4D97-AF65-F5344CB8AC3E}">
        <p14:creationId xmlns:p14="http://schemas.microsoft.com/office/powerpoint/2010/main" val="2115644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dirty="0"/>
          </a:p>
        </p:txBody>
      </p:sp>
      <p:sp>
        <p:nvSpPr>
          <p:cNvPr id="4" name="Slide Number Placeholder 3"/>
          <p:cNvSpPr>
            <a:spLocks noGrp="1"/>
          </p:cNvSpPr>
          <p:nvPr>
            <p:ph type="sldNum" sz="quarter" idx="10"/>
          </p:nvPr>
        </p:nvSpPr>
        <p:spPr/>
        <p:txBody>
          <a:bodyPr/>
          <a:lstStyle/>
          <a:p>
            <a:fld id="{7F2E8ABE-F154-4D7F-9C14-DFD2D06F2E62}" type="slidenum">
              <a:rPr lang="en-US" smtClean="0"/>
              <a:t>24</a:t>
            </a:fld>
            <a:endParaRPr lang="en-US"/>
          </a:p>
        </p:txBody>
      </p:sp>
    </p:spTree>
    <p:extLst>
      <p:ext uri="{BB962C8B-B14F-4D97-AF65-F5344CB8AC3E}">
        <p14:creationId xmlns:p14="http://schemas.microsoft.com/office/powerpoint/2010/main" val="1808556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FB6786C-6326-4322-8CB1-FB4003A5A34C}" type="datetimeFigureOut">
              <a:rPr lang="en-US" smtClean="0"/>
              <a:t>8/9/2018</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C31DD1F-D169-4561-970C-BB9380145329}"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07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B6786C-6326-4322-8CB1-FB4003A5A34C}"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31DD1F-D169-4561-970C-BB9380145329}" type="slidenum">
              <a:rPr lang="en-US" smtClean="0"/>
              <a:t>‹#›</a:t>
            </a:fld>
            <a:endParaRPr lang="en-US"/>
          </a:p>
        </p:txBody>
      </p:sp>
    </p:spTree>
    <p:extLst>
      <p:ext uri="{BB962C8B-B14F-4D97-AF65-F5344CB8AC3E}">
        <p14:creationId xmlns:p14="http://schemas.microsoft.com/office/powerpoint/2010/main" val="57465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B6786C-6326-4322-8CB1-FB4003A5A34C}"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31DD1F-D169-4561-970C-BB9380145329}" type="slidenum">
              <a:rPr lang="en-US" smtClean="0"/>
              <a:t>‹#›</a:t>
            </a:fld>
            <a:endParaRPr lang="en-US"/>
          </a:p>
        </p:txBody>
      </p:sp>
    </p:spTree>
    <p:extLst>
      <p:ext uri="{BB962C8B-B14F-4D97-AF65-F5344CB8AC3E}">
        <p14:creationId xmlns:p14="http://schemas.microsoft.com/office/powerpoint/2010/main" val="1783282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8AD296C-F97A-3C43-9ACC-FAEC80442D3D}" type="datetimeFigureOut">
              <a:rPr lang="en-US" smtClean="0"/>
              <a:pPr/>
              <a:t>8/9/2018</a:t>
            </a:fld>
            <a:endParaRPr lang="en-US"/>
          </a:p>
        </p:txBody>
      </p:sp>
      <p:sp>
        <p:nvSpPr>
          <p:cNvPr id="5" name="Slide Number Placeholder 4"/>
          <p:cNvSpPr>
            <a:spLocks noGrp="1"/>
          </p:cNvSpPr>
          <p:nvPr>
            <p:ph type="sldNum" sz="quarter" idx="12"/>
          </p:nvPr>
        </p:nvSpPr>
        <p:spPr/>
        <p:txBody>
          <a:bodyPr/>
          <a:lstStyle/>
          <a:p>
            <a:fld id="{513BDE29-706A-4942-8354-A9F9EE973919}" type="slidenum">
              <a:rPr lang="en-US" smtClean="0"/>
              <a:pPr/>
              <a:t>‹#›</a:t>
            </a:fld>
            <a:endParaRPr lang="en-US"/>
          </a:p>
        </p:txBody>
      </p:sp>
    </p:spTree>
    <p:extLst>
      <p:ext uri="{BB962C8B-B14F-4D97-AF65-F5344CB8AC3E}">
        <p14:creationId xmlns:p14="http://schemas.microsoft.com/office/powerpoint/2010/main" val="88220950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B6786C-6326-4322-8CB1-FB4003A5A34C}"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31DD1F-D169-4561-970C-BB9380145329}" type="slidenum">
              <a:rPr lang="en-US" smtClean="0"/>
              <a:t>‹#›</a:t>
            </a:fld>
            <a:endParaRPr lang="en-US"/>
          </a:p>
        </p:txBody>
      </p:sp>
    </p:spTree>
    <p:extLst>
      <p:ext uri="{BB962C8B-B14F-4D97-AF65-F5344CB8AC3E}">
        <p14:creationId xmlns:p14="http://schemas.microsoft.com/office/powerpoint/2010/main" val="341099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B6786C-6326-4322-8CB1-FB4003A5A34C}" type="datetimeFigureOut">
              <a:rPr lang="en-US" smtClean="0"/>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31DD1F-D169-4561-970C-BB9380145329}"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552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B6786C-6326-4322-8CB1-FB4003A5A34C}" type="datetimeFigureOut">
              <a:rPr lang="en-US" smtClean="0"/>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31DD1F-D169-4561-970C-BB9380145329}" type="slidenum">
              <a:rPr lang="en-US" smtClean="0"/>
              <a:t>‹#›</a:t>
            </a:fld>
            <a:endParaRPr lang="en-US"/>
          </a:p>
        </p:txBody>
      </p:sp>
    </p:spTree>
    <p:extLst>
      <p:ext uri="{BB962C8B-B14F-4D97-AF65-F5344CB8AC3E}">
        <p14:creationId xmlns:p14="http://schemas.microsoft.com/office/powerpoint/2010/main" val="384586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B6786C-6326-4322-8CB1-FB4003A5A34C}" type="datetimeFigureOut">
              <a:rPr lang="en-US" smtClean="0"/>
              <a:t>8/9/2018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31DD1F-D169-4561-970C-BB9380145329}" type="slidenum">
              <a:rPr lang="en-US" smtClean="0"/>
              <a:t>‹#›</a:t>
            </a:fld>
            <a:endParaRPr lang="en-US"/>
          </a:p>
        </p:txBody>
      </p:sp>
    </p:spTree>
    <p:extLst>
      <p:ext uri="{BB962C8B-B14F-4D97-AF65-F5344CB8AC3E}">
        <p14:creationId xmlns:p14="http://schemas.microsoft.com/office/powerpoint/2010/main" val="128520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B6786C-6326-4322-8CB1-FB4003A5A34C}" type="datetimeFigureOut">
              <a:rPr lang="en-US" smtClean="0"/>
              <a:t>8/9/2018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31DD1F-D169-4561-970C-BB9380145329}" type="slidenum">
              <a:rPr lang="en-US" smtClean="0"/>
              <a:t>‹#›</a:t>
            </a:fld>
            <a:endParaRPr lang="en-US"/>
          </a:p>
        </p:txBody>
      </p:sp>
    </p:spTree>
    <p:extLst>
      <p:ext uri="{BB962C8B-B14F-4D97-AF65-F5344CB8AC3E}">
        <p14:creationId xmlns:p14="http://schemas.microsoft.com/office/powerpoint/2010/main" val="1947133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B6786C-6326-4322-8CB1-FB4003A5A34C}" type="datetimeFigureOut">
              <a:rPr lang="en-US" smtClean="0"/>
              <a:t>8/9/2018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31DD1F-D169-4561-970C-BB9380145329}" type="slidenum">
              <a:rPr lang="en-US" smtClean="0"/>
              <a:t>‹#›</a:t>
            </a:fld>
            <a:endParaRPr lang="en-US"/>
          </a:p>
        </p:txBody>
      </p:sp>
    </p:spTree>
    <p:extLst>
      <p:ext uri="{BB962C8B-B14F-4D97-AF65-F5344CB8AC3E}">
        <p14:creationId xmlns:p14="http://schemas.microsoft.com/office/powerpoint/2010/main" val="392938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B6786C-6326-4322-8CB1-FB4003A5A34C}" type="datetimeFigureOut">
              <a:rPr lang="en-US" smtClean="0"/>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31DD1F-D169-4561-970C-BB9380145329}" type="slidenum">
              <a:rPr lang="en-US" smtClean="0"/>
              <a:t>‹#›</a:t>
            </a:fld>
            <a:endParaRPr lang="en-US"/>
          </a:p>
        </p:txBody>
      </p:sp>
    </p:spTree>
    <p:extLst>
      <p:ext uri="{BB962C8B-B14F-4D97-AF65-F5344CB8AC3E}">
        <p14:creationId xmlns:p14="http://schemas.microsoft.com/office/powerpoint/2010/main" val="3762082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B6786C-6326-4322-8CB1-FB4003A5A34C}" type="datetimeFigureOut">
              <a:rPr lang="en-US" smtClean="0"/>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31DD1F-D169-4561-970C-BB9380145329}" type="slidenum">
              <a:rPr lang="en-US" smtClean="0"/>
              <a:t>‹#›</a:t>
            </a:fld>
            <a:endParaRPr lang="en-US"/>
          </a:p>
        </p:txBody>
      </p:sp>
    </p:spTree>
    <p:extLst>
      <p:ext uri="{BB962C8B-B14F-4D97-AF65-F5344CB8AC3E}">
        <p14:creationId xmlns:p14="http://schemas.microsoft.com/office/powerpoint/2010/main" val="89696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FB6786C-6326-4322-8CB1-FB4003A5A34C}" type="datetimeFigureOut">
              <a:rPr lang="en-US" smtClean="0"/>
              <a:t>8/9/2018</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C31DD1F-D169-4561-970C-BB9380145329}" type="slidenum">
              <a:rPr lang="en-US" smtClean="0"/>
              <a:t>‹#›</a:t>
            </a:fld>
            <a:endParaRPr lang="en-US"/>
          </a:p>
        </p:txBody>
      </p:sp>
    </p:spTree>
    <p:extLst>
      <p:ext uri="{BB962C8B-B14F-4D97-AF65-F5344CB8AC3E}">
        <p14:creationId xmlns:p14="http://schemas.microsoft.com/office/powerpoint/2010/main" val="366738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1.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jpg"/><Relationship Id="rId7" Type="http://schemas.openxmlformats.org/officeDocument/2006/relationships/image" Target="../media/image33.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0.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jpg"/><Relationship Id="rId7" Type="http://schemas.openxmlformats.org/officeDocument/2006/relationships/image" Target="../media/image33.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0.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4.jpeg"/><Relationship Id="rId7"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6.jpg"/><Relationship Id="rId7"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8.JP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57.tiff"/><Relationship Id="rId4" Type="http://schemas.openxmlformats.org/officeDocument/2006/relationships/image" Target="../media/image56.tiff"/></Relationships>
</file>

<file path=ppt/slides/_rels/slide32.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59.tiff"/></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bls.gov/news.release/pdf/cfoi.pdf" TargetMode="External"/><Relationship Id="rId2" Type="http://schemas.openxmlformats.org/officeDocument/2006/relationships/hyperlink" Target="https://www.questdiagnostics.com/home/physicians/health-trends/drug-testing" TargetMode="Externa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63.jpg"/></Relationships>
</file>

<file path=ppt/slides/_rels/slide3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5.jp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hyperlink" Target="http://www.orasure.com/docs/pdfs/products/intercept/Intercept-Detection-of-Marijuana-Use-by-Oral-Fluid-and-Urine-Analysis.pdf" TargetMode="Externa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JPG"/><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87.JPG"/></Relationships>
</file>

<file path=ppt/slides/_rels/slide5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6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08479" y="3768692"/>
            <a:ext cx="5553718" cy="1872853"/>
          </a:xfrm>
          <a:prstGeom prst="roundRect">
            <a:avLst/>
          </a:prstGeom>
          <a:noFill/>
          <a:ln w="38100">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solidFill>
                  <a:schemeClr val="accent1">
                    <a:lumMod val="50000"/>
                  </a:schemeClr>
                </a:solidFill>
              </a:rPr>
              <a:t>Jo McGuire</a:t>
            </a:r>
          </a:p>
          <a:p>
            <a:r>
              <a:rPr lang="en-US" sz="2800" b="1" dirty="0">
                <a:solidFill>
                  <a:schemeClr val="accent1">
                    <a:lumMod val="50000"/>
                  </a:schemeClr>
                </a:solidFill>
              </a:rPr>
              <a:t>jo@jomcguire.org</a:t>
            </a:r>
            <a:endParaRPr lang="en-US" sz="2800" b="1" i="1" dirty="0">
              <a:solidFill>
                <a:schemeClr val="accent1">
                  <a:lumMod val="50000"/>
                </a:schemeClr>
              </a:solidFill>
            </a:endParaRPr>
          </a:p>
          <a:p>
            <a:r>
              <a:rPr lang="en-US" sz="2800" b="1" dirty="0">
                <a:solidFill>
                  <a:schemeClr val="accent1">
                    <a:lumMod val="50000"/>
                  </a:schemeClr>
                </a:solidFill>
              </a:rPr>
              <a:t>www.jomcguire.org</a:t>
            </a:r>
          </a:p>
          <a:p>
            <a:endParaRPr lang="en-US" sz="2000" b="1" dirty="0">
              <a:solidFill>
                <a:schemeClr val="accent1">
                  <a:lumMod val="50000"/>
                </a:schemeClr>
              </a:solidFill>
            </a:endParaRPr>
          </a:p>
        </p:txBody>
      </p:sp>
      <p:sp>
        <p:nvSpPr>
          <p:cNvPr id="2" name="Title 1"/>
          <p:cNvSpPr>
            <a:spLocks noGrp="1"/>
          </p:cNvSpPr>
          <p:nvPr>
            <p:ph type="ctrTitle"/>
          </p:nvPr>
        </p:nvSpPr>
        <p:spPr>
          <a:xfrm>
            <a:off x="1219309" y="508199"/>
            <a:ext cx="10519643" cy="2926080"/>
          </a:xfrm>
        </p:spPr>
        <p:txBody>
          <a:bodyPr>
            <a:normAutofit/>
          </a:bodyPr>
          <a:lstStyle/>
          <a:p>
            <a:pPr algn="r"/>
            <a:r>
              <a:rPr lang="en-US" sz="8000" dirty="0"/>
              <a:t>Marijuana &amp; The Workplace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882" y="4731492"/>
            <a:ext cx="2254513" cy="18690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14" y="2860682"/>
            <a:ext cx="5638965" cy="3741619"/>
          </a:xfrm>
          <a:prstGeom prst="rect">
            <a:avLst/>
          </a:prstGeom>
          <a:effectLst>
            <a:softEdge rad="127000"/>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288" y="5284356"/>
            <a:ext cx="1963612" cy="1124787"/>
          </a:xfrm>
          <a:prstGeom prst="rect">
            <a:avLst/>
          </a:prstGeom>
        </p:spPr>
      </p:pic>
    </p:spTree>
    <p:extLst>
      <p:ext uri="{BB962C8B-B14F-4D97-AF65-F5344CB8AC3E}">
        <p14:creationId xmlns:p14="http://schemas.microsoft.com/office/powerpoint/2010/main" val="395309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504967" y="1645920"/>
            <a:ext cx="7467057" cy="3982600"/>
          </a:xfrm>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marL="0" indent="0" algn="ctr">
              <a:lnSpc>
                <a:spcPct val="150000"/>
              </a:lnSpc>
              <a:spcBef>
                <a:spcPts val="0"/>
              </a:spcBef>
              <a:buClr>
                <a:schemeClr val="bg1"/>
              </a:buClr>
              <a:buSzPct val="60000"/>
              <a:buNone/>
              <a:defRPr/>
            </a:pPr>
            <a:r>
              <a:rPr lang="en-US" sz="3600" dirty="0">
                <a:latin typeface="Arial" panose="020B0604020202020204" pitchFamily="34" charset="0"/>
                <a:cs typeface="Arial" panose="020B0604020202020204" pitchFamily="34" charset="0"/>
              </a:rPr>
              <a:t>According to the BC Coroner,</a:t>
            </a:r>
          </a:p>
          <a:p>
            <a:pPr marL="0" indent="0" algn="ctr">
              <a:lnSpc>
                <a:spcPct val="150000"/>
              </a:lnSpc>
              <a:spcBef>
                <a:spcPts val="0"/>
              </a:spcBef>
              <a:buClr>
                <a:schemeClr val="bg1"/>
              </a:buClr>
              <a:buSzPct val="60000"/>
              <a:buNone/>
              <a:defRPr/>
            </a:pPr>
            <a:r>
              <a:rPr lang="en-US" sz="3600" dirty="0">
                <a:latin typeface="Arial" panose="020B0604020202020204" pitchFamily="34" charset="0"/>
                <a:cs typeface="Arial" panose="020B0604020202020204" pitchFamily="34" charset="0"/>
              </a:rPr>
              <a:t>30% of forestry related deaths are attributed to cannabis</a:t>
            </a:r>
          </a:p>
          <a:p>
            <a:pPr marL="0" indent="0" algn="ctr">
              <a:lnSpc>
                <a:spcPct val="150000"/>
              </a:lnSpc>
              <a:spcBef>
                <a:spcPts val="0"/>
              </a:spcBef>
              <a:buClr>
                <a:schemeClr val="bg1"/>
              </a:buClr>
              <a:buSzPct val="60000"/>
              <a:buNone/>
              <a:defRPr/>
            </a:pPr>
            <a:r>
              <a:rPr lang="en-US" sz="3600" dirty="0">
                <a:latin typeface="Arial" panose="020B0604020202020204" pitchFamily="34" charset="0"/>
                <a:cs typeface="Arial" panose="020B0604020202020204" pitchFamily="34" charset="0"/>
              </a:rPr>
              <a:t>but none to alcohol</a:t>
            </a:r>
          </a:p>
        </p:txBody>
      </p:sp>
      <p:sp>
        <p:nvSpPr>
          <p:cNvPr id="15364" name="TextBox 4"/>
          <p:cNvSpPr txBox="1">
            <a:spLocks noChangeArrowheads="1"/>
          </p:cNvSpPr>
          <p:nvPr/>
        </p:nvSpPr>
        <p:spPr bwMode="auto">
          <a:xfrm>
            <a:off x="1378039" y="5726986"/>
            <a:ext cx="89898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a:r>
              <a:rPr lang="en-US" altLang="en-US" sz="1400" dirty="0"/>
              <a:t>Elsevier Editorial System for Safety Science: Patterns of underlying causes of work-related traumatic fatalities – comparison between small and larger companies. Manuscript Number SAFETY-D-13-00224R1 2007</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533" y="538074"/>
            <a:ext cx="3389307" cy="4942739"/>
          </a:xfrm>
          <a:prstGeom prst="rect">
            <a:avLst/>
          </a:prstGeom>
          <a:ln w="88900" cap="sq" cmpd="thickThin">
            <a:solidFill>
              <a:srgbClr val="000000"/>
            </a:solidFill>
            <a:prstDash val="solid"/>
            <a:miter lim="800000"/>
          </a:ln>
          <a:effectLst>
            <a:innerShdw blurRad="76200">
              <a:srgbClr val="000000"/>
            </a:innerShdw>
          </a:effectLst>
        </p:spPr>
      </p:pic>
      <p:sp>
        <p:nvSpPr>
          <p:cNvPr id="8" name="Title 1"/>
          <p:cNvSpPr>
            <a:spLocks noGrp="1"/>
          </p:cNvSpPr>
          <p:nvPr>
            <p:ph type="title"/>
          </p:nvPr>
        </p:nvSpPr>
        <p:spPr>
          <a:xfrm>
            <a:off x="490466" y="426319"/>
            <a:ext cx="7069433" cy="1017587"/>
          </a:xfrm>
        </p:spPr>
        <p:txBody>
          <a:bodyPr rtlCol="0">
            <a:normAutofit fontScale="90000"/>
          </a:bodyPr>
          <a:lstStyle/>
          <a:p>
            <a:pPr>
              <a:defRPr/>
            </a:pPr>
            <a:r>
              <a:rPr lang="en-US" sz="5400" b="1" dirty="0"/>
              <a:t>workplace</a:t>
            </a:r>
            <a:r>
              <a:rPr lang="en-US" sz="5400" dirty="0">
                <a:solidFill>
                  <a:schemeClr val="tx1"/>
                </a:solidFill>
              </a:rPr>
              <a:t> marijuana use</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7706880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29555" y="223198"/>
            <a:ext cx="9185189" cy="6444190"/>
          </a:xfrm>
          <a:prstGeom prst="rect">
            <a:avLst/>
          </a:prstGeom>
        </p:spPr>
      </p:pic>
      <p:sp>
        <p:nvSpPr>
          <p:cNvPr id="2" name="Title 1"/>
          <p:cNvSpPr>
            <a:spLocks noGrp="1"/>
          </p:cNvSpPr>
          <p:nvPr>
            <p:ph type="title"/>
          </p:nvPr>
        </p:nvSpPr>
        <p:spPr>
          <a:xfrm>
            <a:off x="1429555" y="223198"/>
            <a:ext cx="9185189" cy="1356360"/>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sz="6000" dirty="0"/>
              <a:t>Did You Know?</a:t>
            </a:r>
          </a:p>
        </p:txBody>
      </p:sp>
      <p:sp>
        <p:nvSpPr>
          <p:cNvPr id="3" name="Content Placeholder 2"/>
          <p:cNvSpPr>
            <a:spLocks noGrp="1"/>
          </p:cNvSpPr>
          <p:nvPr>
            <p:ph idx="1"/>
          </p:nvPr>
        </p:nvSpPr>
        <p:spPr>
          <a:xfrm>
            <a:off x="1648496" y="1721261"/>
            <a:ext cx="8796270" cy="4946127"/>
          </a:xfrm>
        </p:spPr>
        <p:txBody>
          <a:bodyPr anchor="ctr">
            <a:normAutofit/>
          </a:bodyPr>
          <a:lstStyle/>
          <a:p>
            <a:pPr marL="45720" indent="0">
              <a:buNone/>
            </a:pPr>
            <a:r>
              <a:rPr lang="en-US" sz="4000" b="1" dirty="0">
                <a:solidFill>
                  <a:schemeClr val="accent6">
                    <a:lumMod val="50000"/>
                  </a:schemeClr>
                </a:solidFill>
                <a:effectLst>
                  <a:outerShdw blurRad="38100" dist="38100" dir="2700000" algn="tl">
                    <a:srgbClr val="000000">
                      <a:alpha val="43137"/>
                    </a:srgbClr>
                  </a:outerShdw>
                </a:effectLst>
              </a:rPr>
              <a:t>Employee drug use costs U.S. businesses over $246 billion per year in lost revenue. </a:t>
            </a:r>
          </a:p>
          <a:p>
            <a:pPr marL="45720" indent="0" algn="just">
              <a:buNone/>
            </a:pPr>
            <a:endParaRPr lang="en-US" sz="800" b="1" dirty="0">
              <a:solidFill>
                <a:schemeClr val="accent6">
                  <a:lumMod val="50000"/>
                </a:schemeClr>
              </a:solidFill>
              <a:effectLst>
                <a:outerShdw blurRad="38100" dist="38100" dir="2700000" algn="tl">
                  <a:srgbClr val="000000">
                    <a:alpha val="43137"/>
                  </a:srgbClr>
                </a:outerShdw>
              </a:effectLst>
            </a:endParaRPr>
          </a:p>
          <a:p>
            <a:pPr marL="45720" indent="0">
              <a:buNone/>
            </a:pPr>
            <a:r>
              <a:rPr lang="en-US" sz="4000" b="1" dirty="0">
                <a:solidFill>
                  <a:schemeClr val="accent6">
                    <a:lumMod val="50000"/>
                  </a:schemeClr>
                </a:solidFill>
                <a:effectLst>
                  <a:outerShdw blurRad="38100" dist="38100" dir="2700000" algn="tl">
                    <a:srgbClr val="000000">
                      <a:alpha val="43137"/>
                    </a:srgbClr>
                  </a:outerShdw>
                </a:effectLst>
              </a:rPr>
              <a:t>Small businesses can lose up to $7,000/month in lost productivity, employee turnover, absenteeism and tardiness.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5" name="TextBox 4"/>
          <p:cNvSpPr txBox="1"/>
          <p:nvPr/>
        </p:nvSpPr>
        <p:spPr>
          <a:xfrm>
            <a:off x="2215167" y="6298056"/>
            <a:ext cx="7173532" cy="369332"/>
          </a:xfrm>
          <a:prstGeom prst="rect">
            <a:avLst/>
          </a:prstGeom>
          <a:noFill/>
        </p:spPr>
        <p:txBody>
          <a:bodyPr wrap="square" rtlCol="0">
            <a:spAutoFit/>
          </a:bodyPr>
          <a:lstStyle/>
          <a:p>
            <a:pPr algn="ctr"/>
            <a:r>
              <a:rPr lang="en-US" dirty="0"/>
              <a:t>www.nida.gov</a:t>
            </a:r>
          </a:p>
        </p:txBody>
      </p:sp>
    </p:spTree>
    <p:extLst>
      <p:ext uri="{BB962C8B-B14F-4D97-AF65-F5344CB8AC3E}">
        <p14:creationId xmlns:p14="http://schemas.microsoft.com/office/powerpoint/2010/main" val="2829306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74" y="218941"/>
            <a:ext cx="10711833" cy="631064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Tree>
    <p:extLst>
      <p:ext uri="{BB962C8B-B14F-4D97-AF65-F5344CB8AC3E}">
        <p14:creationId xmlns:p14="http://schemas.microsoft.com/office/powerpoint/2010/main" val="1689462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6" y="1368495"/>
            <a:ext cx="4468836" cy="5169693"/>
          </a:xfrm>
          <a:prstGeom prst="rect">
            <a:avLst/>
          </a:prstGeom>
          <a:effectLst>
            <a:softEdge rad="317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536" y="2881778"/>
            <a:ext cx="2133600" cy="2143125"/>
          </a:xfrm>
          <a:prstGeom prst="rect">
            <a:avLst/>
          </a:prstGeom>
          <a:effectLst>
            <a:softEdge rad="317500"/>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3" name="Content Placeholder 2"/>
          <p:cNvSpPr>
            <a:spLocks noGrp="1"/>
          </p:cNvSpPr>
          <p:nvPr>
            <p:ph idx="4294967295"/>
          </p:nvPr>
        </p:nvSpPr>
        <p:spPr>
          <a:xfrm>
            <a:off x="4070265" y="1368495"/>
            <a:ext cx="7209197" cy="4414119"/>
          </a:xfrm>
          <a:prstGeom prst="roundRect">
            <a:avLst/>
          </a:prstGeom>
        </p:spPr>
        <p:style>
          <a:lnRef idx="1">
            <a:schemeClr val="accent6"/>
          </a:lnRef>
          <a:fillRef idx="3">
            <a:schemeClr val="accent6"/>
          </a:fillRef>
          <a:effectRef idx="2">
            <a:schemeClr val="accent6"/>
          </a:effectRef>
          <a:fontRef idx="minor">
            <a:schemeClr val="lt1"/>
          </a:fontRef>
        </p:style>
        <p:txBody>
          <a:bodyPr>
            <a:noAutofit/>
          </a:bodyPr>
          <a:lstStyle/>
          <a:p>
            <a:pPr>
              <a:lnSpc>
                <a:spcPct val="150000"/>
              </a:lnSpc>
              <a:spcBef>
                <a:spcPts val="0"/>
              </a:spcBef>
              <a:buClr>
                <a:schemeClr val="bg1"/>
              </a:buClr>
              <a:buSzPct val="75000"/>
              <a:buFont typeface="Arial" panose="020B0604020202020204" pitchFamily="34" charset="0"/>
              <a:buChar char="•"/>
              <a:defRPr/>
            </a:pPr>
            <a:r>
              <a:rPr lang="en-US" sz="2800" dirty="0">
                <a:latin typeface="AR CENA" panose="02000000000000000000" pitchFamily="2" charset="0"/>
                <a:cs typeface="AngsanaUPC" pitchFamily="18" charset="-34"/>
              </a:rPr>
              <a:t>There is a high potential for abuse</a:t>
            </a:r>
          </a:p>
          <a:p>
            <a:pPr>
              <a:lnSpc>
                <a:spcPct val="150000"/>
              </a:lnSpc>
              <a:spcBef>
                <a:spcPts val="0"/>
              </a:spcBef>
              <a:buClr>
                <a:schemeClr val="bg1"/>
              </a:buClr>
              <a:buSzPct val="75000"/>
              <a:buFont typeface="Arial" panose="020B0604020202020204" pitchFamily="34" charset="0"/>
              <a:buChar char="•"/>
              <a:defRPr/>
            </a:pPr>
            <a:endParaRPr lang="en-US" sz="1000" dirty="0">
              <a:latin typeface="AR CENA" panose="02000000000000000000" pitchFamily="2" charset="0"/>
              <a:cs typeface="AngsanaUPC" pitchFamily="18" charset="-34"/>
            </a:endParaRPr>
          </a:p>
          <a:p>
            <a:pPr>
              <a:lnSpc>
                <a:spcPct val="150000"/>
              </a:lnSpc>
              <a:spcBef>
                <a:spcPts val="0"/>
              </a:spcBef>
              <a:buClr>
                <a:schemeClr val="bg1"/>
              </a:buClr>
              <a:buSzPct val="75000"/>
              <a:buFont typeface="Arial" panose="020B0604020202020204" pitchFamily="34" charset="0"/>
              <a:buChar char="•"/>
              <a:defRPr/>
            </a:pPr>
            <a:r>
              <a:rPr lang="en-US" sz="2800" dirty="0">
                <a:latin typeface="AR CENA" panose="02000000000000000000" pitchFamily="2" charset="0"/>
                <a:cs typeface="AngsanaUPC" pitchFamily="18" charset="-34"/>
              </a:rPr>
              <a:t>Lack of any accepted medical use</a:t>
            </a:r>
          </a:p>
          <a:p>
            <a:pPr>
              <a:lnSpc>
                <a:spcPct val="150000"/>
              </a:lnSpc>
              <a:spcBef>
                <a:spcPts val="0"/>
              </a:spcBef>
              <a:buClr>
                <a:schemeClr val="bg1"/>
              </a:buClr>
              <a:buSzPct val="75000"/>
              <a:buFont typeface="Arial" panose="020B0604020202020204" pitchFamily="34" charset="0"/>
              <a:buChar char="•"/>
              <a:defRPr/>
            </a:pPr>
            <a:endParaRPr lang="en-US" sz="1000" dirty="0">
              <a:latin typeface="AR CENA" panose="02000000000000000000" pitchFamily="2" charset="0"/>
              <a:cs typeface="AngsanaUPC" pitchFamily="18" charset="-34"/>
            </a:endParaRPr>
          </a:p>
          <a:p>
            <a:pPr>
              <a:lnSpc>
                <a:spcPct val="150000"/>
              </a:lnSpc>
              <a:spcBef>
                <a:spcPts val="0"/>
              </a:spcBef>
              <a:buClr>
                <a:schemeClr val="bg1"/>
              </a:buClr>
              <a:buSzPct val="75000"/>
              <a:buFont typeface="Arial" panose="020B0604020202020204" pitchFamily="34" charset="0"/>
              <a:buChar char="•"/>
              <a:defRPr/>
            </a:pPr>
            <a:r>
              <a:rPr lang="en-US" sz="2800" dirty="0">
                <a:latin typeface="AR CENA" panose="02000000000000000000" pitchFamily="2" charset="0"/>
                <a:cs typeface="AngsanaUPC" pitchFamily="18" charset="-34"/>
              </a:rPr>
              <a:t>No accepted safety standards for use under medical supervision</a:t>
            </a:r>
          </a:p>
          <a:p>
            <a:pPr>
              <a:lnSpc>
                <a:spcPct val="150000"/>
              </a:lnSpc>
              <a:spcBef>
                <a:spcPts val="0"/>
              </a:spcBef>
              <a:buClr>
                <a:schemeClr val="bg1"/>
              </a:buClr>
              <a:buSzPct val="75000"/>
              <a:buFont typeface="Arial" panose="020B0604020202020204" pitchFamily="34" charset="0"/>
              <a:buChar char="•"/>
              <a:defRPr/>
            </a:pPr>
            <a:endParaRPr lang="en-US" sz="800" dirty="0">
              <a:latin typeface="AR CENA" panose="02000000000000000000" pitchFamily="2" charset="0"/>
              <a:cs typeface="AngsanaUPC" pitchFamily="18" charset="-34"/>
            </a:endParaRPr>
          </a:p>
          <a:p>
            <a:pPr>
              <a:lnSpc>
                <a:spcPct val="150000"/>
              </a:lnSpc>
              <a:spcBef>
                <a:spcPts val="0"/>
              </a:spcBef>
              <a:buClr>
                <a:schemeClr val="bg1"/>
              </a:buClr>
              <a:buSzPct val="75000"/>
              <a:buFont typeface="Arial" panose="020B0604020202020204" pitchFamily="34" charset="0"/>
              <a:buChar char="•"/>
              <a:defRPr/>
            </a:pPr>
            <a:r>
              <a:rPr lang="en-US" sz="2800" dirty="0">
                <a:latin typeface="AR CENA" panose="02000000000000000000" pitchFamily="2" charset="0"/>
                <a:cs typeface="AngsanaUPC" pitchFamily="18" charset="-34"/>
              </a:rPr>
              <a:t>Unable to regulate dosing standards</a:t>
            </a:r>
            <a:endParaRPr lang="en-US" sz="2000" dirty="0">
              <a:latin typeface="AR CENA" panose="02000000000000000000" pitchFamily="2" charset="0"/>
              <a:cs typeface="AngsanaUPC" pitchFamily="18" charset="-34"/>
            </a:endParaRPr>
          </a:p>
        </p:txBody>
      </p:sp>
      <p:sp>
        <p:nvSpPr>
          <p:cNvPr id="5" name="TextBox 4"/>
          <p:cNvSpPr txBox="1"/>
          <p:nvPr/>
        </p:nvSpPr>
        <p:spPr>
          <a:xfrm>
            <a:off x="257527" y="6200702"/>
            <a:ext cx="8873594" cy="338554"/>
          </a:xfrm>
          <a:prstGeom prst="rect">
            <a:avLst/>
          </a:prstGeom>
          <a:noFill/>
        </p:spPr>
        <p:txBody>
          <a:bodyPr wrap="square" rtlCol="0">
            <a:spAutoFit/>
          </a:bodyPr>
          <a:lstStyle/>
          <a:p>
            <a:pPr algn="ctr"/>
            <a:r>
              <a:rPr lang="en-US" sz="1600" dirty="0"/>
              <a:t>USDOJ: DEA Denial of Application to Reschedule Marijuana August 12, 2016</a:t>
            </a:r>
          </a:p>
        </p:txBody>
      </p:sp>
      <p:sp>
        <p:nvSpPr>
          <p:cNvPr id="9" name="Title 1"/>
          <p:cNvSpPr txBox="1">
            <a:spLocks/>
          </p:cNvSpPr>
          <p:nvPr/>
        </p:nvSpPr>
        <p:spPr>
          <a:xfrm>
            <a:off x="1856968" y="440666"/>
            <a:ext cx="8822170" cy="1017587"/>
          </a:xfrm>
          <a:prstGeom prst="rect">
            <a:avLst/>
          </a:prstGeom>
        </p:spPr>
        <p:txBody>
          <a:bodyPr rtlCol="0" anchor="ctr">
            <a:normAutofit fontScale="85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defRPr/>
            </a:pPr>
            <a:r>
              <a:rPr lang="en-US" sz="5400" b="1" dirty="0"/>
              <a:t>what does</a:t>
            </a:r>
            <a:r>
              <a:rPr lang="en-US" sz="5400" dirty="0">
                <a:solidFill>
                  <a:schemeClr val="tx1"/>
                </a:solidFill>
              </a:rPr>
              <a:t> schedule </a:t>
            </a:r>
            <a:r>
              <a:rPr lang="en-US" sz="5400">
                <a:solidFill>
                  <a:schemeClr val="tx1"/>
                </a:solidFill>
              </a:rPr>
              <a:t>I drug mean?</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92012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3" name="Content Placeholder 2"/>
          <p:cNvSpPr>
            <a:spLocks noGrp="1"/>
          </p:cNvSpPr>
          <p:nvPr>
            <p:ph idx="4294967295"/>
          </p:nvPr>
        </p:nvSpPr>
        <p:spPr>
          <a:xfrm>
            <a:off x="1287886" y="1524342"/>
            <a:ext cx="9581882" cy="462361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oAutofit/>
          </a:bodyPr>
          <a:lstStyle/>
          <a:p>
            <a:pPr>
              <a:lnSpc>
                <a:spcPct val="150000"/>
              </a:lnSpc>
              <a:buClr>
                <a:schemeClr val="bg1"/>
              </a:buClr>
            </a:pPr>
            <a:r>
              <a:rPr lang="en-US" sz="2400" dirty="0">
                <a:solidFill>
                  <a:schemeClr val="bg1"/>
                </a:solidFill>
                <a:effectLst>
                  <a:outerShdw blurRad="38100" dist="38100" dir="2700000" algn="tl">
                    <a:srgbClr val="000000">
                      <a:alpha val="43137"/>
                    </a:srgbClr>
                  </a:outerShdw>
                </a:effectLst>
              </a:rPr>
              <a:t>Highest THC potencies ever seen</a:t>
            </a:r>
          </a:p>
          <a:p>
            <a:pPr>
              <a:lnSpc>
                <a:spcPct val="150000"/>
              </a:lnSpc>
              <a:buClr>
                <a:schemeClr val="bg1"/>
              </a:buClr>
            </a:pPr>
            <a:r>
              <a:rPr lang="en-US" sz="2400" dirty="0">
                <a:solidFill>
                  <a:schemeClr val="bg1"/>
                </a:solidFill>
                <a:effectLst>
                  <a:outerShdw blurRad="38100" dist="38100" dir="2700000" algn="tl">
                    <a:srgbClr val="000000">
                      <a:alpha val="43137"/>
                    </a:srgbClr>
                  </a:outerShdw>
                </a:effectLst>
              </a:rPr>
              <a:t>New delivery systems that are beyond standard thinking</a:t>
            </a:r>
          </a:p>
          <a:p>
            <a:pPr>
              <a:lnSpc>
                <a:spcPct val="150000"/>
              </a:lnSpc>
              <a:buClr>
                <a:schemeClr val="bg1"/>
              </a:buClr>
            </a:pPr>
            <a:r>
              <a:rPr lang="en-US" sz="2400" b="1" dirty="0">
                <a:solidFill>
                  <a:schemeClr val="accent1">
                    <a:lumMod val="60000"/>
                    <a:lumOff val="40000"/>
                  </a:schemeClr>
                </a:solidFill>
                <a:effectLst>
                  <a:outerShdw blurRad="38100" dist="38100" dir="2700000" algn="tl">
                    <a:srgbClr val="000000">
                      <a:alpha val="43137"/>
                    </a:srgbClr>
                  </a:outerShdw>
                </a:effectLst>
              </a:rPr>
              <a:t>Longer lasting impairment</a:t>
            </a:r>
          </a:p>
          <a:p>
            <a:pPr>
              <a:lnSpc>
                <a:spcPct val="150000"/>
              </a:lnSpc>
              <a:buClr>
                <a:schemeClr val="bg1"/>
              </a:buClr>
            </a:pPr>
            <a:r>
              <a:rPr lang="en-US" sz="2400" dirty="0">
                <a:solidFill>
                  <a:schemeClr val="bg1"/>
                </a:solidFill>
                <a:effectLst>
                  <a:outerShdw blurRad="38100" dist="38100" dir="2700000" algn="tl">
                    <a:srgbClr val="000000">
                      <a:alpha val="43137"/>
                    </a:srgbClr>
                  </a:outerShdw>
                </a:effectLst>
              </a:rPr>
              <a:t>Confusing lack of standards regarding how to handle private use by employees</a:t>
            </a:r>
          </a:p>
          <a:p>
            <a:pPr>
              <a:lnSpc>
                <a:spcPct val="150000"/>
              </a:lnSpc>
              <a:buClr>
                <a:schemeClr val="bg1"/>
              </a:buClr>
            </a:pPr>
            <a:r>
              <a:rPr lang="en-US" sz="2400" dirty="0">
                <a:solidFill>
                  <a:schemeClr val="bg1"/>
                </a:solidFill>
                <a:effectLst>
                  <a:outerShdw blurRad="38100" dist="38100" dir="2700000" algn="tl">
                    <a:srgbClr val="000000">
                      <a:alpha val="43137"/>
                    </a:srgbClr>
                  </a:outerShdw>
                </a:effectLst>
              </a:rPr>
              <a:t>Edible products complicate the issue</a:t>
            </a:r>
          </a:p>
        </p:txBody>
      </p:sp>
      <p:sp>
        <p:nvSpPr>
          <p:cNvPr id="7" name="Title 1"/>
          <p:cNvSpPr>
            <a:spLocks noGrp="1"/>
          </p:cNvSpPr>
          <p:nvPr>
            <p:ph type="title"/>
          </p:nvPr>
        </p:nvSpPr>
        <p:spPr>
          <a:xfrm>
            <a:off x="2544111" y="438420"/>
            <a:ext cx="7069433" cy="1017587"/>
          </a:xfrm>
        </p:spPr>
        <p:txBody>
          <a:bodyPr rtlCol="0">
            <a:normAutofit fontScale="90000"/>
          </a:bodyPr>
          <a:lstStyle/>
          <a:p>
            <a:pPr>
              <a:defRPr/>
            </a:pPr>
            <a:r>
              <a:rPr lang="en-US" sz="5400" b="1" dirty="0"/>
              <a:t>contemporary</a:t>
            </a:r>
            <a:r>
              <a:rPr lang="en-US" sz="5400" dirty="0">
                <a:solidFill>
                  <a:schemeClr val="tx1"/>
                </a:solidFill>
              </a:rPr>
              <a:t> marijuana</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8939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0848"/>
          <a:stretch/>
        </p:blipFill>
        <p:spPr>
          <a:xfrm>
            <a:off x="853361" y="2074415"/>
            <a:ext cx="2818134" cy="4380936"/>
          </a:xfrm>
          <a:prstGeom prst="rect">
            <a:avLst/>
          </a:prstGeom>
          <a:effectLst>
            <a:softEdge rad="1270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 b="6839"/>
          <a:stretch/>
        </p:blipFill>
        <p:spPr>
          <a:xfrm>
            <a:off x="6950310" y="2074415"/>
            <a:ext cx="3721449" cy="4561227"/>
          </a:xfrm>
          <a:prstGeom prst="rect">
            <a:avLst/>
          </a:prstGeom>
          <a:effectLst>
            <a:softEdge rad="127000"/>
          </a:effectLst>
        </p:spPr>
      </p:pic>
      <p:sp>
        <p:nvSpPr>
          <p:cNvPr id="7" name="TextBox 6"/>
          <p:cNvSpPr txBox="1"/>
          <p:nvPr/>
        </p:nvSpPr>
        <p:spPr>
          <a:xfrm>
            <a:off x="1596753" y="1736542"/>
            <a:ext cx="4149484" cy="369332"/>
          </a:xfrm>
          <a:prstGeom prst="rect">
            <a:avLst/>
          </a:prstGeom>
          <a:noFill/>
        </p:spPr>
        <p:txBody>
          <a:bodyPr wrap="square" rtlCol="0">
            <a:spAutoFit/>
          </a:bodyPr>
          <a:lstStyle/>
          <a:p>
            <a:pPr algn="ctr"/>
            <a:r>
              <a:rPr lang="en-US" dirty="0"/>
              <a:t>Cannabis plants – Circa 1970’s</a:t>
            </a:r>
          </a:p>
        </p:txBody>
      </p:sp>
      <p:sp>
        <p:nvSpPr>
          <p:cNvPr id="8" name="TextBox 7"/>
          <p:cNvSpPr txBox="1"/>
          <p:nvPr/>
        </p:nvSpPr>
        <p:spPr>
          <a:xfrm>
            <a:off x="6427787" y="1668699"/>
            <a:ext cx="4971396" cy="369332"/>
          </a:xfrm>
          <a:prstGeom prst="rect">
            <a:avLst/>
          </a:prstGeom>
          <a:noFill/>
        </p:spPr>
        <p:txBody>
          <a:bodyPr wrap="square" rtlCol="0">
            <a:spAutoFit/>
          </a:bodyPr>
          <a:lstStyle/>
          <a:p>
            <a:pPr algn="ctr"/>
            <a:r>
              <a:rPr lang="en-US" dirty="0"/>
              <a:t>Today: 1 plant can produce  1 </a:t>
            </a:r>
            <a:r>
              <a:rPr lang="en-US" dirty="0" err="1"/>
              <a:t>lb</a:t>
            </a:r>
            <a:r>
              <a:rPr lang="en-US" dirty="0"/>
              <a:t> of pot per harvest </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002"/>
          <a:stretch/>
        </p:blipFill>
        <p:spPr>
          <a:xfrm>
            <a:off x="3565888" y="2049132"/>
            <a:ext cx="2861899" cy="4462961"/>
          </a:xfrm>
          <a:prstGeom prst="rect">
            <a:avLst/>
          </a:prstGeom>
          <a:effectLst>
            <a:softEdge rad="127000"/>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12" name="Title 1"/>
          <p:cNvSpPr txBox="1">
            <a:spLocks/>
          </p:cNvSpPr>
          <p:nvPr/>
        </p:nvSpPr>
        <p:spPr>
          <a:xfrm>
            <a:off x="2544111" y="438420"/>
            <a:ext cx="7069433" cy="1017587"/>
          </a:xfrm>
          <a:prstGeom prst="rect">
            <a:avLst/>
          </a:prstGeom>
        </p:spPr>
        <p:txBody>
          <a:bodyPr rtlCol="0">
            <a:normAutofit fontScale="9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defRPr/>
            </a:pPr>
            <a:r>
              <a:rPr lang="en-US" sz="5400" b="1"/>
              <a:t>contemporary</a:t>
            </a:r>
            <a:r>
              <a:rPr lang="en-US" sz="5400">
                <a:solidFill>
                  <a:schemeClr val="tx1"/>
                </a:solidFill>
              </a:rPr>
              <a:t> marijuana</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41315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048" t="5683" r="3342" b="4666"/>
          <a:stretch/>
        </p:blipFill>
        <p:spPr>
          <a:xfrm rot="21437896">
            <a:off x="336590" y="1615210"/>
            <a:ext cx="5203889" cy="4932273"/>
          </a:xfrm>
          <a:prstGeom prst="rect">
            <a:avLst/>
          </a:prstGeom>
          <a:effectLst>
            <a:softEdge rad="317500"/>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4156"/>
          <a:stretch/>
        </p:blipFill>
        <p:spPr>
          <a:xfrm>
            <a:off x="5563673" y="2150771"/>
            <a:ext cx="4238521" cy="4286201"/>
          </a:xfrm>
          <a:prstGeom prst="rect">
            <a:avLst/>
          </a:prstGeom>
          <a:effectLst>
            <a:softEdge rad="31750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9202763" y="3309821"/>
            <a:ext cx="2952750" cy="1543050"/>
          </a:xfrm>
          <a:prstGeom prst="rect">
            <a:avLst/>
          </a:prstGeom>
          <a:effectLst>
            <a:softEdge rad="127000"/>
          </a:effectLst>
        </p:spPr>
      </p:pic>
      <p:sp>
        <p:nvSpPr>
          <p:cNvPr id="4" name="TextBox 3"/>
          <p:cNvSpPr txBox="1"/>
          <p:nvPr/>
        </p:nvSpPr>
        <p:spPr>
          <a:xfrm>
            <a:off x="5769735" y="1803042"/>
            <a:ext cx="5680928"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“Just a plant” …. “It’s an herb” …. “It’s natural”</a:t>
            </a:r>
          </a:p>
        </p:txBody>
      </p:sp>
      <p:sp>
        <p:nvSpPr>
          <p:cNvPr id="10" name="Title 1"/>
          <p:cNvSpPr>
            <a:spLocks noGrp="1"/>
          </p:cNvSpPr>
          <p:nvPr>
            <p:ph type="title"/>
          </p:nvPr>
        </p:nvSpPr>
        <p:spPr>
          <a:xfrm>
            <a:off x="2544111" y="438420"/>
            <a:ext cx="7069433" cy="1017587"/>
          </a:xfrm>
        </p:spPr>
        <p:txBody>
          <a:bodyPr rtlCol="0">
            <a:normAutofit fontScale="90000"/>
          </a:bodyPr>
          <a:lstStyle/>
          <a:p>
            <a:pPr>
              <a:defRPr/>
            </a:pPr>
            <a:r>
              <a:rPr lang="en-US" sz="5400" b="1" dirty="0"/>
              <a:t>contemporary</a:t>
            </a:r>
            <a:r>
              <a:rPr lang="en-US" sz="5400" dirty="0">
                <a:solidFill>
                  <a:schemeClr val="tx1"/>
                </a:solidFill>
              </a:rPr>
              <a:t> marijuana</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11211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792" r="11301"/>
          <a:stretch/>
        </p:blipFill>
        <p:spPr>
          <a:xfrm>
            <a:off x="5630444" y="1196686"/>
            <a:ext cx="5533734" cy="4524290"/>
          </a:xfrm>
          <a:prstGeom prst="rect">
            <a:avLst/>
          </a:prstGeom>
          <a:effectLst>
            <a:softEdge rad="1270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327" y="2450994"/>
            <a:ext cx="5851339" cy="3580222"/>
          </a:xfrm>
          <a:prstGeom prst="rect">
            <a:avLst/>
          </a:prstGeom>
          <a:effectLst>
            <a:softEdge rad="127000"/>
          </a:effectLst>
        </p:spPr>
      </p:pic>
      <p:sp>
        <p:nvSpPr>
          <p:cNvPr id="7" name="Title 1"/>
          <p:cNvSpPr txBox="1">
            <a:spLocks/>
          </p:cNvSpPr>
          <p:nvPr/>
        </p:nvSpPr>
        <p:spPr>
          <a:xfrm>
            <a:off x="2563989" y="377652"/>
            <a:ext cx="7069433" cy="1017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defRPr/>
            </a:pPr>
            <a:r>
              <a:rPr lang="en-US" sz="5400" b="1"/>
              <a:t>what’s</a:t>
            </a:r>
            <a:r>
              <a:rPr lang="en-US" sz="5400">
                <a:solidFill>
                  <a:schemeClr val="tx1"/>
                </a:solidFill>
              </a:rPr>
              <a:t> trending</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091846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8860"/>
          <a:stretch/>
        </p:blipFill>
        <p:spPr>
          <a:xfrm>
            <a:off x="267557" y="1294228"/>
            <a:ext cx="6026975" cy="4512622"/>
          </a:xfrm>
          <a:prstGeom prst="rect">
            <a:avLst/>
          </a:prstGeom>
          <a:effectLst>
            <a:softEdge rad="12700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833" y="1266497"/>
            <a:ext cx="5965249" cy="4540353"/>
          </a:xfrm>
          <a:prstGeom prst="rect">
            <a:avLst/>
          </a:prstGeom>
          <a:effectLst>
            <a:softEdge rad="127000"/>
          </a:effectLst>
        </p:spPr>
      </p:pic>
      <p:sp>
        <p:nvSpPr>
          <p:cNvPr id="13" name="TextBox 12"/>
          <p:cNvSpPr txBox="1"/>
          <p:nvPr/>
        </p:nvSpPr>
        <p:spPr>
          <a:xfrm>
            <a:off x="773724" y="251882"/>
            <a:ext cx="1057890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rPr>
              <a:t>Vaping:  Nicotine or Marijuana?</a:t>
            </a:r>
          </a:p>
        </p:txBody>
      </p:sp>
      <p:sp>
        <p:nvSpPr>
          <p:cNvPr id="14" name="TextBox 13"/>
          <p:cNvSpPr txBox="1"/>
          <p:nvPr/>
        </p:nvSpPr>
        <p:spPr>
          <a:xfrm>
            <a:off x="2985751" y="6034445"/>
            <a:ext cx="6362163" cy="584775"/>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Can you tell which is which?</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866" y="5801146"/>
            <a:ext cx="1268216" cy="1051371"/>
          </a:xfrm>
          <a:prstGeom prst="rect">
            <a:avLst/>
          </a:prstGeom>
        </p:spPr>
      </p:pic>
    </p:spTree>
    <p:extLst>
      <p:ext uri="{BB962C8B-B14F-4D97-AF65-F5344CB8AC3E}">
        <p14:creationId xmlns:p14="http://schemas.microsoft.com/office/powerpoint/2010/main" val="3359300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73" t="48173" r="58939" b="4671"/>
          <a:stretch/>
        </p:blipFill>
        <p:spPr>
          <a:xfrm>
            <a:off x="7556066" y="2082141"/>
            <a:ext cx="4089067" cy="3719005"/>
          </a:xfrm>
          <a:prstGeom prst="rect">
            <a:avLst/>
          </a:prstGeom>
          <a:effectLst>
            <a:softEdge rad="1270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192" y="724973"/>
            <a:ext cx="2810277" cy="2107708"/>
          </a:xfrm>
          <a:prstGeom prst="rect">
            <a:avLst/>
          </a:prstGeom>
          <a:effectLst>
            <a:softEdge rad="1270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345" y="724973"/>
            <a:ext cx="3381062" cy="2055686"/>
          </a:xfrm>
          <a:prstGeom prst="rect">
            <a:avLst/>
          </a:prstGeom>
          <a:effectLst>
            <a:softEdge rad="127000"/>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29520"/>
          <a:stretch/>
        </p:blipFill>
        <p:spPr>
          <a:xfrm>
            <a:off x="271507" y="2780659"/>
            <a:ext cx="4626406" cy="3836105"/>
          </a:xfrm>
          <a:prstGeom prst="rect">
            <a:avLst/>
          </a:prstGeom>
          <a:effectLst>
            <a:softEdge rad="127000"/>
          </a:effectLst>
        </p:spPr>
      </p:pic>
      <p:sp>
        <p:nvSpPr>
          <p:cNvPr id="6" name="TextBox 5"/>
          <p:cNvSpPr txBox="1"/>
          <p:nvPr/>
        </p:nvSpPr>
        <p:spPr>
          <a:xfrm>
            <a:off x="225084" y="1"/>
            <a:ext cx="11746522"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Calibri" panose="020F0502020204030204" pitchFamily="34" charset="0"/>
              </a:rPr>
              <a:t>Vaping:  Nicotine or Marijuana?</a:t>
            </a:r>
          </a:p>
        </p:txBody>
      </p:sp>
      <p:sp>
        <p:nvSpPr>
          <p:cNvPr id="9" name="TextBox 8"/>
          <p:cNvSpPr txBox="1"/>
          <p:nvPr/>
        </p:nvSpPr>
        <p:spPr>
          <a:xfrm>
            <a:off x="3276922" y="4299024"/>
            <a:ext cx="6362163"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How about now?</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3866" y="5801146"/>
            <a:ext cx="1268216" cy="1051371"/>
          </a:xfrm>
          <a:prstGeom prst="rect">
            <a:avLst/>
          </a:prstGeom>
        </p:spPr>
      </p:pic>
    </p:spTree>
    <p:extLst>
      <p:ext uri="{BB962C8B-B14F-4D97-AF65-F5344CB8AC3E}">
        <p14:creationId xmlns:p14="http://schemas.microsoft.com/office/powerpoint/2010/main" val="378629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02" t="-1" r="28722" b="2537"/>
          <a:stretch/>
        </p:blipFill>
        <p:spPr>
          <a:xfrm>
            <a:off x="7491391" y="319906"/>
            <a:ext cx="4444265" cy="293844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797"/>
          <a:stretch/>
        </p:blipFill>
        <p:spPr>
          <a:xfrm>
            <a:off x="301822" y="279400"/>
            <a:ext cx="9571844" cy="56268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744" y="2716000"/>
            <a:ext cx="2030435" cy="1363504"/>
          </a:xfrm>
          <a:prstGeom prst="rect">
            <a:avLst/>
          </a:prstGeom>
          <a:effectLst>
            <a:softEdge rad="127000"/>
          </a:effectLst>
        </p:spPr>
      </p:pic>
      <p:sp>
        <p:nvSpPr>
          <p:cNvPr id="7" name="TextBox 6"/>
          <p:cNvSpPr txBox="1"/>
          <p:nvPr/>
        </p:nvSpPr>
        <p:spPr>
          <a:xfrm>
            <a:off x="4171816" y="5942394"/>
            <a:ext cx="4069724" cy="584775"/>
          </a:xfrm>
          <a:prstGeom prst="rect">
            <a:avLst/>
          </a:prstGeom>
          <a:noFill/>
        </p:spPr>
        <p:txBody>
          <a:bodyPr wrap="square" rtlCol="0">
            <a:spAutoFit/>
          </a:bodyPr>
          <a:lstStyle/>
          <a:p>
            <a:pPr algn="ctr"/>
            <a:r>
              <a:rPr lang="en-US" sz="1600" b="1" dirty="0">
                <a:solidFill>
                  <a:srgbClr val="0070C0"/>
                </a:solidFill>
              </a:rPr>
              <a:t>National Survey on Drug Use &amp; Health (NSDUH) 2015</a:t>
            </a:r>
          </a:p>
        </p:txBody>
      </p:sp>
      <p:sp>
        <p:nvSpPr>
          <p:cNvPr id="8" name="TextBox 7"/>
          <p:cNvSpPr txBox="1"/>
          <p:nvPr/>
        </p:nvSpPr>
        <p:spPr>
          <a:xfrm>
            <a:off x="495005" y="535430"/>
            <a:ext cx="2299710" cy="2862322"/>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rPr>
              <a:t>Marijuana is the most commonly used drug in the U.S.</a:t>
            </a:r>
          </a:p>
        </p:txBody>
      </p:sp>
      <p:sp>
        <p:nvSpPr>
          <p:cNvPr id="3" name="TextBox 2"/>
          <p:cNvSpPr txBox="1"/>
          <p:nvPr/>
        </p:nvSpPr>
        <p:spPr>
          <a:xfrm>
            <a:off x="9332890" y="2562111"/>
            <a:ext cx="2859110" cy="307777"/>
          </a:xfrm>
          <a:prstGeom prst="rect">
            <a:avLst/>
          </a:prstGeom>
          <a:noFill/>
        </p:spPr>
        <p:txBody>
          <a:bodyPr wrap="square" rtlCol="0">
            <a:spAutoFit/>
          </a:bodyPr>
          <a:lstStyle/>
          <a:p>
            <a:r>
              <a:rPr lang="en-US" sz="1400" b="1" dirty="0"/>
              <a:t>*Numbers in thousands</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340131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67" y="689781"/>
            <a:ext cx="2810277" cy="2107708"/>
          </a:xfrm>
          <a:prstGeom prst="rect">
            <a:avLst/>
          </a:prstGeom>
          <a:effectLst>
            <a:softEdge rad="12700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079" y="776623"/>
            <a:ext cx="3381062" cy="2055686"/>
          </a:xfrm>
          <a:prstGeom prst="rect">
            <a:avLst/>
          </a:prstGeom>
          <a:effectLst>
            <a:softEdge rad="127000"/>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9560"/>
          <a:stretch/>
        </p:blipFill>
        <p:spPr>
          <a:xfrm>
            <a:off x="3109444" y="931700"/>
            <a:ext cx="2015625" cy="1670359"/>
          </a:xfrm>
          <a:prstGeom prst="rect">
            <a:avLst/>
          </a:prstGeom>
          <a:effectLst>
            <a:softEdge rad="127000"/>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30530" r="58267"/>
          <a:stretch/>
        </p:blipFill>
        <p:spPr>
          <a:xfrm>
            <a:off x="10049814" y="769442"/>
            <a:ext cx="1439858" cy="1915383"/>
          </a:xfrm>
          <a:prstGeom prst="rect">
            <a:avLst/>
          </a:prstGeom>
          <a:effectLst>
            <a:softEdge rad="127000"/>
          </a:effec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7077" t="12182" r="9076" b="10793"/>
          <a:stretch/>
        </p:blipFill>
        <p:spPr>
          <a:xfrm>
            <a:off x="6767491" y="2880677"/>
            <a:ext cx="4360053" cy="3003974"/>
          </a:xfrm>
          <a:prstGeom prst="rect">
            <a:avLst/>
          </a:prstGeom>
          <a:effectLst>
            <a:softEdge rad="127000"/>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674" y="2880677"/>
            <a:ext cx="5402251" cy="3041267"/>
          </a:xfrm>
          <a:prstGeom prst="rect">
            <a:avLst/>
          </a:prstGeom>
          <a:effectLst>
            <a:softEdge rad="127000"/>
          </a:effectLst>
        </p:spPr>
      </p:pic>
      <p:sp>
        <p:nvSpPr>
          <p:cNvPr id="9" name="TextBox 8"/>
          <p:cNvSpPr txBox="1"/>
          <p:nvPr/>
        </p:nvSpPr>
        <p:spPr>
          <a:xfrm>
            <a:off x="1704306" y="1"/>
            <a:ext cx="8693239"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Calibri" panose="020F0502020204030204" pitchFamily="34" charset="0"/>
              </a:rPr>
              <a:t>Vaping:  Nicotine or Marijuana?</a:t>
            </a:r>
          </a:p>
        </p:txBody>
      </p:sp>
      <p:sp>
        <p:nvSpPr>
          <p:cNvPr id="12" name="TextBox 11"/>
          <p:cNvSpPr txBox="1"/>
          <p:nvPr/>
        </p:nvSpPr>
        <p:spPr>
          <a:xfrm>
            <a:off x="2981500" y="6065814"/>
            <a:ext cx="6362163"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How about now?</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3866" y="5801146"/>
            <a:ext cx="1268216" cy="1051371"/>
          </a:xfrm>
          <a:prstGeom prst="rect">
            <a:avLst/>
          </a:prstGeom>
        </p:spPr>
      </p:pic>
    </p:spTree>
    <p:extLst>
      <p:ext uri="{BB962C8B-B14F-4D97-AF65-F5344CB8AC3E}">
        <p14:creationId xmlns:p14="http://schemas.microsoft.com/office/powerpoint/2010/main" val="3270278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67" y="689781"/>
            <a:ext cx="2810277" cy="2107708"/>
          </a:xfrm>
          <a:prstGeom prst="rect">
            <a:avLst/>
          </a:prstGeom>
          <a:effectLst>
            <a:softEdge rad="12700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079" y="776623"/>
            <a:ext cx="3381062" cy="2055686"/>
          </a:xfrm>
          <a:prstGeom prst="rect">
            <a:avLst/>
          </a:prstGeom>
          <a:effectLst>
            <a:softEdge rad="127000"/>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9560"/>
          <a:stretch/>
        </p:blipFill>
        <p:spPr>
          <a:xfrm>
            <a:off x="3109444" y="931700"/>
            <a:ext cx="2015625" cy="1670359"/>
          </a:xfrm>
          <a:prstGeom prst="rect">
            <a:avLst/>
          </a:prstGeom>
          <a:effectLst>
            <a:softEdge rad="127000"/>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30530" r="58267"/>
          <a:stretch/>
        </p:blipFill>
        <p:spPr>
          <a:xfrm>
            <a:off x="10049814" y="769442"/>
            <a:ext cx="1439858" cy="1915383"/>
          </a:xfrm>
          <a:prstGeom prst="rect">
            <a:avLst/>
          </a:prstGeom>
          <a:effectLst>
            <a:softEdge rad="127000"/>
          </a:effec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7077" t="12182" r="9076" b="10793"/>
          <a:stretch/>
        </p:blipFill>
        <p:spPr>
          <a:xfrm>
            <a:off x="6767491" y="2880677"/>
            <a:ext cx="4360053" cy="3003974"/>
          </a:xfrm>
          <a:prstGeom prst="rect">
            <a:avLst/>
          </a:prstGeom>
          <a:effectLst>
            <a:softEdge rad="127000"/>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674" y="2880677"/>
            <a:ext cx="5402251" cy="3041267"/>
          </a:xfrm>
          <a:prstGeom prst="rect">
            <a:avLst/>
          </a:prstGeom>
          <a:effectLst>
            <a:softEdge rad="127000"/>
          </a:effectLst>
        </p:spPr>
      </p:pic>
      <p:sp>
        <p:nvSpPr>
          <p:cNvPr id="13" name="TextBox 12"/>
          <p:cNvSpPr txBox="1"/>
          <p:nvPr/>
        </p:nvSpPr>
        <p:spPr>
          <a:xfrm>
            <a:off x="2093727" y="6005132"/>
            <a:ext cx="2512144"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Marijuana</a:t>
            </a:r>
          </a:p>
        </p:txBody>
      </p:sp>
      <p:sp>
        <p:nvSpPr>
          <p:cNvPr id="14" name="TextBox 13"/>
          <p:cNvSpPr txBox="1"/>
          <p:nvPr/>
        </p:nvSpPr>
        <p:spPr>
          <a:xfrm>
            <a:off x="7691445" y="6004578"/>
            <a:ext cx="2512144"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Nicotine</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3866" y="5801146"/>
            <a:ext cx="1268216" cy="1051371"/>
          </a:xfrm>
          <a:prstGeom prst="rect">
            <a:avLst/>
          </a:prstGeom>
        </p:spPr>
      </p:pic>
    </p:spTree>
    <p:extLst>
      <p:ext uri="{BB962C8B-B14F-4D97-AF65-F5344CB8AC3E}">
        <p14:creationId xmlns:p14="http://schemas.microsoft.com/office/powerpoint/2010/main" val="3824356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8344" y="534572"/>
            <a:ext cx="3991058" cy="2674972"/>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383619"/>
            <a:ext cx="5727192" cy="318177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6379" r="8436" b="18920"/>
          <a:stretch/>
        </p:blipFill>
        <p:spPr>
          <a:xfrm>
            <a:off x="5791199" y="534572"/>
            <a:ext cx="5013605" cy="265702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344" y="3372971"/>
            <a:ext cx="2366497" cy="147489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8344" y="4947350"/>
            <a:ext cx="2876550" cy="1590675"/>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Tree>
    <p:extLst>
      <p:ext uri="{BB962C8B-B14F-4D97-AF65-F5344CB8AC3E}">
        <p14:creationId xmlns:p14="http://schemas.microsoft.com/office/powerpoint/2010/main" val="3260867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6379" r="8436" b="18920"/>
          <a:stretch/>
        </p:blipFill>
        <p:spPr>
          <a:xfrm>
            <a:off x="235322" y="4385129"/>
            <a:ext cx="4221407" cy="2237187"/>
          </a:xfrm>
          <a:prstGeom prst="rect">
            <a:avLst/>
          </a:prstGeom>
          <a:effectLst>
            <a:softEdge rad="317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71" y="975179"/>
            <a:ext cx="3848100" cy="3409950"/>
          </a:xfrm>
          <a:prstGeom prst="rect">
            <a:avLst/>
          </a:prstGeom>
          <a:effectLst>
            <a:softEdge rad="1270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895" y="832271"/>
            <a:ext cx="4070965" cy="4171071"/>
          </a:xfrm>
          <a:prstGeom prst="rect">
            <a:avLst/>
          </a:prstGeom>
          <a:effectLst>
            <a:softEdge rad="317500"/>
          </a:effectLst>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231" t="12513" r="10274" b="14257"/>
          <a:stretch/>
        </p:blipFill>
        <p:spPr>
          <a:xfrm>
            <a:off x="7533487" y="461263"/>
            <a:ext cx="4431323" cy="3567711"/>
          </a:xfrm>
          <a:prstGeom prst="rect">
            <a:avLst/>
          </a:prstGeom>
          <a:effectLst>
            <a:softEdge rad="127000"/>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1413" y="4451199"/>
            <a:ext cx="2809762" cy="1971027"/>
          </a:xfrm>
          <a:prstGeom prst="rect">
            <a:avLst/>
          </a:prstGeom>
          <a:effectLst>
            <a:softEdge rad="63500"/>
          </a:effectLst>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410" t="20512" r="-410" b="9949"/>
          <a:stretch/>
        </p:blipFill>
        <p:spPr>
          <a:xfrm>
            <a:off x="8006387" y="4194077"/>
            <a:ext cx="3204197" cy="2228149"/>
          </a:xfrm>
          <a:prstGeom prst="rect">
            <a:avLst/>
          </a:prstGeom>
          <a:effectLst>
            <a:softEdge rad="127000"/>
          </a:effectLst>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11" name="Title 1"/>
          <p:cNvSpPr>
            <a:spLocks noGrp="1"/>
          </p:cNvSpPr>
          <p:nvPr>
            <p:ph type="title"/>
          </p:nvPr>
        </p:nvSpPr>
        <p:spPr>
          <a:xfrm>
            <a:off x="2539052" y="323477"/>
            <a:ext cx="7069433" cy="1017587"/>
          </a:xfrm>
        </p:spPr>
        <p:txBody>
          <a:bodyPr rtlCol="0">
            <a:normAutofit/>
          </a:bodyPr>
          <a:lstStyle/>
          <a:p>
            <a:pPr algn="ctr">
              <a:defRPr/>
            </a:pPr>
            <a:r>
              <a:rPr lang="en-US" sz="5400" b="1"/>
              <a:t>employer</a:t>
            </a:r>
            <a:r>
              <a:rPr lang="en-US" sz="5400">
                <a:solidFill>
                  <a:schemeClr val="tx1"/>
                </a:solidFill>
              </a:rPr>
              <a:t> challenges</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43159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a hat&#10;&#10;Description generated with very high confidence">
            <a:extLst>
              <a:ext uri="{FF2B5EF4-FFF2-40B4-BE49-F238E27FC236}">
                <a16:creationId xmlns:a16="http://schemas.microsoft.com/office/drawing/2014/main" id="{49513B25-2964-46B1-A96D-088A4C96112C}"/>
              </a:ext>
            </a:extLst>
          </p:cNvPr>
          <p:cNvPicPr>
            <a:picLocks noChangeAspect="1"/>
          </p:cNvPicPr>
          <p:nvPr/>
        </p:nvPicPr>
        <p:blipFill rotWithShape="1">
          <a:blip r:embed="rId3"/>
          <a:srcRect l="6907" b="4198"/>
          <a:stretch/>
        </p:blipFill>
        <p:spPr>
          <a:xfrm>
            <a:off x="7334441" y="2251506"/>
            <a:ext cx="4683724" cy="3342471"/>
          </a:xfrm>
          <a:prstGeom prst="rect">
            <a:avLst/>
          </a:prstGeom>
        </p:spPr>
      </p:pic>
      <p:sp>
        <p:nvSpPr>
          <p:cNvPr id="3" name="Content Placeholder 2"/>
          <p:cNvSpPr>
            <a:spLocks noGrp="1"/>
          </p:cNvSpPr>
          <p:nvPr>
            <p:ph idx="1"/>
          </p:nvPr>
        </p:nvSpPr>
        <p:spPr>
          <a:xfrm>
            <a:off x="569594" y="384313"/>
            <a:ext cx="10973966" cy="1961322"/>
          </a:xfrm>
          <a:noFill/>
          <a:ln w="38100">
            <a:noFill/>
          </a:ln>
        </p:spPr>
        <p:style>
          <a:lnRef idx="2">
            <a:schemeClr val="accent4"/>
          </a:lnRef>
          <a:fillRef idx="1">
            <a:schemeClr val="lt1"/>
          </a:fillRef>
          <a:effectRef idx="0">
            <a:schemeClr val="accent4"/>
          </a:effectRef>
          <a:fontRef idx="minor">
            <a:schemeClr val="dk1"/>
          </a:fontRef>
        </p:style>
        <p:txBody>
          <a:bodyPr anchor="ctr">
            <a:noAutofit/>
          </a:bodyPr>
          <a:lstStyle/>
          <a:p>
            <a:pPr marL="45720" indent="0" algn="ctr">
              <a:lnSpc>
                <a:spcPct val="100000"/>
              </a:lnSpc>
              <a:spcBef>
                <a:spcPts val="0"/>
              </a:spcBef>
              <a:buNone/>
            </a:pPr>
            <a:r>
              <a:rPr lang="en-US" sz="5400" b="1" dirty="0">
                <a:ln w="0"/>
                <a:solidFill>
                  <a:schemeClr val="accent1"/>
                </a:solidFill>
                <a:effectLst>
                  <a:outerShdw blurRad="38100" dist="25400" dir="5400000" algn="ctr" rotWithShape="0">
                    <a:srgbClr val="6E747A">
                      <a:alpha val="43000"/>
                    </a:srgbClr>
                  </a:outerShdw>
                </a:effectLst>
              </a:rPr>
              <a:t>is “</a:t>
            </a:r>
            <a:r>
              <a:rPr lang="en-US" sz="5400" b="1" dirty="0" err="1">
                <a:ln w="0"/>
                <a:solidFill>
                  <a:schemeClr val="accent1"/>
                </a:solidFill>
                <a:effectLst>
                  <a:outerShdw blurRad="38100" dist="25400" dir="5400000" algn="ctr" rotWithShape="0">
                    <a:srgbClr val="6E747A">
                      <a:alpha val="43000"/>
                    </a:srgbClr>
                  </a:outerShdw>
                </a:effectLst>
              </a:rPr>
              <a:t>friday</a:t>
            </a:r>
            <a:r>
              <a:rPr lang="en-US" sz="5400" b="1" dirty="0">
                <a:ln w="0"/>
                <a:solidFill>
                  <a:schemeClr val="accent1"/>
                </a:solidFill>
                <a:effectLst>
                  <a:outerShdw blurRad="38100" dist="25400" dir="5400000" algn="ctr" rotWithShape="0">
                    <a:srgbClr val="6E747A">
                      <a:alpha val="43000"/>
                    </a:srgbClr>
                  </a:outerShdw>
                </a:effectLst>
              </a:rPr>
              <a:t> night use”</a:t>
            </a:r>
          </a:p>
          <a:p>
            <a:pPr marL="45720" indent="0" algn="ctr">
              <a:lnSpc>
                <a:spcPct val="100000"/>
              </a:lnSpc>
              <a:spcBef>
                <a:spcPts val="0"/>
              </a:spcBef>
              <a:buNone/>
            </a:pPr>
            <a:r>
              <a:rPr lang="en-US" sz="5400" dirty="0">
                <a:ln w="0"/>
                <a:solidFill>
                  <a:schemeClr val="tx1"/>
                </a:solidFill>
                <a:effectLst>
                  <a:outerShdw blurRad="38100" dist="25400" dir="5400000" algn="ctr" rotWithShape="0">
                    <a:srgbClr val="6E747A">
                      <a:alpha val="43000"/>
                    </a:srgbClr>
                  </a:outerShdw>
                </a:effectLst>
              </a:rPr>
              <a:t>a big deal?!?!</a:t>
            </a:r>
          </a:p>
        </p:txBody>
      </p:sp>
      <p:pic>
        <p:nvPicPr>
          <p:cNvPr id="13" name="Picture 12" descr="A close up of a persons face&#10;&#10;Description generated with high confidence">
            <a:extLst>
              <a:ext uri="{FF2B5EF4-FFF2-40B4-BE49-F238E27FC236}">
                <a16:creationId xmlns:a16="http://schemas.microsoft.com/office/drawing/2014/main" id="{4733B0DF-8B1F-4E96-8AF8-D37AC55831F2}"/>
              </a:ext>
            </a:extLst>
          </p:cNvPr>
          <p:cNvPicPr>
            <a:picLocks noChangeAspect="1"/>
          </p:cNvPicPr>
          <p:nvPr/>
        </p:nvPicPr>
        <p:blipFill>
          <a:blip r:embed="rId4"/>
          <a:stretch>
            <a:fillRect/>
          </a:stretch>
        </p:blipFill>
        <p:spPr>
          <a:xfrm>
            <a:off x="569594" y="1516960"/>
            <a:ext cx="2762250" cy="1657350"/>
          </a:xfrm>
          <a:prstGeom prst="rect">
            <a:avLst/>
          </a:prstGeom>
        </p:spPr>
      </p:pic>
      <p:pic>
        <p:nvPicPr>
          <p:cNvPr id="15" name="Picture 14" descr="A close up of a person&#10;&#10;Description generated with high confidence">
            <a:extLst>
              <a:ext uri="{FF2B5EF4-FFF2-40B4-BE49-F238E27FC236}">
                <a16:creationId xmlns:a16="http://schemas.microsoft.com/office/drawing/2014/main" id="{14CA9807-2EAC-42EA-BF6B-A334C93092BC}"/>
              </a:ext>
            </a:extLst>
          </p:cNvPr>
          <p:cNvPicPr>
            <a:picLocks noChangeAspect="1"/>
          </p:cNvPicPr>
          <p:nvPr/>
        </p:nvPicPr>
        <p:blipFill>
          <a:blip r:embed="rId5"/>
          <a:stretch>
            <a:fillRect/>
          </a:stretch>
        </p:blipFill>
        <p:spPr>
          <a:xfrm>
            <a:off x="2630580" y="2688095"/>
            <a:ext cx="5047456" cy="3785592"/>
          </a:xfrm>
          <a:prstGeom prst="rect">
            <a:avLst/>
          </a:prstGeom>
        </p:spPr>
      </p:pic>
      <p:pic>
        <p:nvPicPr>
          <p:cNvPr id="17" name="Picture 16" descr="A picture containing wall, indoor, man, person&#10;&#10;Description generated with very high confidence">
            <a:extLst>
              <a:ext uri="{FF2B5EF4-FFF2-40B4-BE49-F238E27FC236}">
                <a16:creationId xmlns:a16="http://schemas.microsoft.com/office/drawing/2014/main" id="{CF0B23DE-3AD3-4950-B92A-86A220467BFC}"/>
              </a:ext>
            </a:extLst>
          </p:cNvPr>
          <p:cNvPicPr>
            <a:picLocks noChangeAspect="1"/>
          </p:cNvPicPr>
          <p:nvPr/>
        </p:nvPicPr>
        <p:blipFill rotWithShape="1">
          <a:blip r:embed="rId6"/>
          <a:srcRect l="9805" r="34143"/>
          <a:stretch/>
        </p:blipFill>
        <p:spPr>
          <a:xfrm>
            <a:off x="327547" y="3683691"/>
            <a:ext cx="2653176" cy="2662518"/>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2146569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1131" b="1934"/>
          <a:stretch/>
        </p:blipFill>
        <p:spPr>
          <a:xfrm>
            <a:off x="879422" y="389767"/>
            <a:ext cx="8949308" cy="607724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929421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0532"/>
          </a:xfrm>
        </p:spPr>
        <p:txBody>
          <a:bodyPr/>
          <a:lstStyle/>
          <a:p>
            <a:pPr algn="ctr"/>
            <a:r>
              <a:rPr lang="en-US" b="1" dirty="0">
                <a:solidFill>
                  <a:schemeClr val="accent1">
                    <a:lumMod val="75000"/>
                  </a:schemeClr>
                </a:solidFill>
              </a:rPr>
              <a:t>24 hours after </a:t>
            </a:r>
            <a:r>
              <a:rPr lang="en-US" dirty="0">
                <a:solidFill>
                  <a:schemeClr val="tx1"/>
                </a:solidFill>
              </a:rPr>
              <a:t>smoking one joint</a:t>
            </a:r>
          </a:p>
        </p:txBody>
      </p:sp>
      <p:sp>
        <p:nvSpPr>
          <p:cNvPr id="3" name="Content Placeholder 2"/>
          <p:cNvSpPr>
            <a:spLocks noGrp="1"/>
          </p:cNvSpPr>
          <p:nvPr>
            <p:ph idx="1"/>
          </p:nvPr>
        </p:nvSpPr>
        <p:spPr>
          <a:xfrm>
            <a:off x="996461" y="1276240"/>
            <a:ext cx="10199078" cy="4527785"/>
          </a:xfrm>
        </p:spPr>
        <p:txBody>
          <a:bodyPr>
            <a:normAutofit fontScale="85000" lnSpcReduction="10000"/>
          </a:bodyPr>
          <a:lstStyle/>
          <a:p>
            <a:pPr>
              <a:lnSpc>
                <a:spcPct val="150000"/>
              </a:lnSpc>
              <a:buClr>
                <a:schemeClr val="tx1">
                  <a:lumMod val="85000"/>
                  <a:lumOff val="15000"/>
                </a:schemeClr>
              </a:buClr>
            </a:pPr>
            <a:r>
              <a:rPr lang="en-US" sz="3200" dirty="0">
                <a:solidFill>
                  <a:schemeClr val="bg2">
                    <a:lumMod val="10000"/>
                  </a:schemeClr>
                </a:solidFill>
              </a:rPr>
              <a:t>Difficulty in aligning with and landing on runway </a:t>
            </a:r>
          </a:p>
          <a:p>
            <a:pPr>
              <a:lnSpc>
                <a:spcPct val="150000"/>
              </a:lnSpc>
              <a:buClr>
                <a:schemeClr val="tx1">
                  <a:lumMod val="85000"/>
                  <a:lumOff val="15000"/>
                </a:schemeClr>
              </a:buClr>
            </a:pPr>
            <a:r>
              <a:rPr lang="en-US" sz="3200" dirty="0">
                <a:solidFill>
                  <a:schemeClr val="bg2">
                    <a:lumMod val="10000"/>
                  </a:schemeClr>
                </a:solidFill>
              </a:rPr>
              <a:t>Increased vertical &amp; lateral deviation from required flight path </a:t>
            </a:r>
          </a:p>
          <a:p>
            <a:pPr>
              <a:lnSpc>
                <a:spcPct val="150000"/>
              </a:lnSpc>
              <a:buClr>
                <a:schemeClr val="tx1">
                  <a:lumMod val="85000"/>
                  <a:lumOff val="15000"/>
                </a:schemeClr>
              </a:buClr>
            </a:pPr>
            <a:r>
              <a:rPr lang="en-US" sz="3200" dirty="0">
                <a:solidFill>
                  <a:schemeClr val="bg2">
                    <a:lumMod val="10000"/>
                  </a:schemeClr>
                </a:solidFill>
              </a:rPr>
              <a:t>Lateral deviation on approach to land twice pre-marijuana test </a:t>
            </a:r>
          </a:p>
          <a:p>
            <a:pPr>
              <a:lnSpc>
                <a:spcPct val="150000"/>
              </a:lnSpc>
              <a:buClr>
                <a:schemeClr val="tx1">
                  <a:lumMod val="85000"/>
                  <a:lumOff val="15000"/>
                </a:schemeClr>
              </a:buClr>
            </a:pPr>
            <a:r>
              <a:rPr lang="en-US" sz="3200" dirty="0">
                <a:solidFill>
                  <a:schemeClr val="bg2">
                    <a:lumMod val="10000"/>
                  </a:schemeClr>
                </a:solidFill>
              </a:rPr>
              <a:t>Sig increase in distance from center of runway on touchdown </a:t>
            </a:r>
          </a:p>
          <a:p>
            <a:pPr>
              <a:lnSpc>
                <a:spcPct val="150000"/>
              </a:lnSpc>
              <a:buClr>
                <a:schemeClr val="tx1">
                  <a:lumMod val="85000"/>
                  <a:lumOff val="15000"/>
                </a:schemeClr>
              </a:buClr>
            </a:pPr>
            <a:r>
              <a:rPr lang="en-US" sz="3200" dirty="0">
                <a:solidFill>
                  <a:schemeClr val="bg2">
                    <a:lumMod val="10000"/>
                  </a:schemeClr>
                </a:solidFill>
              </a:rPr>
              <a:t>One pilot landed off the runway entirely </a:t>
            </a:r>
          </a:p>
          <a:p>
            <a:pPr>
              <a:lnSpc>
                <a:spcPct val="150000"/>
              </a:lnSpc>
              <a:buClr>
                <a:schemeClr val="tx1">
                  <a:lumMod val="85000"/>
                  <a:lumOff val="15000"/>
                </a:schemeClr>
              </a:buClr>
            </a:pPr>
            <a:r>
              <a:rPr lang="en-US" sz="3200" dirty="0">
                <a:solidFill>
                  <a:schemeClr val="bg2">
                    <a:lumMod val="10000"/>
                  </a:schemeClr>
                </a:solidFill>
              </a:rPr>
              <a:t>Pilots not aware of any impairment </a:t>
            </a:r>
            <a:r>
              <a:rPr lang="en-US" sz="3500" dirty="0">
                <a:solidFill>
                  <a:schemeClr val="bg2">
                    <a:lumMod val="10000"/>
                  </a:schemeClr>
                </a:solidFill>
              </a:rPr>
              <a:t>  </a:t>
            </a:r>
          </a:p>
          <a:p>
            <a:endParaRPr lang="en-US" sz="2100" dirty="0"/>
          </a:p>
        </p:txBody>
      </p:sp>
      <p:sp>
        <p:nvSpPr>
          <p:cNvPr id="5" name="TextBox 4"/>
          <p:cNvSpPr txBox="1"/>
          <p:nvPr/>
        </p:nvSpPr>
        <p:spPr>
          <a:xfrm>
            <a:off x="226841" y="6144169"/>
            <a:ext cx="10084777" cy="523220"/>
          </a:xfrm>
          <a:prstGeom prst="rect">
            <a:avLst/>
          </a:prstGeom>
          <a:noFill/>
        </p:spPr>
        <p:txBody>
          <a:bodyPr wrap="square" rtlCol="0">
            <a:spAutoFit/>
          </a:bodyPr>
          <a:lstStyle/>
          <a:p>
            <a:pPr algn="ctr"/>
            <a:r>
              <a:rPr lang="en-US" sz="1400" dirty="0" err="1">
                <a:solidFill>
                  <a:schemeClr val="bg2">
                    <a:lumMod val="10000"/>
                  </a:schemeClr>
                </a:solidFill>
              </a:rPr>
              <a:t>Yesavage</a:t>
            </a:r>
            <a:r>
              <a:rPr lang="en-US" sz="1400" dirty="0">
                <a:solidFill>
                  <a:schemeClr val="bg2">
                    <a:lumMod val="10000"/>
                  </a:schemeClr>
                </a:solidFill>
              </a:rPr>
              <a:t> JA, </a:t>
            </a:r>
            <a:r>
              <a:rPr lang="en-US" sz="1400" dirty="0" err="1">
                <a:solidFill>
                  <a:schemeClr val="bg2">
                    <a:lumMod val="10000"/>
                  </a:schemeClr>
                </a:solidFill>
              </a:rPr>
              <a:t>Leirer</a:t>
            </a:r>
            <a:r>
              <a:rPr lang="en-US" sz="1400" dirty="0">
                <a:solidFill>
                  <a:schemeClr val="bg2">
                    <a:lumMod val="10000"/>
                  </a:schemeClr>
                </a:solidFill>
              </a:rPr>
              <a:t> VO, </a:t>
            </a:r>
            <a:r>
              <a:rPr lang="en-US" sz="1400" dirty="0" err="1">
                <a:solidFill>
                  <a:schemeClr val="bg2">
                    <a:lumMod val="10000"/>
                  </a:schemeClr>
                </a:solidFill>
              </a:rPr>
              <a:t>Denari</a:t>
            </a:r>
            <a:r>
              <a:rPr lang="en-US" sz="1400" dirty="0">
                <a:solidFill>
                  <a:schemeClr val="bg2">
                    <a:lumMod val="10000"/>
                  </a:schemeClr>
                </a:solidFill>
              </a:rPr>
              <a:t> M, Hollister LE. Carry-over effects of marihuana intoxication on aircraft pilot performance: a preliminary report. Am J Psychiatry 1985; 142:1325-9.</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7575" y="4152078"/>
            <a:ext cx="3417803" cy="1992091"/>
          </a:xfrm>
          <a:prstGeom prst="rect">
            <a:avLst/>
          </a:prstGeom>
          <a:effectLst>
            <a:softEdge rad="127000"/>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2138115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48" y="3170909"/>
            <a:ext cx="6642100" cy="3200400"/>
          </a:xfrm>
          <a:prstGeom prst="rect">
            <a:avLst/>
          </a:prstGeom>
          <a:effectLst>
            <a:softEdge rad="127000"/>
          </a:effec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0209" t="19325" r="12253" b="13228"/>
          <a:stretch/>
        </p:blipFill>
        <p:spPr>
          <a:xfrm>
            <a:off x="5710806" y="1308295"/>
            <a:ext cx="6009982" cy="3052690"/>
          </a:xfrm>
          <a:prstGeom prst="rect">
            <a:avLst/>
          </a:prstGeom>
          <a:effectLst>
            <a:softEdge rad="127000"/>
          </a:effectLst>
        </p:spPr>
      </p:pic>
      <p:sp>
        <p:nvSpPr>
          <p:cNvPr id="6" name="TextBox 5"/>
          <p:cNvSpPr txBox="1"/>
          <p:nvPr/>
        </p:nvSpPr>
        <p:spPr>
          <a:xfrm>
            <a:off x="1479430" y="1970580"/>
            <a:ext cx="4600135" cy="1200329"/>
          </a:xfrm>
          <a:prstGeom prst="rect">
            <a:avLst/>
          </a:prstGeom>
          <a:noFill/>
        </p:spPr>
        <p:txBody>
          <a:bodyPr wrap="square" rtlCol="0">
            <a:spAutoFit/>
          </a:bodyPr>
          <a:lstStyle/>
          <a:p>
            <a:r>
              <a:rPr lang="en-US" sz="2400" b="1" u="sng" dirty="0"/>
              <a:t>Noon on Thursday:</a:t>
            </a:r>
          </a:p>
          <a:p>
            <a:r>
              <a:rPr lang="en-US" sz="2400" dirty="0"/>
              <a:t>6 company trucks</a:t>
            </a:r>
          </a:p>
          <a:p>
            <a:r>
              <a:rPr lang="en-US" sz="2400" dirty="0"/>
              <a:t>8 company logos on shirts</a:t>
            </a:r>
          </a:p>
        </p:txBody>
      </p:sp>
      <p:sp>
        <p:nvSpPr>
          <p:cNvPr id="18" name="TextBox 17"/>
          <p:cNvSpPr txBox="1"/>
          <p:nvPr/>
        </p:nvSpPr>
        <p:spPr>
          <a:xfrm>
            <a:off x="7986813" y="4325893"/>
            <a:ext cx="4600135" cy="830997"/>
          </a:xfrm>
          <a:prstGeom prst="rect">
            <a:avLst/>
          </a:prstGeom>
          <a:noFill/>
        </p:spPr>
        <p:txBody>
          <a:bodyPr wrap="square" rtlCol="0">
            <a:spAutoFit/>
          </a:bodyPr>
          <a:lstStyle/>
          <a:p>
            <a:r>
              <a:rPr lang="en-US" sz="2400" b="1" u="sng" dirty="0"/>
              <a:t>Colorado Springs</a:t>
            </a:r>
            <a:endParaRPr lang="en-US" sz="2400" dirty="0"/>
          </a:p>
          <a:p>
            <a:r>
              <a:rPr lang="en-US" sz="2400" dirty="0"/>
              <a:t>Gas &amp; Grass Station</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9" name="Title 1"/>
          <p:cNvSpPr>
            <a:spLocks noGrp="1"/>
          </p:cNvSpPr>
          <p:nvPr>
            <p:ph type="title"/>
          </p:nvPr>
        </p:nvSpPr>
        <p:spPr>
          <a:xfrm>
            <a:off x="2539052" y="323477"/>
            <a:ext cx="7069433" cy="1017587"/>
          </a:xfrm>
        </p:spPr>
        <p:txBody>
          <a:bodyPr rtlCol="0">
            <a:normAutofit/>
          </a:bodyPr>
          <a:lstStyle/>
          <a:p>
            <a:pPr algn="ctr">
              <a:defRPr/>
            </a:pPr>
            <a:r>
              <a:rPr lang="en-US" sz="5400" b="1"/>
              <a:t>employer</a:t>
            </a:r>
            <a:r>
              <a:rPr lang="en-US" sz="5400">
                <a:solidFill>
                  <a:schemeClr val="tx1"/>
                </a:solidFill>
              </a:rPr>
              <a:t> challenges</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41986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8319" y="532953"/>
            <a:ext cx="7912475" cy="1737360"/>
          </a:xfrm>
        </p:spPr>
        <p:txBody>
          <a:bodyPr anchor="t"/>
          <a:lstStyle/>
          <a:p>
            <a:pPr algn="ctr"/>
            <a:r>
              <a:rPr lang="en-US" sz="3600" b="1" dirty="0">
                <a:solidFill>
                  <a:schemeClr val="accent1">
                    <a:lumMod val="75000"/>
                  </a:schemeClr>
                </a:solidFill>
                <a:effectLst>
                  <a:outerShdw blurRad="38100" dist="38100" dir="2700000" algn="tl">
                    <a:srgbClr val="000000">
                      <a:alpha val="43137"/>
                    </a:srgbClr>
                  </a:outerShdw>
                </a:effectLst>
              </a:rPr>
              <a:t>job applicants at CO </a:t>
            </a:r>
            <a:r>
              <a:rPr lang="en-US" sz="3600" dirty="0">
                <a:solidFill>
                  <a:schemeClr val="tx1"/>
                </a:solidFill>
                <a:effectLst>
                  <a:outerShdw blurRad="38100" dist="38100" dir="2700000" algn="tl">
                    <a:srgbClr val="000000">
                      <a:alpha val="43137"/>
                    </a:srgbClr>
                  </a:outerShdw>
                </a:effectLst>
              </a:rPr>
              <a:t>electric company</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56811" y="2318273"/>
            <a:ext cx="2766333" cy="2028644"/>
          </a:xfrm>
          <a:effectLst>
            <a:softEdge rad="317500"/>
          </a:effectLst>
        </p:spPr>
      </p:pic>
      <p:sp>
        <p:nvSpPr>
          <p:cNvPr id="6" name="Text Placeholder 5"/>
          <p:cNvSpPr>
            <a:spLocks noGrp="1"/>
          </p:cNvSpPr>
          <p:nvPr>
            <p:ph type="body" sz="half" idx="2"/>
          </p:nvPr>
        </p:nvSpPr>
        <p:spPr>
          <a:xfrm>
            <a:off x="490334" y="2032564"/>
            <a:ext cx="5190979" cy="4775966"/>
          </a:xfrm>
        </p:spPr>
        <p:txBody>
          <a:bodyPr anchor="ctr">
            <a:noAutofit/>
          </a:bodyPr>
          <a:lstStyle/>
          <a:p>
            <a:pPr algn="ctr"/>
            <a:r>
              <a:rPr lang="en-US" sz="2400" b="1" u="sng" dirty="0">
                <a:solidFill>
                  <a:schemeClr val="tx1"/>
                </a:solidFill>
                <a:latin typeface="Arial Narrow" panose="020B0606020202030204" pitchFamily="34" charset="0"/>
                <a:cs typeface="Aparajita" panose="020B0604020202020204" pitchFamily="34" charset="0"/>
              </a:rPr>
              <a:t>February 2015</a:t>
            </a:r>
          </a:p>
          <a:p>
            <a:pPr algn="ctr"/>
            <a:r>
              <a:rPr lang="en-US" sz="2400" dirty="0">
                <a:solidFill>
                  <a:schemeClr val="tx1"/>
                </a:solidFill>
                <a:latin typeface="Arial Narrow" panose="020B0606020202030204" pitchFamily="34" charset="0"/>
                <a:cs typeface="Aparajita" panose="020B0604020202020204" pitchFamily="34" charset="0"/>
              </a:rPr>
              <a:t>12 applicants in the pre-employment process</a:t>
            </a:r>
          </a:p>
          <a:p>
            <a:pPr algn="ctr"/>
            <a:r>
              <a:rPr lang="en-US" sz="2400" dirty="0">
                <a:solidFill>
                  <a:schemeClr val="tx1"/>
                </a:solidFill>
                <a:latin typeface="Arial Narrow" panose="020B0606020202030204" pitchFamily="34" charset="0"/>
                <a:cs typeface="Aparajita" panose="020B0604020202020204" pitchFamily="34" charset="0"/>
              </a:rPr>
              <a:t>Mobile drug test collector arrives </a:t>
            </a:r>
          </a:p>
          <a:p>
            <a:pPr algn="ctr"/>
            <a:r>
              <a:rPr lang="en-US" sz="2400" b="1" i="1" dirty="0">
                <a:solidFill>
                  <a:schemeClr val="tx1"/>
                </a:solidFill>
                <a:latin typeface="Arial Narrow" panose="020B0606020202030204" pitchFamily="34" charset="0"/>
                <a:cs typeface="Aparajita" panose="020B0604020202020204" pitchFamily="34" charset="0"/>
              </a:rPr>
              <a:t>9 applicants walk-out</a:t>
            </a:r>
          </a:p>
          <a:p>
            <a:pPr algn="ctr"/>
            <a:r>
              <a:rPr lang="en-US" sz="2400" dirty="0">
                <a:solidFill>
                  <a:schemeClr val="tx1"/>
                </a:solidFill>
                <a:latin typeface="Arial Narrow" panose="020B0606020202030204" pitchFamily="34" charset="0"/>
                <a:cs typeface="Aparajita" panose="020B0604020202020204" pitchFamily="34" charset="0"/>
              </a:rPr>
              <a:t>3 complete pre-employment drug screen</a:t>
            </a:r>
          </a:p>
          <a:p>
            <a:pPr algn="ctr"/>
            <a:r>
              <a:rPr lang="en-US" sz="2400" b="1" dirty="0">
                <a:solidFill>
                  <a:schemeClr val="tx1"/>
                </a:solidFill>
                <a:latin typeface="Arial Narrow" panose="020B0606020202030204" pitchFamily="34" charset="0"/>
                <a:cs typeface="Aparajita" panose="020B0604020202020204" pitchFamily="34" charset="0"/>
              </a:rPr>
              <a:t>2 pass the drug screen</a:t>
            </a:r>
          </a:p>
          <a:p>
            <a:pPr algn="ctr"/>
            <a:r>
              <a:rPr lang="en-US" sz="2400" dirty="0">
                <a:solidFill>
                  <a:schemeClr val="tx1"/>
                </a:solidFill>
                <a:latin typeface="Arial Narrow" panose="020B0606020202030204" pitchFamily="34" charset="0"/>
                <a:cs typeface="Aparajita" panose="020B0604020202020204" pitchFamily="34" charset="0"/>
              </a:rPr>
              <a:t>1 fails (THC positive)</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535" t="-559" r="18629" b="559"/>
          <a:stretch/>
        </p:blipFill>
        <p:spPr>
          <a:xfrm>
            <a:off x="5303520" y="1247067"/>
            <a:ext cx="3324113" cy="3847652"/>
          </a:xfrm>
          <a:prstGeom prst="rect">
            <a:avLst/>
          </a:prstGeom>
          <a:effectLst>
            <a:softEdge rad="317500"/>
          </a:effectLst>
        </p:spPr>
      </p:pic>
      <p:sp>
        <p:nvSpPr>
          <p:cNvPr id="9" name="TextBox 8"/>
          <p:cNvSpPr txBox="1"/>
          <p:nvPr/>
        </p:nvSpPr>
        <p:spPr>
          <a:xfrm>
            <a:off x="8301508" y="2663061"/>
            <a:ext cx="989704" cy="1015663"/>
          </a:xfrm>
          <a:prstGeom prst="rect">
            <a:avLst/>
          </a:prstGeom>
          <a:noFill/>
        </p:spPr>
        <p:txBody>
          <a:bodyPr wrap="square" rtlCol="0">
            <a:spAutoFit/>
          </a:bodyPr>
          <a:lstStyle/>
          <a:p>
            <a:r>
              <a:rPr lang="en-US" sz="6000" b="1" dirty="0"/>
              <a:t>vs</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Tree>
    <p:extLst>
      <p:ext uri="{BB962C8B-B14F-4D97-AF65-F5344CB8AC3E}">
        <p14:creationId xmlns:p14="http://schemas.microsoft.com/office/powerpoint/2010/main" val="207352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14" y="430305"/>
            <a:ext cx="11587215" cy="959502"/>
          </a:xfrm>
        </p:spPr>
        <p:txBody>
          <a:bodyPr anchor="ctr"/>
          <a:lstStyle/>
          <a:p>
            <a:pPr algn="ctr"/>
            <a:r>
              <a:rPr lang="en-US" sz="3200" b="1" dirty="0">
                <a:solidFill>
                  <a:schemeClr val="accent1">
                    <a:lumMod val="75000"/>
                  </a:schemeClr>
                </a:solidFill>
              </a:rPr>
              <a:t>looking outside the state </a:t>
            </a:r>
            <a:r>
              <a:rPr lang="en-US" sz="3200" dirty="0">
                <a:solidFill>
                  <a:schemeClr val="tx1"/>
                </a:solidFill>
              </a:rPr>
              <a:t>for</a:t>
            </a:r>
            <a:r>
              <a:rPr lang="en-US" sz="3200" b="1" dirty="0">
                <a:solidFill>
                  <a:schemeClr val="accent1">
                    <a:lumMod val="75000"/>
                  </a:schemeClr>
                </a:solidFill>
              </a:rPr>
              <a:t> </a:t>
            </a:r>
            <a:r>
              <a:rPr lang="en-US" sz="3200" dirty="0">
                <a:solidFill>
                  <a:schemeClr val="tx1"/>
                </a:solidFill>
              </a:rPr>
              <a:t>qualified employees</a:t>
            </a:r>
          </a:p>
        </p:txBody>
      </p:sp>
      <p:sp>
        <p:nvSpPr>
          <p:cNvPr id="6" name="Text Placeholder 5"/>
          <p:cNvSpPr>
            <a:spLocks noGrp="1"/>
          </p:cNvSpPr>
          <p:nvPr>
            <p:ph type="body" sz="half" idx="2"/>
          </p:nvPr>
        </p:nvSpPr>
        <p:spPr>
          <a:xfrm>
            <a:off x="7132320" y="1848862"/>
            <a:ext cx="4623944" cy="3454658"/>
          </a:xfrm>
          <a:prstGeom prst="ellipse">
            <a:avLst/>
          </a:prstGeom>
          <a:ln w="57150"/>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pPr algn="ctr">
              <a:lnSpc>
                <a:spcPct val="110000"/>
              </a:lnSpc>
            </a:pPr>
            <a:r>
              <a:rPr lang="en-US" sz="2200" dirty="0">
                <a:effectLst>
                  <a:outerShdw blurRad="38100" dist="38100" dir="2700000" algn="tl">
                    <a:srgbClr val="000000">
                      <a:alpha val="43137"/>
                    </a:srgbClr>
                  </a:outerShdw>
                </a:effectLst>
              </a:rPr>
              <a:t>Jim Johnson said his company has encountered so many job candidates who have failed pre-employment drug tests because of their THC use … it is actively recruiting construction workers from other states</a:t>
            </a:r>
            <a:r>
              <a:rPr lang="en-US" sz="2000" dirty="0"/>
              <a:t>.</a:t>
            </a:r>
            <a:endParaRPr lang="en-US" sz="2000" dirty="0">
              <a:solidFill>
                <a:schemeClr val="tx1"/>
              </a:solidFill>
              <a:latin typeface="Aparajita" panose="020B0604020202020204" pitchFamily="34" charset="0"/>
              <a:cs typeface="Aparajita" panose="020B0604020202020204" pitchFamily="34" charset="0"/>
            </a:endParaRPr>
          </a:p>
        </p:txBody>
      </p:sp>
      <p:sp>
        <p:nvSpPr>
          <p:cNvPr id="3" name="TextBox 2"/>
          <p:cNvSpPr txBox="1"/>
          <p:nvPr/>
        </p:nvSpPr>
        <p:spPr>
          <a:xfrm>
            <a:off x="2433709" y="6137462"/>
            <a:ext cx="7891976" cy="369332"/>
          </a:xfrm>
          <a:prstGeom prst="rect">
            <a:avLst/>
          </a:prstGeom>
          <a:noFill/>
        </p:spPr>
        <p:txBody>
          <a:bodyPr wrap="square" rtlCol="0">
            <a:spAutoFit/>
          </a:bodyPr>
          <a:lstStyle/>
          <a:p>
            <a:r>
              <a:rPr lang="en-US" dirty="0"/>
              <a:t>http://gazette.com/drug-use-a-problem-for-employers/article/1548427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053" y="1389807"/>
            <a:ext cx="6738427" cy="4488316"/>
          </a:xfrm>
          <a:prstGeom prst="rect">
            <a:avLst/>
          </a:prstGeom>
          <a:effectLst>
            <a:softEdge rad="317500"/>
          </a:effectLst>
        </p:spPr>
      </p:pic>
      <p:sp>
        <p:nvSpPr>
          <p:cNvPr id="11" name="TextBox 10"/>
          <p:cNvSpPr txBox="1"/>
          <p:nvPr/>
        </p:nvSpPr>
        <p:spPr>
          <a:xfrm>
            <a:off x="7540817" y="1741371"/>
            <a:ext cx="970671" cy="1785104"/>
          </a:xfrm>
          <a:prstGeom prst="rect">
            <a:avLst/>
          </a:prstGeom>
          <a:noFill/>
        </p:spPr>
        <p:txBody>
          <a:bodyPr wrap="square" rtlCol="0">
            <a:spAutoFit/>
          </a:bodyPr>
          <a:lstStyle/>
          <a:p>
            <a:r>
              <a:rPr lang="en-US" sz="110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10908565" y="3805718"/>
            <a:ext cx="970671" cy="1785104"/>
          </a:xfrm>
          <a:prstGeom prst="rect">
            <a:avLst/>
          </a:prstGeom>
          <a:noFill/>
        </p:spPr>
        <p:txBody>
          <a:bodyPr wrap="square" rtlCol="0">
            <a:spAutoFit/>
          </a:bodyPr>
          <a:lstStyle/>
          <a:p>
            <a:r>
              <a:rPr lang="en-US" sz="110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8142445" y="4698270"/>
            <a:ext cx="2532185" cy="366099"/>
          </a:xfrm>
          <a:prstGeom prst="rect">
            <a:avLst/>
          </a:prstGeom>
          <a:noFill/>
        </p:spPr>
        <p:txBody>
          <a:bodyPr wrap="square" rtlCol="0">
            <a:spAutoFit/>
          </a:bodyPr>
          <a:lstStyle/>
          <a:p>
            <a:pPr algn="ctr"/>
            <a:r>
              <a:rPr lang="en-US" dirty="0"/>
              <a:t>GE Johnson</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Tree>
    <p:extLst>
      <p:ext uri="{BB962C8B-B14F-4D97-AF65-F5344CB8AC3E}">
        <p14:creationId xmlns:p14="http://schemas.microsoft.com/office/powerpoint/2010/main" val="1981176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nvPr>
        </p:nvGraphicFramePr>
        <p:xfrm>
          <a:off x="2740313" y="285011"/>
          <a:ext cx="10959921" cy="603529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1164174" y="4804230"/>
            <a:ext cx="5043443" cy="1015663"/>
          </a:xfrm>
          <a:prstGeom prst="rect">
            <a:avLst/>
          </a:prstGeom>
          <a:noFill/>
        </p:spPr>
        <p:txBody>
          <a:bodyPr wrap="square" rtlCol="0">
            <a:spAutoFit/>
          </a:bodyPr>
          <a:lstStyle/>
          <a:p>
            <a:r>
              <a:rPr lang="en-US" sz="2000" dirty="0">
                <a:solidFill>
                  <a:schemeClr val="accent3">
                    <a:lumMod val="75000"/>
                  </a:schemeClr>
                </a:solidFill>
                <a:effectLst>
                  <a:outerShdw blurRad="38100" dist="38100" dir="2700000" algn="tl">
                    <a:srgbClr val="000000">
                      <a:alpha val="43137"/>
                    </a:srgbClr>
                  </a:outerShdw>
                </a:effectLst>
              </a:rPr>
              <a:t>51%: Med Marijuana States = 63 Million</a:t>
            </a:r>
          </a:p>
          <a:p>
            <a:r>
              <a:rPr lang="en-US" sz="2000" b="1" dirty="0">
                <a:solidFill>
                  <a:schemeClr val="accent2">
                    <a:lumMod val="75000"/>
                  </a:schemeClr>
                </a:solidFill>
                <a:effectLst>
                  <a:outerShdw blurRad="38100" dist="38100" dir="2700000" algn="tl">
                    <a:srgbClr val="000000">
                      <a:alpha val="43137"/>
                    </a:srgbClr>
                  </a:outerShdw>
                </a:effectLst>
              </a:rPr>
              <a:t>26%: Recreational MJ States = 33 Million</a:t>
            </a:r>
          </a:p>
          <a:p>
            <a:r>
              <a:rPr lang="en-US" sz="2000" b="1" dirty="0">
                <a:solidFill>
                  <a:schemeClr val="accent1">
                    <a:lumMod val="75000"/>
                  </a:schemeClr>
                </a:solidFill>
                <a:effectLst>
                  <a:outerShdw blurRad="38100" dist="38100" dir="2700000" algn="tl">
                    <a:srgbClr val="000000">
                      <a:alpha val="43137"/>
                    </a:srgbClr>
                  </a:outerShdw>
                </a:effectLst>
              </a:rPr>
              <a:t>23%: Illegal States = 27 Million</a:t>
            </a:r>
          </a:p>
        </p:txBody>
      </p:sp>
      <p:sp>
        <p:nvSpPr>
          <p:cNvPr id="15" name="TextBox 14"/>
          <p:cNvSpPr txBox="1"/>
          <p:nvPr/>
        </p:nvSpPr>
        <p:spPr>
          <a:xfrm>
            <a:off x="1164172" y="6095823"/>
            <a:ext cx="3786389" cy="368592"/>
          </a:xfrm>
          <a:prstGeom prst="rect">
            <a:avLst/>
          </a:prstGeom>
          <a:noFill/>
        </p:spPr>
        <p:txBody>
          <a:bodyPr wrap="square" rtlCol="0">
            <a:spAutoFit/>
          </a:bodyPr>
          <a:lstStyle/>
          <a:p>
            <a:pPr algn="ctr"/>
            <a:r>
              <a:rPr lang="en-US" dirty="0">
                <a:solidFill>
                  <a:schemeClr val="bg2">
                    <a:lumMod val="10000"/>
                  </a:schemeClr>
                </a:solidFill>
              </a:rPr>
              <a:t>https://www.bls.gov/ces/home.htm</a:t>
            </a:r>
          </a:p>
        </p:txBody>
      </p:sp>
      <p:sp>
        <p:nvSpPr>
          <p:cNvPr id="19" name="TextBox 18"/>
          <p:cNvSpPr txBox="1"/>
          <p:nvPr/>
        </p:nvSpPr>
        <p:spPr>
          <a:xfrm>
            <a:off x="1086900" y="1592137"/>
            <a:ext cx="3940935" cy="29238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dirty="0">
                <a:solidFill>
                  <a:schemeClr val="bg1">
                    <a:lumMod val="50000"/>
                  </a:schemeClr>
                </a:solidFill>
              </a:rPr>
              <a:t>over </a:t>
            </a:r>
            <a:r>
              <a:rPr lang="en-US" sz="4000" b="1" dirty="0">
                <a:solidFill>
                  <a:schemeClr val="accent1"/>
                </a:solidFill>
              </a:rPr>
              <a:t>75% </a:t>
            </a:r>
            <a:r>
              <a:rPr lang="en-US" sz="3600" dirty="0">
                <a:solidFill>
                  <a:schemeClr val="bg1">
                    <a:lumMod val="50000"/>
                  </a:schemeClr>
                </a:solidFill>
              </a:rPr>
              <a:t>of U.S. employees live in a state where marijuana is legal in some form</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Tree>
    <p:extLst>
      <p:ext uri="{BB962C8B-B14F-4D97-AF65-F5344CB8AC3E}">
        <p14:creationId xmlns:p14="http://schemas.microsoft.com/office/powerpoint/2010/main" val="121587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3154" y="4375111"/>
            <a:ext cx="3389354" cy="2257747"/>
          </a:xfrm>
          <a:prstGeom prst="rect">
            <a:avLst/>
          </a:prstGeom>
          <a:effectLst>
            <a:softEdge rad="127000"/>
          </a:effectLst>
        </p:spPr>
      </p:pic>
      <p:sp>
        <p:nvSpPr>
          <p:cNvPr id="6" name="Content Placeholder 5"/>
          <p:cNvSpPr>
            <a:spLocks noGrp="1"/>
          </p:cNvSpPr>
          <p:nvPr>
            <p:ph sz="half" idx="1"/>
          </p:nvPr>
        </p:nvSpPr>
        <p:spPr>
          <a:xfrm>
            <a:off x="875714" y="2057400"/>
            <a:ext cx="4754880" cy="4023360"/>
          </a:xfrm>
        </p:spPr>
        <p:txBody>
          <a:bodyPr>
            <a:normAutofit/>
          </a:bodyPr>
          <a:lstStyle/>
          <a:p>
            <a:pPr marL="45720" indent="0" algn="ctr">
              <a:buNone/>
            </a:pPr>
            <a:r>
              <a:rPr lang="en-US" sz="4000" b="1" dirty="0">
                <a:solidFill>
                  <a:schemeClr val="bg1">
                    <a:lumMod val="50000"/>
                  </a:schemeClr>
                </a:solidFill>
              </a:rPr>
              <a:t>Pate Construction</a:t>
            </a:r>
          </a:p>
          <a:p>
            <a:r>
              <a:rPr lang="en-US" sz="3600" dirty="0">
                <a:solidFill>
                  <a:schemeClr val="tx1"/>
                </a:solidFill>
              </a:rPr>
              <a:t>For every 75 people we interview, we can find about 15 who can pass the drug test</a:t>
            </a:r>
          </a:p>
        </p:txBody>
      </p:sp>
      <p:sp>
        <p:nvSpPr>
          <p:cNvPr id="7" name="Content Placeholder 6"/>
          <p:cNvSpPr>
            <a:spLocks noGrp="1"/>
          </p:cNvSpPr>
          <p:nvPr>
            <p:ph sz="half" idx="2"/>
          </p:nvPr>
        </p:nvSpPr>
        <p:spPr>
          <a:xfrm>
            <a:off x="6450492" y="1480625"/>
            <a:ext cx="4754880" cy="4023360"/>
          </a:xfrm>
        </p:spPr>
        <p:txBody>
          <a:bodyPr>
            <a:normAutofit/>
          </a:bodyPr>
          <a:lstStyle/>
          <a:p>
            <a:pPr marL="45720" indent="0" algn="ctr">
              <a:buNone/>
            </a:pPr>
            <a:r>
              <a:rPr lang="en-US" sz="4000" b="1" dirty="0">
                <a:solidFill>
                  <a:schemeClr val="bg1">
                    <a:lumMod val="50000"/>
                  </a:schemeClr>
                </a:solidFill>
              </a:rPr>
              <a:t>Canon City Workforce Center</a:t>
            </a:r>
          </a:p>
          <a:p>
            <a:r>
              <a:rPr lang="en-US" sz="3600" dirty="0">
                <a:solidFill>
                  <a:schemeClr val="tx1"/>
                </a:solidFill>
              </a:rPr>
              <a:t>It took 2 months to find 3 CDL drivers that could pass the drug test. Salaries offered were competitive </a:t>
            </a:r>
          </a:p>
        </p:txBody>
      </p:sp>
      <p:sp>
        <p:nvSpPr>
          <p:cNvPr id="11" name="Title 1">
            <a:extLst>
              <a:ext uri="{FF2B5EF4-FFF2-40B4-BE49-F238E27FC236}">
                <a16:creationId xmlns:a16="http://schemas.microsoft.com/office/drawing/2014/main" id="{4F88A6B6-12CF-4584-BB09-6DE773C40286}"/>
              </a:ext>
            </a:extLst>
          </p:cNvPr>
          <p:cNvSpPr>
            <a:spLocks noGrp="1"/>
          </p:cNvSpPr>
          <p:nvPr>
            <p:ph type="title"/>
          </p:nvPr>
        </p:nvSpPr>
        <p:spPr>
          <a:xfrm>
            <a:off x="860953" y="628363"/>
            <a:ext cx="10431666" cy="805201"/>
          </a:xfrm>
        </p:spPr>
        <p:txBody>
          <a:bodyPr/>
          <a:lstStyle/>
          <a:p>
            <a:pPr algn="ctr"/>
            <a:r>
              <a:rPr lang="en-US" b="1" dirty="0">
                <a:solidFill>
                  <a:schemeClr val="accent1">
                    <a:lumMod val="75000"/>
                  </a:schemeClr>
                </a:solidFill>
              </a:rPr>
              <a:t>southern </a:t>
            </a:r>
            <a:r>
              <a:rPr lang="en-US" b="1" dirty="0" err="1">
                <a:solidFill>
                  <a:schemeClr val="accent1">
                    <a:lumMod val="75000"/>
                  </a:schemeClr>
                </a:solidFill>
              </a:rPr>
              <a:t>colorado</a:t>
            </a:r>
            <a:r>
              <a:rPr lang="en-US" b="1" dirty="0">
                <a:solidFill>
                  <a:schemeClr val="accent1">
                    <a:lumMod val="75000"/>
                  </a:schemeClr>
                </a:solidFill>
              </a:rPr>
              <a:t> </a:t>
            </a:r>
            <a:r>
              <a:rPr lang="en-US" dirty="0">
                <a:solidFill>
                  <a:schemeClr val="tx1"/>
                </a:solidFill>
              </a:rPr>
              <a:t>challenges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54229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30101" y="1290977"/>
            <a:ext cx="9312385" cy="523220"/>
          </a:xfrm>
          <a:prstGeom prst="rect">
            <a:avLst/>
          </a:prstGeom>
          <a:noFill/>
        </p:spPr>
        <p:txBody>
          <a:bodyPr wrap="square" rtlCol="0">
            <a:spAutoFit/>
          </a:bodyPr>
          <a:lstStyle/>
          <a:p>
            <a:pPr algn="ctr"/>
            <a:r>
              <a:rPr lang="en-US" sz="2800" b="1" dirty="0"/>
              <a:t>Exposure to Chemicals, Molds, Pesticides, Herbicides, etc. </a:t>
            </a:r>
          </a:p>
        </p:txBody>
      </p:sp>
      <p:pic>
        <p:nvPicPr>
          <p:cNvPr id="3" name="Picture 2"/>
          <p:cNvPicPr>
            <a:picLocks noChangeAspect="1"/>
          </p:cNvPicPr>
          <p:nvPr/>
        </p:nvPicPr>
        <p:blipFill>
          <a:blip r:embed="rId3"/>
          <a:stretch>
            <a:fillRect/>
          </a:stretch>
        </p:blipFill>
        <p:spPr>
          <a:xfrm>
            <a:off x="7092057" y="2040322"/>
            <a:ext cx="4064000" cy="1993900"/>
          </a:xfrm>
          <a:prstGeom prst="rect">
            <a:avLst/>
          </a:prstGeom>
        </p:spPr>
      </p:pic>
      <p:pic>
        <p:nvPicPr>
          <p:cNvPr id="5" name="Picture 4"/>
          <p:cNvPicPr>
            <a:picLocks noChangeAspect="1"/>
          </p:cNvPicPr>
          <p:nvPr/>
        </p:nvPicPr>
        <p:blipFill>
          <a:blip r:embed="rId4"/>
          <a:stretch>
            <a:fillRect/>
          </a:stretch>
        </p:blipFill>
        <p:spPr>
          <a:xfrm>
            <a:off x="7092057" y="4220242"/>
            <a:ext cx="2570283" cy="1927712"/>
          </a:xfrm>
          <a:prstGeom prst="rect">
            <a:avLst/>
          </a:prstGeom>
        </p:spPr>
      </p:pic>
      <p:pic>
        <p:nvPicPr>
          <p:cNvPr id="11" name="Picture 10"/>
          <p:cNvPicPr>
            <a:picLocks noChangeAspect="1"/>
          </p:cNvPicPr>
          <p:nvPr/>
        </p:nvPicPr>
        <p:blipFill>
          <a:blip r:embed="rId5"/>
          <a:stretch>
            <a:fillRect/>
          </a:stretch>
        </p:blipFill>
        <p:spPr>
          <a:xfrm>
            <a:off x="436049" y="2040322"/>
            <a:ext cx="6331889" cy="4107632"/>
          </a:xfrm>
          <a:prstGeom prst="rect">
            <a:avLst/>
          </a:prstGeom>
        </p:spPr>
      </p:pic>
      <p:sp>
        <p:nvSpPr>
          <p:cNvPr id="14" name="TextBox 13"/>
          <p:cNvSpPr txBox="1"/>
          <p:nvPr/>
        </p:nvSpPr>
        <p:spPr>
          <a:xfrm>
            <a:off x="3066517" y="356966"/>
            <a:ext cx="6039554" cy="707886"/>
          </a:xfrm>
          <a:prstGeom prst="rect">
            <a:avLst/>
          </a:prstGeom>
          <a:noFill/>
        </p:spPr>
        <p:txBody>
          <a:bodyPr wrap="square" rtlCol="0">
            <a:spAutoFit/>
          </a:bodyPr>
          <a:lstStyle/>
          <a:p>
            <a:pPr algn="ctr"/>
            <a:r>
              <a:rPr lang="en-US" sz="4000" b="1">
                <a:solidFill>
                  <a:schemeClr val="accent1">
                    <a:lumMod val="75000"/>
                  </a:schemeClr>
                </a:solidFill>
              </a:rPr>
              <a:t>employer </a:t>
            </a:r>
            <a:r>
              <a:rPr lang="en-US" sz="4000"/>
              <a:t>challenges</a:t>
            </a:r>
            <a:endParaRPr lang="en-US" sz="4000" dirty="0"/>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1775311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86226" y="1234185"/>
            <a:ext cx="4600135" cy="523220"/>
          </a:xfrm>
          <a:prstGeom prst="rect">
            <a:avLst/>
          </a:prstGeom>
          <a:noFill/>
        </p:spPr>
        <p:txBody>
          <a:bodyPr wrap="square" rtlCol="0">
            <a:spAutoFit/>
          </a:bodyPr>
          <a:lstStyle/>
          <a:p>
            <a:pPr algn="ctr"/>
            <a:r>
              <a:rPr lang="en-US" sz="2800" b="1" dirty="0"/>
              <a:t>Exposure to Chemicals </a:t>
            </a:r>
          </a:p>
        </p:txBody>
      </p:sp>
      <p:pic>
        <p:nvPicPr>
          <p:cNvPr id="7" name="Picture 6"/>
          <p:cNvPicPr>
            <a:picLocks noChangeAspect="1"/>
          </p:cNvPicPr>
          <p:nvPr/>
        </p:nvPicPr>
        <p:blipFill rotWithShape="1">
          <a:blip r:embed="rId3"/>
          <a:srcRect r="6512"/>
          <a:stretch/>
        </p:blipFill>
        <p:spPr>
          <a:xfrm>
            <a:off x="633475" y="1397432"/>
            <a:ext cx="3152751" cy="4496473"/>
          </a:xfrm>
          <a:prstGeom prst="rect">
            <a:avLst/>
          </a:prstGeom>
        </p:spPr>
      </p:pic>
      <p:pic>
        <p:nvPicPr>
          <p:cNvPr id="10" name="Picture 9"/>
          <p:cNvPicPr>
            <a:picLocks noChangeAspect="1"/>
          </p:cNvPicPr>
          <p:nvPr/>
        </p:nvPicPr>
        <p:blipFill rotWithShape="1">
          <a:blip r:embed="rId4"/>
          <a:srcRect t="2522" b="11335"/>
          <a:stretch/>
        </p:blipFill>
        <p:spPr>
          <a:xfrm>
            <a:off x="4222797" y="2093173"/>
            <a:ext cx="5973064" cy="3800732"/>
          </a:xfrm>
          <a:prstGeom prst="rect">
            <a:avLst/>
          </a:prstGeom>
        </p:spPr>
      </p:pic>
      <p:sp>
        <p:nvSpPr>
          <p:cNvPr id="11" name="TextBox 10"/>
          <p:cNvSpPr txBox="1"/>
          <p:nvPr/>
        </p:nvSpPr>
        <p:spPr>
          <a:xfrm>
            <a:off x="3066517" y="356966"/>
            <a:ext cx="6039554" cy="707886"/>
          </a:xfrm>
          <a:prstGeom prst="rect">
            <a:avLst/>
          </a:prstGeom>
          <a:noFill/>
        </p:spPr>
        <p:txBody>
          <a:bodyPr wrap="square" rtlCol="0">
            <a:spAutoFit/>
          </a:bodyPr>
          <a:lstStyle/>
          <a:p>
            <a:pPr algn="ctr"/>
            <a:r>
              <a:rPr lang="en-US" sz="4000" b="1">
                <a:solidFill>
                  <a:schemeClr val="accent1">
                    <a:lumMod val="75000"/>
                  </a:schemeClr>
                </a:solidFill>
              </a:rPr>
              <a:t>employer </a:t>
            </a:r>
            <a:r>
              <a:rPr lang="en-US" sz="4000"/>
              <a:t>challenges</a:t>
            </a:r>
            <a:endParaRPr lang="en-US" sz="4000"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1739778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0542" y="1312856"/>
            <a:ext cx="5243109" cy="954107"/>
          </a:xfrm>
          <a:prstGeom prst="rect">
            <a:avLst/>
          </a:prstGeom>
        </p:spPr>
        <p:style>
          <a:lnRef idx="3">
            <a:schemeClr val="lt1"/>
          </a:lnRef>
          <a:fillRef idx="1">
            <a:schemeClr val="accent6"/>
          </a:fillRef>
          <a:effectRef idx="1">
            <a:schemeClr val="accent6"/>
          </a:effectRef>
          <a:fontRef idx="minor">
            <a:schemeClr val="lt1"/>
          </a:fontRef>
        </p:style>
        <p:txBody>
          <a:bodyPr wrap="square" rtlCol="0" anchor="ctr">
            <a:spAutoFit/>
          </a:bodyPr>
          <a:lstStyle/>
          <a:p>
            <a:pPr algn="ctr"/>
            <a:r>
              <a:rPr lang="en-US" sz="2800" b="1" dirty="0">
                <a:effectLst>
                  <a:outerShdw blurRad="38100" dist="38100" dir="2700000" algn="tl">
                    <a:srgbClr val="000000">
                      <a:alpha val="43137"/>
                    </a:srgbClr>
                  </a:outerShdw>
                </a:effectLst>
                <a:latin typeface="+mj-lt"/>
              </a:rPr>
              <a:t>Legal pot blamed for some influx of homeless in Denver 2014</a:t>
            </a:r>
          </a:p>
        </p:txBody>
      </p:sp>
      <p:sp>
        <p:nvSpPr>
          <p:cNvPr id="5" name="TextBox 4"/>
          <p:cNvSpPr txBox="1"/>
          <p:nvPr/>
        </p:nvSpPr>
        <p:spPr>
          <a:xfrm>
            <a:off x="1780841" y="5961734"/>
            <a:ext cx="8528185" cy="307777"/>
          </a:xfrm>
          <a:prstGeom prst="rect">
            <a:avLst/>
          </a:prstGeom>
          <a:noFill/>
        </p:spPr>
        <p:txBody>
          <a:bodyPr wrap="square" rtlCol="0">
            <a:spAutoFit/>
          </a:bodyPr>
          <a:lstStyle/>
          <a:p>
            <a:pPr algn="ctr"/>
            <a:r>
              <a:rPr lang="en-US" sz="1400" dirty="0"/>
              <a:t>www.denverpost.com/news/ci_26216037/legal-pot-blamed-some-influx-homeless-this-summer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16" y="2110766"/>
            <a:ext cx="5572105" cy="3706217"/>
          </a:xfrm>
          <a:prstGeom prst="rect">
            <a:avLst/>
          </a:prstGeom>
          <a:effectLst>
            <a:softEdge rad="317500"/>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3" name="Content Placeholder 2"/>
          <p:cNvSpPr>
            <a:spLocks noGrp="1"/>
          </p:cNvSpPr>
          <p:nvPr>
            <p:ph idx="1"/>
          </p:nvPr>
        </p:nvSpPr>
        <p:spPr>
          <a:xfrm>
            <a:off x="5954780" y="2266963"/>
            <a:ext cx="5634634" cy="3880991"/>
          </a:xfrm>
        </p:spPr>
        <p:txBody>
          <a:bodyPr>
            <a:noAutofit/>
          </a:bodyPr>
          <a:lstStyle/>
          <a:p>
            <a:pPr marL="457200" indent="-457200">
              <a:lnSpc>
                <a:spcPct val="100000"/>
              </a:lnSpc>
              <a:spcBef>
                <a:spcPts val="0"/>
              </a:spcBef>
            </a:pPr>
            <a:r>
              <a:rPr lang="en-US" sz="2800" b="1" dirty="0">
                <a:solidFill>
                  <a:schemeClr val="bg2">
                    <a:lumMod val="50000"/>
                  </a:schemeClr>
                </a:solidFill>
                <a:effectLst>
                  <a:outerShdw blurRad="38100" dist="38100" dir="2700000" algn="tl">
                    <a:srgbClr val="000000">
                      <a:alpha val="43137"/>
                    </a:srgbClr>
                  </a:outerShdw>
                </a:effectLst>
              </a:rPr>
              <a:t>Haven of Hope</a:t>
            </a:r>
            <a:r>
              <a:rPr lang="en-US" sz="2800" b="1" dirty="0">
                <a:solidFill>
                  <a:schemeClr val="bg2">
                    <a:lumMod val="50000"/>
                  </a:schemeClr>
                </a:solidFill>
              </a:rPr>
              <a:t>:  </a:t>
            </a:r>
            <a:r>
              <a:rPr lang="en-US" sz="2800" dirty="0">
                <a:solidFill>
                  <a:schemeClr val="bg2">
                    <a:lumMod val="50000"/>
                  </a:schemeClr>
                </a:solidFill>
                <a:effectLst>
                  <a:outerShdw blurRad="38100" dist="38100" dir="2700000" algn="tl">
                    <a:srgbClr val="000000">
                      <a:alpha val="43137"/>
                    </a:srgbClr>
                  </a:outerShdw>
                </a:effectLst>
              </a:rPr>
              <a:t>500% rise over normal in homeless in summer 2014  (50 to 300)</a:t>
            </a:r>
          </a:p>
          <a:p>
            <a:pPr marL="0" indent="0">
              <a:lnSpc>
                <a:spcPct val="100000"/>
              </a:lnSpc>
              <a:spcBef>
                <a:spcPts val="0"/>
              </a:spcBef>
              <a:buNone/>
            </a:pPr>
            <a:endParaRPr lang="en-US" sz="800" dirty="0">
              <a:solidFill>
                <a:schemeClr val="bg2">
                  <a:lumMod val="50000"/>
                </a:schemeClr>
              </a:solidFill>
              <a:effectLst>
                <a:outerShdw blurRad="38100" dist="38100" dir="2700000" algn="tl">
                  <a:srgbClr val="000000">
                    <a:alpha val="43137"/>
                  </a:srgbClr>
                </a:outerShdw>
              </a:effectLst>
            </a:endParaRPr>
          </a:p>
          <a:p>
            <a:pPr marL="0" indent="0">
              <a:lnSpc>
                <a:spcPct val="100000"/>
              </a:lnSpc>
              <a:spcBef>
                <a:spcPts val="0"/>
              </a:spcBef>
              <a:buNone/>
            </a:pPr>
            <a:endParaRPr lang="en-US" sz="800" dirty="0">
              <a:solidFill>
                <a:schemeClr val="bg2">
                  <a:lumMod val="50000"/>
                </a:schemeClr>
              </a:solidFill>
              <a:effectLst>
                <a:outerShdw blurRad="38100" dist="38100" dir="2700000" algn="tl">
                  <a:srgbClr val="000000">
                    <a:alpha val="43137"/>
                  </a:srgbClr>
                </a:outerShdw>
              </a:effectLst>
            </a:endParaRPr>
          </a:p>
          <a:p>
            <a:pPr marL="457200" indent="-457200">
              <a:lnSpc>
                <a:spcPct val="100000"/>
              </a:lnSpc>
              <a:spcBef>
                <a:spcPts val="0"/>
              </a:spcBef>
            </a:pPr>
            <a:r>
              <a:rPr lang="en-US" sz="2800" b="1" dirty="0">
                <a:solidFill>
                  <a:schemeClr val="bg2">
                    <a:lumMod val="50000"/>
                  </a:schemeClr>
                </a:solidFill>
                <a:effectLst>
                  <a:outerShdw blurRad="38100" dist="38100" dir="2700000" algn="tl">
                    <a:srgbClr val="000000">
                      <a:alpha val="43137"/>
                    </a:srgbClr>
                  </a:outerShdw>
                </a:effectLst>
              </a:rPr>
              <a:t>Salvation Army</a:t>
            </a:r>
            <a:r>
              <a:rPr lang="en-US" sz="2800" b="1" dirty="0">
                <a:solidFill>
                  <a:schemeClr val="bg2">
                    <a:lumMod val="50000"/>
                  </a:schemeClr>
                </a:solidFill>
              </a:rPr>
              <a:t>:  </a:t>
            </a:r>
            <a:r>
              <a:rPr lang="en-US" sz="2800" dirty="0">
                <a:solidFill>
                  <a:schemeClr val="bg2">
                    <a:lumMod val="50000"/>
                  </a:schemeClr>
                </a:solidFill>
                <a:effectLst>
                  <a:outerShdw blurRad="38100" dist="38100" dir="2700000" algn="tl">
                    <a:srgbClr val="000000">
                      <a:alpha val="43137"/>
                    </a:srgbClr>
                  </a:outerShdw>
                </a:effectLst>
              </a:rPr>
              <a:t>33% rise since 2014 compared to 2013</a:t>
            </a:r>
          </a:p>
          <a:p>
            <a:pPr marL="0" indent="0">
              <a:lnSpc>
                <a:spcPct val="100000"/>
              </a:lnSpc>
              <a:spcBef>
                <a:spcPts val="0"/>
              </a:spcBef>
              <a:buNone/>
            </a:pPr>
            <a:endParaRPr lang="en-US" sz="800" dirty="0">
              <a:solidFill>
                <a:schemeClr val="bg2">
                  <a:lumMod val="50000"/>
                </a:schemeClr>
              </a:solidFill>
              <a:effectLst>
                <a:outerShdw blurRad="38100" dist="38100" dir="2700000" algn="tl">
                  <a:srgbClr val="000000">
                    <a:alpha val="43137"/>
                  </a:srgbClr>
                </a:outerShdw>
              </a:effectLst>
            </a:endParaRPr>
          </a:p>
          <a:p>
            <a:pPr marL="0" indent="0">
              <a:lnSpc>
                <a:spcPct val="100000"/>
              </a:lnSpc>
              <a:spcBef>
                <a:spcPts val="0"/>
              </a:spcBef>
              <a:buNone/>
            </a:pPr>
            <a:endParaRPr lang="en-US" sz="800" dirty="0">
              <a:solidFill>
                <a:schemeClr val="bg2">
                  <a:lumMod val="50000"/>
                </a:schemeClr>
              </a:solidFill>
              <a:effectLst>
                <a:outerShdw blurRad="38100" dist="38100" dir="2700000" algn="tl">
                  <a:srgbClr val="000000">
                    <a:alpha val="43137"/>
                  </a:srgbClr>
                </a:outerShdw>
              </a:effectLst>
            </a:endParaRPr>
          </a:p>
          <a:p>
            <a:pPr marL="457200" indent="-457200">
              <a:lnSpc>
                <a:spcPct val="100000"/>
              </a:lnSpc>
              <a:spcBef>
                <a:spcPts val="0"/>
              </a:spcBef>
            </a:pPr>
            <a:r>
              <a:rPr lang="en-US" sz="2800" b="1" dirty="0">
                <a:solidFill>
                  <a:schemeClr val="bg2">
                    <a:lumMod val="50000"/>
                  </a:schemeClr>
                </a:solidFill>
                <a:effectLst>
                  <a:outerShdw blurRad="38100" dist="38100" dir="2700000" algn="tl">
                    <a:srgbClr val="000000">
                      <a:alpha val="43137"/>
                    </a:srgbClr>
                  </a:outerShdw>
                </a:effectLst>
              </a:rPr>
              <a:t>Salvation Army</a:t>
            </a:r>
            <a:r>
              <a:rPr lang="en-US" sz="2800" b="1" dirty="0">
                <a:solidFill>
                  <a:schemeClr val="bg2">
                    <a:lumMod val="50000"/>
                  </a:schemeClr>
                </a:solidFill>
              </a:rPr>
              <a:t>:</a:t>
            </a:r>
            <a:r>
              <a:rPr lang="en-US" sz="2800" dirty="0">
                <a:solidFill>
                  <a:schemeClr val="bg2">
                    <a:lumMod val="50000"/>
                  </a:schemeClr>
                </a:solidFill>
              </a:rPr>
              <a:t>  </a:t>
            </a:r>
            <a:r>
              <a:rPr lang="en-US" sz="2800" dirty="0">
                <a:solidFill>
                  <a:schemeClr val="bg2">
                    <a:lumMod val="50000"/>
                  </a:schemeClr>
                </a:solidFill>
                <a:effectLst>
                  <a:outerShdw blurRad="38100" dist="38100" dir="2700000" algn="tl">
                    <a:srgbClr val="000000">
                      <a:alpha val="43137"/>
                    </a:srgbClr>
                  </a:outerShdw>
                </a:effectLst>
              </a:rPr>
              <a:t>Survey 25% increase related to marijuana</a:t>
            </a:r>
          </a:p>
        </p:txBody>
      </p:sp>
      <p:sp>
        <p:nvSpPr>
          <p:cNvPr id="9" name="Title 1"/>
          <p:cNvSpPr>
            <a:spLocks noGrp="1"/>
          </p:cNvSpPr>
          <p:nvPr>
            <p:ph type="title"/>
          </p:nvPr>
        </p:nvSpPr>
        <p:spPr>
          <a:xfrm>
            <a:off x="2539052" y="323477"/>
            <a:ext cx="7608800" cy="1017587"/>
          </a:xfrm>
        </p:spPr>
        <p:txBody>
          <a:bodyPr rtlCol="0">
            <a:normAutofit fontScale="90000"/>
          </a:bodyPr>
          <a:lstStyle/>
          <a:p>
            <a:pPr algn="ctr">
              <a:defRPr/>
            </a:pPr>
            <a:r>
              <a:rPr lang="en-US" sz="5400" b="1" dirty="0"/>
              <a:t>can’t pass a</a:t>
            </a:r>
            <a:r>
              <a:rPr lang="en-US" sz="5400" dirty="0">
                <a:solidFill>
                  <a:schemeClr val="tx1"/>
                </a:solidFill>
              </a:rPr>
              <a:t> </a:t>
            </a:r>
            <a:r>
              <a:rPr lang="en-US" sz="5400">
                <a:solidFill>
                  <a:schemeClr val="tx1"/>
                </a:solidFill>
              </a:rPr>
              <a:t>PE drug screen</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0811380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997" y="357484"/>
            <a:ext cx="6373906" cy="6373906"/>
          </a:xfrm>
          <a:prstGeom prst="rect">
            <a:avLst/>
          </a:prstGeom>
        </p:spPr>
      </p:pic>
      <p:sp>
        <p:nvSpPr>
          <p:cNvPr id="2" name="TextBox 1"/>
          <p:cNvSpPr txBox="1"/>
          <p:nvPr/>
        </p:nvSpPr>
        <p:spPr>
          <a:xfrm>
            <a:off x="436097" y="613871"/>
            <a:ext cx="6175718" cy="5031120"/>
          </a:xfrm>
          <a:prstGeom prst="ellipse">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r>
              <a:rPr lang="en-US" sz="2400" dirty="0">
                <a:effectLst>
                  <a:outerShdw blurRad="38100" dist="38100" dir="2700000" algn="tl">
                    <a:srgbClr val="000000">
                      <a:alpha val="43137"/>
                    </a:srgbClr>
                  </a:outerShdw>
                </a:effectLst>
                <a:latin typeface="Arial Narrow" panose="020B0606020202030204" pitchFamily="34" charset="0"/>
              </a:rPr>
              <a:t>“In February,” Leona </a:t>
            </a:r>
            <a:r>
              <a:rPr lang="en-US" sz="2400" dirty="0" err="1">
                <a:effectLst>
                  <a:outerShdw blurRad="38100" dist="38100" dir="2700000" algn="tl">
                    <a:srgbClr val="000000">
                      <a:alpha val="43137"/>
                    </a:srgbClr>
                  </a:outerShdw>
                </a:effectLst>
                <a:latin typeface="Arial Narrow" panose="020B0606020202030204" pitchFamily="34" charset="0"/>
              </a:rPr>
              <a:t>Willener</a:t>
            </a:r>
            <a:r>
              <a:rPr lang="en-US" sz="2400" dirty="0">
                <a:effectLst>
                  <a:outerShdw blurRad="38100" dist="38100" dir="2700000" algn="tl">
                    <a:srgbClr val="000000">
                      <a:alpha val="43137"/>
                    </a:srgbClr>
                  </a:outerShdw>
                </a:effectLst>
                <a:latin typeface="Arial Narrow" panose="020B0606020202030204" pitchFamily="34" charset="0"/>
              </a:rPr>
              <a:t> said, “more than half the applicants who came to her company looking for work failed the required drug tests because of THC use … </a:t>
            </a:r>
            <a:r>
              <a:rPr lang="en-US" sz="2400" i="1" dirty="0">
                <a:effectLst>
                  <a:outerShdw blurRad="38100" dist="38100" dir="2700000" algn="tl">
                    <a:srgbClr val="000000">
                      <a:alpha val="43137"/>
                    </a:srgbClr>
                  </a:outerShdw>
                </a:effectLst>
                <a:latin typeface="Arial Narrow" panose="020B0606020202030204" pitchFamily="34" charset="0"/>
              </a:rPr>
              <a:t>1 in 3 attempted to cheat the test.”</a:t>
            </a:r>
          </a:p>
          <a:p>
            <a:pPr algn="ctr">
              <a:lnSpc>
                <a:spcPct val="150000"/>
              </a:lnSpc>
            </a:pPr>
            <a:endParaRPr lang="en-US" sz="800" i="1" dirty="0">
              <a:effectLst>
                <a:outerShdw blurRad="38100" dist="38100" dir="2700000" algn="tl">
                  <a:srgbClr val="000000">
                    <a:alpha val="43137"/>
                  </a:srgbClr>
                </a:outerShdw>
              </a:effectLst>
              <a:latin typeface="Arial Narrow" panose="020B0606020202030204" pitchFamily="34" charset="0"/>
            </a:endParaRPr>
          </a:p>
        </p:txBody>
      </p:sp>
      <p:sp>
        <p:nvSpPr>
          <p:cNvPr id="3" name="Rectangle 2"/>
          <p:cNvSpPr/>
          <p:nvPr/>
        </p:nvSpPr>
        <p:spPr>
          <a:xfrm>
            <a:off x="862933" y="941979"/>
            <a:ext cx="811441" cy="1785104"/>
          </a:xfrm>
          <a:prstGeom prst="rect">
            <a:avLst/>
          </a:prstGeom>
        </p:spPr>
        <p:txBody>
          <a:bodyPr wrap="none">
            <a:spAutoFit/>
          </a:bodyPr>
          <a:lstStyle/>
          <a:p>
            <a:r>
              <a:rPr lang="en-US" sz="110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5367997" y="4077399"/>
            <a:ext cx="970671" cy="1785104"/>
          </a:xfrm>
          <a:prstGeom prst="rect">
            <a:avLst/>
          </a:prstGeom>
          <a:noFill/>
        </p:spPr>
        <p:txBody>
          <a:bodyPr wrap="square" rtlCol="0">
            <a:spAutoFit/>
          </a:bodyPr>
          <a:lstStyle/>
          <a:p>
            <a:r>
              <a:rPr lang="en-US" sz="110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550639" y="6143058"/>
            <a:ext cx="6061176" cy="307777"/>
          </a:xfrm>
          <a:prstGeom prst="rect">
            <a:avLst/>
          </a:prstGeom>
          <a:noFill/>
        </p:spPr>
        <p:txBody>
          <a:bodyPr wrap="square" rtlCol="0">
            <a:spAutoFit/>
          </a:bodyPr>
          <a:lstStyle/>
          <a:p>
            <a:pPr algn="ctr"/>
            <a:r>
              <a:rPr lang="en-US" sz="1400" dirty="0"/>
              <a:t>http://gazette.com/drug-use-a-problem-for-employers/article/1548427 </a:t>
            </a:r>
          </a:p>
        </p:txBody>
      </p:sp>
      <p:sp>
        <p:nvSpPr>
          <p:cNvPr id="4" name="TextBox 3"/>
          <p:cNvSpPr txBox="1"/>
          <p:nvPr/>
        </p:nvSpPr>
        <p:spPr>
          <a:xfrm>
            <a:off x="2350303" y="4837358"/>
            <a:ext cx="2715065" cy="369332"/>
          </a:xfrm>
          <a:prstGeom prst="rect">
            <a:avLst/>
          </a:prstGeom>
          <a:noFill/>
        </p:spPr>
        <p:txBody>
          <a:bodyPr wrap="square" rtlCol="0">
            <a:spAutoFit/>
          </a:bodyPr>
          <a:lstStyle/>
          <a:p>
            <a:r>
              <a:rPr lang="en-US" dirty="0"/>
              <a:t>Colorado Staffing Agency</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Tree>
    <p:extLst>
      <p:ext uri="{BB962C8B-B14F-4D97-AF65-F5344CB8AC3E}">
        <p14:creationId xmlns:p14="http://schemas.microsoft.com/office/powerpoint/2010/main" val="1806042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50" t="2459" r="6095" b="5585"/>
          <a:stretch/>
        </p:blipFill>
        <p:spPr>
          <a:xfrm>
            <a:off x="5664327" y="461638"/>
            <a:ext cx="4571999" cy="6089388"/>
          </a:xfrm>
          <a:prstGeom prst="rect">
            <a:avLst/>
          </a:prstGeom>
        </p:spPr>
      </p:pic>
      <p:sp>
        <p:nvSpPr>
          <p:cNvPr id="4" name="TextBox 3"/>
          <p:cNvSpPr txBox="1"/>
          <p:nvPr/>
        </p:nvSpPr>
        <p:spPr>
          <a:xfrm>
            <a:off x="759655" y="1252024"/>
            <a:ext cx="4206240" cy="4154984"/>
          </a:xfrm>
          <a:prstGeom prst="rect">
            <a:avLst/>
          </a:prstGeom>
          <a:noFill/>
        </p:spPr>
        <p:txBody>
          <a:bodyPr wrap="square" rtlCol="0">
            <a:spAutoFit/>
          </a:bodyPr>
          <a:lstStyle/>
          <a:p>
            <a:pPr algn="ctr"/>
            <a:r>
              <a:rPr lang="en-US" sz="4400" dirty="0">
                <a:solidFill>
                  <a:schemeClr val="bg1"/>
                </a:solidFill>
              </a:rPr>
              <a:t>Do you know how to protect your business against the industry of Drug Test Cheating?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3866" y="5801146"/>
            <a:ext cx="1268216" cy="1051371"/>
          </a:xfrm>
          <a:prstGeom prst="rect">
            <a:avLst/>
          </a:prstGeom>
        </p:spPr>
      </p:pic>
    </p:spTree>
    <p:extLst>
      <p:ext uri="{BB962C8B-B14F-4D97-AF65-F5344CB8AC3E}">
        <p14:creationId xmlns:p14="http://schemas.microsoft.com/office/powerpoint/2010/main" val="3604731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E733-19DD-4CAD-A2B5-F3B747AF80C1}"/>
              </a:ext>
            </a:extLst>
          </p:cNvPr>
          <p:cNvSpPr>
            <a:spLocks noGrp="1"/>
          </p:cNvSpPr>
          <p:nvPr>
            <p:ph type="title"/>
          </p:nvPr>
        </p:nvSpPr>
        <p:spPr>
          <a:xfrm>
            <a:off x="860953" y="628363"/>
            <a:ext cx="10431666" cy="805201"/>
          </a:xfrm>
        </p:spPr>
        <p:txBody>
          <a:bodyPr/>
          <a:lstStyle/>
          <a:p>
            <a:pPr algn="ctr"/>
            <a:r>
              <a:rPr lang="en-US" b="1" dirty="0"/>
              <a:t>where is drug-friendly culture </a:t>
            </a:r>
            <a:r>
              <a:rPr lang="en-US" dirty="0">
                <a:solidFill>
                  <a:schemeClr val="tx1"/>
                </a:solidFill>
              </a:rPr>
              <a:t>getting us?</a:t>
            </a:r>
          </a:p>
        </p:txBody>
      </p:sp>
      <p:sp>
        <p:nvSpPr>
          <p:cNvPr id="3" name="Content Placeholder 2">
            <a:extLst>
              <a:ext uri="{FF2B5EF4-FFF2-40B4-BE49-F238E27FC236}">
                <a16:creationId xmlns:a16="http://schemas.microsoft.com/office/drawing/2014/main" id="{BB50B627-86BE-45D3-973F-BFB183630225}"/>
              </a:ext>
            </a:extLst>
          </p:cNvPr>
          <p:cNvSpPr>
            <a:spLocks noGrp="1"/>
          </p:cNvSpPr>
          <p:nvPr>
            <p:ph idx="1"/>
          </p:nvPr>
        </p:nvSpPr>
        <p:spPr>
          <a:xfrm>
            <a:off x="1085034" y="1433564"/>
            <a:ext cx="7212806" cy="4012397"/>
          </a:xfrm>
        </p:spPr>
        <p:txBody>
          <a:bodyPr anchor="ctr">
            <a:normAutofit/>
          </a:bodyPr>
          <a:lstStyle/>
          <a:p>
            <a:r>
              <a:rPr lang="en-US" dirty="0">
                <a:solidFill>
                  <a:schemeClr val="tx1"/>
                </a:solidFill>
              </a:rPr>
              <a:t>The Quest Diagnostics Drug Testing Index shows the greatest increase in use of all illicit drugs by U.S. employees in 12 years, based on laboratory drug test results. </a:t>
            </a:r>
          </a:p>
          <a:p>
            <a:r>
              <a:rPr lang="en-US" dirty="0">
                <a:solidFill>
                  <a:schemeClr val="tx1"/>
                </a:solidFill>
              </a:rPr>
              <a:t>According to the U.S. Bureau of Labor Statistics drug and alcohol-related deaths in the workplace soared in 2016 with a spike of more than 30% in a single year.  </a:t>
            </a:r>
          </a:p>
          <a:p>
            <a:r>
              <a:rPr lang="en-US" dirty="0">
                <a:solidFill>
                  <a:schemeClr val="tx1"/>
                </a:solidFill>
              </a:rPr>
              <a:t>The BLS also shows that fatal work injuries in 2016 were the highest since 2008.  </a:t>
            </a:r>
          </a:p>
        </p:txBody>
      </p:sp>
      <p:sp>
        <p:nvSpPr>
          <p:cNvPr id="4" name="TextBox 3">
            <a:extLst>
              <a:ext uri="{FF2B5EF4-FFF2-40B4-BE49-F238E27FC236}">
                <a16:creationId xmlns:a16="http://schemas.microsoft.com/office/drawing/2014/main" id="{82214000-8528-4DA1-88C8-BA92CA479E7A}"/>
              </a:ext>
            </a:extLst>
          </p:cNvPr>
          <p:cNvSpPr txBox="1"/>
          <p:nvPr/>
        </p:nvSpPr>
        <p:spPr>
          <a:xfrm>
            <a:off x="1143000" y="5786651"/>
            <a:ext cx="9488606" cy="523220"/>
          </a:xfrm>
          <a:prstGeom prst="rect">
            <a:avLst/>
          </a:prstGeom>
          <a:noFill/>
        </p:spPr>
        <p:txBody>
          <a:bodyPr wrap="square" rtlCol="0">
            <a:spAutoFit/>
          </a:bodyPr>
          <a:lstStyle/>
          <a:p>
            <a:pPr algn="ctr"/>
            <a:r>
              <a:rPr lang="en-US" sz="1400" u="sng">
                <a:hlinkClick r:id="rId2"/>
              </a:rPr>
              <a:t>https://www.questdiagnostics.com/home/physicians/health-trends/drug-testing</a:t>
            </a:r>
            <a:r>
              <a:rPr lang="en-US" sz="1400"/>
              <a:t> </a:t>
            </a:r>
          </a:p>
          <a:p>
            <a:pPr algn="ctr"/>
            <a:r>
              <a:rPr lang="en-US" sz="1400" u="sng">
                <a:hlinkClick r:id="rId3"/>
              </a:rPr>
              <a:t>https://www.bls.gov/news.release/pdf/cfoi.pdf</a:t>
            </a:r>
            <a:r>
              <a:rPr lang="en-US" sz="1400"/>
              <a:t> </a:t>
            </a:r>
            <a:endParaRPr lang="en-US" sz="1400" dirty="0"/>
          </a:p>
        </p:txBody>
      </p:sp>
      <p:pic>
        <p:nvPicPr>
          <p:cNvPr id="7" name="Picture 6" descr="A picture containing indoor, floor&#10;&#10;Description generated with high confidence">
            <a:extLst>
              <a:ext uri="{FF2B5EF4-FFF2-40B4-BE49-F238E27FC236}">
                <a16:creationId xmlns:a16="http://schemas.microsoft.com/office/drawing/2014/main" id="{679B55E9-4F2B-4CAF-80BF-94800E1C9901}"/>
              </a:ext>
            </a:extLst>
          </p:cNvPr>
          <p:cNvPicPr>
            <a:picLocks noChangeAspect="1"/>
          </p:cNvPicPr>
          <p:nvPr/>
        </p:nvPicPr>
        <p:blipFill>
          <a:blip r:embed="rId4"/>
          <a:stretch>
            <a:fillRect/>
          </a:stretch>
        </p:blipFill>
        <p:spPr>
          <a:xfrm>
            <a:off x="8346830" y="1859116"/>
            <a:ext cx="3123205" cy="316129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1100482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4391" y="1072353"/>
            <a:ext cx="10144174" cy="5232912"/>
          </a:xfrm>
          <a:ln w="38100"/>
        </p:spPr>
        <p:style>
          <a:lnRef idx="2">
            <a:schemeClr val="accent4"/>
          </a:lnRef>
          <a:fillRef idx="1">
            <a:schemeClr val="lt1"/>
          </a:fillRef>
          <a:effectRef idx="0">
            <a:schemeClr val="accent4"/>
          </a:effectRef>
          <a:fontRef idx="minor">
            <a:schemeClr val="dk1"/>
          </a:fontRef>
        </p:style>
        <p:txBody>
          <a:bodyPr>
            <a:noAutofit/>
          </a:bodyPr>
          <a:lstStyle/>
          <a:p>
            <a:pPr marL="45720" indent="0">
              <a:lnSpc>
                <a:spcPct val="100000"/>
              </a:lnSpc>
              <a:buNone/>
            </a:pPr>
            <a:r>
              <a:rPr lang="en-US" sz="2400" b="1" u="sng" dirty="0">
                <a:solidFill>
                  <a:schemeClr val="tx1"/>
                </a:solidFill>
              </a:rPr>
              <a:t>Short Term for Standard THC Doses: </a:t>
            </a:r>
            <a:endParaRPr lang="en-US" sz="2400" u="sng" dirty="0">
              <a:solidFill>
                <a:schemeClr val="tx1"/>
              </a:solidFill>
            </a:endParaRPr>
          </a:p>
          <a:p>
            <a:pPr>
              <a:lnSpc>
                <a:spcPct val="100000"/>
              </a:lnSpc>
            </a:pPr>
            <a:r>
              <a:rPr lang="en-US" dirty="0">
                <a:solidFill>
                  <a:schemeClr val="tx1"/>
                </a:solidFill>
              </a:rPr>
              <a:t>Red eyes, strong smell; problems with memory &amp; learning</a:t>
            </a:r>
          </a:p>
          <a:p>
            <a:pPr>
              <a:lnSpc>
                <a:spcPct val="100000"/>
              </a:lnSpc>
            </a:pPr>
            <a:r>
              <a:rPr lang="en-US" dirty="0">
                <a:solidFill>
                  <a:schemeClr val="tx1"/>
                </a:solidFill>
              </a:rPr>
              <a:t>Distorted perception, difficultly in thinking &amp; problem-solving</a:t>
            </a:r>
          </a:p>
          <a:p>
            <a:pPr>
              <a:lnSpc>
                <a:spcPct val="100000"/>
              </a:lnSpc>
            </a:pPr>
            <a:r>
              <a:rPr lang="en-US" dirty="0">
                <a:solidFill>
                  <a:schemeClr val="tx1"/>
                </a:solidFill>
              </a:rPr>
              <a:t>Loss of physical &amp; mental coordination in divided attention tasks</a:t>
            </a:r>
          </a:p>
          <a:p>
            <a:pPr>
              <a:lnSpc>
                <a:spcPct val="100000"/>
              </a:lnSpc>
            </a:pPr>
            <a:r>
              <a:rPr lang="en-US" dirty="0">
                <a:solidFill>
                  <a:schemeClr val="tx1"/>
                </a:solidFill>
              </a:rPr>
              <a:t>Difficulty shifting attention to meet the demands of changes in the environment, and in registering, processing and using information</a:t>
            </a:r>
          </a:p>
          <a:p>
            <a:pPr>
              <a:lnSpc>
                <a:spcPct val="100000"/>
              </a:lnSpc>
            </a:pPr>
            <a:r>
              <a:rPr lang="en-US" dirty="0">
                <a:solidFill>
                  <a:schemeClr val="tx1"/>
                </a:solidFill>
              </a:rPr>
              <a:t>Perceptual functions are significantly affected</a:t>
            </a:r>
          </a:p>
          <a:p>
            <a:pPr>
              <a:lnSpc>
                <a:spcPct val="100000"/>
              </a:lnSpc>
            </a:pPr>
            <a:r>
              <a:rPr lang="en-US" dirty="0">
                <a:solidFill>
                  <a:schemeClr val="tx1"/>
                </a:solidFill>
              </a:rPr>
              <a:t>Diminished ability to concentrate and maintain attention</a:t>
            </a:r>
          </a:p>
          <a:p>
            <a:pPr>
              <a:lnSpc>
                <a:spcPct val="100000"/>
              </a:lnSpc>
            </a:pPr>
            <a:r>
              <a:rPr lang="en-US" dirty="0">
                <a:solidFill>
                  <a:schemeClr val="tx1"/>
                </a:solidFill>
              </a:rPr>
              <a:t>Distorted time &amp; distance tracking</a:t>
            </a:r>
          </a:p>
          <a:p>
            <a:pPr>
              <a:lnSpc>
                <a:spcPct val="100000"/>
              </a:lnSpc>
            </a:pPr>
            <a:r>
              <a:rPr lang="en-US" dirty="0">
                <a:solidFill>
                  <a:schemeClr val="tx1"/>
                </a:solidFill>
              </a:rPr>
              <a:t>Residual effects have been reported from days to weeks</a:t>
            </a:r>
          </a:p>
        </p:txBody>
      </p:sp>
      <p:sp>
        <p:nvSpPr>
          <p:cNvPr id="4" name="TextBox 3"/>
          <p:cNvSpPr txBox="1"/>
          <p:nvPr/>
        </p:nvSpPr>
        <p:spPr>
          <a:xfrm>
            <a:off x="3184594" y="6373890"/>
            <a:ext cx="5791200" cy="276999"/>
          </a:xfrm>
          <a:prstGeom prst="rect">
            <a:avLst/>
          </a:prstGeom>
          <a:noFill/>
        </p:spPr>
        <p:txBody>
          <a:bodyPr wrap="square" rtlCol="0">
            <a:spAutoFit/>
          </a:bodyPr>
          <a:lstStyle/>
          <a:p>
            <a:pPr algn="ctr"/>
            <a:r>
              <a:rPr lang="en-US" sz="1200" dirty="0">
                <a:solidFill>
                  <a:schemeClr val="accent1">
                    <a:lumMod val="75000"/>
                  </a:schemeClr>
                </a:solidFill>
              </a:rPr>
              <a:t>http://www.nhtsa.gov/people/injury/research/job185drugs/cannabis.htm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366" y="117010"/>
            <a:ext cx="3757444" cy="2506920"/>
          </a:xfrm>
          <a:prstGeom prst="rect">
            <a:avLst/>
          </a:prstGeom>
          <a:effectLst>
            <a:softEdge rad="127000"/>
          </a:effectLst>
        </p:spPr>
      </p:pic>
      <p:sp>
        <p:nvSpPr>
          <p:cNvPr id="9" name="Title 1"/>
          <p:cNvSpPr>
            <a:spLocks noGrp="1"/>
          </p:cNvSpPr>
          <p:nvPr>
            <p:ph type="title"/>
          </p:nvPr>
        </p:nvSpPr>
        <p:spPr>
          <a:xfrm>
            <a:off x="764391" y="201435"/>
            <a:ext cx="7069433" cy="1017587"/>
          </a:xfrm>
        </p:spPr>
        <p:txBody>
          <a:bodyPr rtlCol="0">
            <a:normAutofit/>
          </a:bodyPr>
          <a:lstStyle/>
          <a:p>
            <a:pPr algn="ctr">
              <a:defRPr/>
            </a:pPr>
            <a:r>
              <a:rPr lang="en-US" sz="5400" b="1"/>
              <a:t>under</a:t>
            </a:r>
            <a:r>
              <a:rPr lang="en-US" sz="5400">
                <a:solidFill>
                  <a:schemeClr val="tx1"/>
                </a:solidFill>
              </a:rPr>
              <a:t> </a:t>
            </a:r>
            <a:r>
              <a:rPr lang="en-US" sz="5400" dirty="0">
                <a:solidFill>
                  <a:schemeClr val="tx1"/>
                </a:solidFill>
              </a:rPr>
              <a:t>the influence</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15375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135" y="1502710"/>
            <a:ext cx="9598357" cy="4263788"/>
          </a:xfrm>
          <a:ln w="38100"/>
        </p:spPr>
        <p:style>
          <a:lnRef idx="2">
            <a:schemeClr val="accent4"/>
          </a:lnRef>
          <a:fillRef idx="1">
            <a:schemeClr val="lt1"/>
          </a:fillRef>
          <a:effectRef idx="0">
            <a:schemeClr val="accent4"/>
          </a:effectRef>
          <a:fontRef idx="minor">
            <a:schemeClr val="dk1"/>
          </a:fontRef>
        </p:style>
        <p:txBody>
          <a:bodyPr>
            <a:noAutofit/>
          </a:bodyPr>
          <a:lstStyle/>
          <a:p>
            <a:pPr marL="45720" indent="0">
              <a:lnSpc>
                <a:spcPct val="100000"/>
              </a:lnSpc>
              <a:buNone/>
            </a:pPr>
            <a:r>
              <a:rPr lang="en-US" sz="2400" b="1" u="sng" dirty="0">
                <a:solidFill>
                  <a:schemeClr val="tx1"/>
                </a:solidFill>
              </a:rPr>
              <a:t>Long Term for Standard THC Doses: </a:t>
            </a:r>
            <a:endParaRPr lang="en-US" sz="2400" u="sng" dirty="0">
              <a:solidFill>
                <a:schemeClr val="tx1"/>
              </a:solidFill>
            </a:endParaRPr>
          </a:p>
          <a:p>
            <a:pPr>
              <a:lnSpc>
                <a:spcPct val="100000"/>
              </a:lnSpc>
            </a:pPr>
            <a:r>
              <a:rPr lang="en-US" dirty="0">
                <a:solidFill>
                  <a:schemeClr val="tx1"/>
                </a:solidFill>
              </a:rPr>
              <a:t>Fatigue, paranoia, possible psychosis, memory problems</a:t>
            </a:r>
          </a:p>
          <a:p>
            <a:pPr>
              <a:lnSpc>
                <a:spcPct val="100000"/>
              </a:lnSpc>
            </a:pPr>
            <a:r>
              <a:rPr lang="en-US" dirty="0">
                <a:solidFill>
                  <a:schemeClr val="tx1"/>
                </a:solidFill>
              </a:rPr>
              <a:t>Mood alterations, decreased motor coordination, lethargy, slurred speech, &amp; dizziness</a:t>
            </a:r>
          </a:p>
          <a:p>
            <a:pPr>
              <a:lnSpc>
                <a:spcPct val="100000"/>
              </a:lnSpc>
            </a:pPr>
            <a:r>
              <a:rPr lang="en-US" dirty="0">
                <a:solidFill>
                  <a:schemeClr val="tx1"/>
                </a:solidFill>
              </a:rPr>
              <a:t>Impaired health – lung damage, behavioral changes, reproductive, cardiovascular &amp; immunological effects</a:t>
            </a:r>
          </a:p>
          <a:p>
            <a:pPr>
              <a:lnSpc>
                <a:spcPct val="100000"/>
              </a:lnSpc>
            </a:pPr>
            <a:r>
              <a:rPr lang="en-US" dirty="0">
                <a:solidFill>
                  <a:schemeClr val="tx1"/>
                </a:solidFill>
              </a:rPr>
              <a:t>Respiratory problems similar to tobacco smokers , daily cough &amp; phlegm, symptoms of chronic bronchitis. (The amount of tar inhaled and the level of carbon monoxide absorbed by marijuana smokers is 3 to 5 times greater than among tobacco smokers.)</a:t>
            </a:r>
          </a:p>
        </p:txBody>
      </p:sp>
      <p:sp>
        <p:nvSpPr>
          <p:cNvPr id="5" name="TextBox 4"/>
          <p:cNvSpPr txBox="1"/>
          <p:nvPr/>
        </p:nvSpPr>
        <p:spPr>
          <a:xfrm>
            <a:off x="3134436" y="6235391"/>
            <a:ext cx="5334000" cy="276999"/>
          </a:xfrm>
          <a:prstGeom prst="rect">
            <a:avLst/>
          </a:prstGeom>
          <a:noFill/>
        </p:spPr>
        <p:txBody>
          <a:bodyPr wrap="square" rtlCol="0">
            <a:spAutoFit/>
          </a:bodyPr>
          <a:lstStyle/>
          <a:p>
            <a:pPr algn="ctr"/>
            <a:r>
              <a:rPr lang="en-US" sz="1200" dirty="0">
                <a:solidFill>
                  <a:schemeClr val="accent1">
                    <a:lumMod val="75000"/>
                  </a:schemeClr>
                </a:solidFill>
              </a:rPr>
              <a:t>http://www.nhtsa.gov/people/injury/research/job185drugs/cannabis.htm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5959" y="19375"/>
            <a:ext cx="4026041" cy="2670607"/>
          </a:xfrm>
          <a:prstGeom prst="rect">
            <a:avLst/>
          </a:prstGeom>
          <a:effectLst>
            <a:softEdge rad="127000"/>
          </a:effectLst>
        </p:spPr>
      </p:pic>
      <p:sp>
        <p:nvSpPr>
          <p:cNvPr id="8" name="Title 1"/>
          <p:cNvSpPr>
            <a:spLocks noGrp="1"/>
          </p:cNvSpPr>
          <p:nvPr>
            <p:ph type="title"/>
          </p:nvPr>
        </p:nvSpPr>
        <p:spPr>
          <a:xfrm>
            <a:off x="764391" y="201435"/>
            <a:ext cx="7069433" cy="1017587"/>
          </a:xfrm>
        </p:spPr>
        <p:txBody>
          <a:bodyPr rtlCol="0">
            <a:normAutofit/>
          </a:bodyPr>
          <a:lstStyle/>
          <a:p>
            <a:pPr algn="ctr">
              <a:defRPr/>
            </a:pPr>
            <a:r>
              <a:rPr lang="en-US" sz="5400" b="1"/>
              <a:t>under</a:t>
            </a:r>
            <a:r>
              <a:rPr lang="en-US" sz="5400">
                <a:solidFill>
                  <a:schemeClr val="tx1"/>
                </a:solidFill>
              </a:rPr>
              <a:t> </a:t>
            </a:r>
            <a:r>
              <a:rPr lang="en-US" sz="5400" dirty="0">
                <a:solidFill>
                  <a:schemeClr val="tx1"/>
                </a:solidFill>
              </a:rPr>
              <a:t>the influence</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736858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173" y="1088861"/>
            <a:ext cx="9830392" cy="5038396"/>
          </a:xfrm>
          <a:ln w="38100"/>
        </p:spPr>
        <p:style>
          <a:lnRef idx="2">
            <a:schemeClr val="accent4"/>
          </a:lnRef>
          <a:fillRef idx="1">
            <a:schemeClr val="lt1"/>
          </a:fillRef>
          <a:effectRef idx="0">
            <a:schemeClr val="accent4"/>
          </a:effectRef>
          <a:fontRef idx="minor">
            <a:schemeClr val="dk1"/>
          </a:fontRef>
        </p:style>
        <p:txBody>
          <a:bodyPr>
            <a:noAutofit/>
          </a:bodyPr>
          <a:lstStyle/>
          <a:p>
            <a:pPr marL="45720" indent="0">
              <a:lnSpc>
                <a:spcPct val="100000"/>
              </a:lnSpc>
              <a:buNone/>
            </a:pPr>
            <a:r>
              <a:rPr lang="en-US" sz="2400" b="1" u="sng" dirty="0">
                <a:solidFill>
                  <a:schemeClr val="tx1"/>
                </a:solidFill>
              </a:rPr>
              <a:t>Short Term for Extreme THC Doses: </a:t>
            </a:r>
            <a:endParaRPr lang="en-US" sz="2400" u="sng" dirty="0">
              <a:solidFill>
                <a:schemeClr val="tx1"/>
              </a:solidFill>
            </a:endParaRPr>
          </a:p>
          <a:p>
            <a:pPr>
              <a:lnSpc>
                <a:spcPct val="100000"/>
              </a:lnSpc>
            </a:pPr>
            <a:r>
              <a:rPr lang="en-US" dirty="0">
                <a:solidFill>
                  <a:schemeClr val="tx1"/>
                </a:solidFill>
              </a:rPr>
              <a:t>Extreme paranoia</a:t>
            </a:r>
          </a:p>
          <a:p>
            <a:pPr>
              <a:lnSpc>
                <a:spcPct val="100000"/>
              </a:lnSpc>
            </a:pPr>
            <a:r>
              <a:rPr lang="en-US" dirty="0">
                <a:solidFill>
                  <a:schemeClr val="tx1"/>
                </a:solidFill>
              </a:rPr>
              <a:t>Hallucinations</a:t>
            </a:r>
          </a:p>
          <a:p>
            <a:pPr>
              <a:lnSpc>
                <a:spcPct val="100000"/>
              </a:lnSpc>
            </a:pPr>
            <a:r>
              <a:rPr lang="en-US" dirty="0">
                <a:solidFill>
                  <a:schemeClr val="tx1"/>
                </a:solidFill>
              </a:rPr>
              <a:t>Delusionary behavior that can turn violent</a:t>
            </a:r>
          </a:p>
          <a:p>
            <a:pPr>
              <a:lnSpc>
                <a:spcPct val="100000"/>
              </a:lnSpc>
            </a:pPr>
            <a:r>
              <a:rPr lang="en-US" dirty="0">
                <a:solidFill>
                  <a:schemeClr val="tx1"/>
                </a:solidFill>
              </a:rPr>
              <a:t>Bursts of violence, rage</a:t>
            </a:r>
          </a:p>
          <a:p>
            <a:pPr>
              <a:lnSpc>
                <a:spcPct val="100000"/>
              </a:lnSpc>
            </a:pPr>
            <a:r>
              <a:rPr lang="en-US" dirty="0">
                <a:solidFill>
                  <a:schemeClr val="tx1"/>
                </a:solidFill>
              </a:rPr>
              <a:t>Heart palpitations, increased risk of heart attack</a:t>
            </a:r>
          </a:p>
          <a:p>
            <a:pPr>
              <a:lnSpc>
                <a:spcPct val="100000"/>
              </a:lnSpc>
            </a:pPr>
            <a:r>
              <a:rPr lang="en-US" dirty="0">
                <a:solidFill>
                  <a:schemeClr val="tx1"/>
                </a:solidFill>
              </a:rPr>
              <a:t>Anxiety, panic attacks</a:t>
            </a:r>
          </a:p>
          <a:p>
            <a:pPr>
              <a:lnSpc>
                <a:spcPct val="100000"/>
              </a:lnSpc>
            </a:pPr>
            <a:r>
              <a:rPr lang="en-US" dirty="0">
                <a:solidFill>
                  <a:schemeClr val="tx1"/>
                </a:solidFill>
              </a:rPr>
              <a:t>ER Visits – currently higher than any other substance</a:t>
            </a:r>
          </a:p>
          <a:p>
            <a:pPr>
              <a:lnSpc>
                <a:spcPct val="100000"/>
              </a:lnSpc>
            </a:pPr>
            <a:r>
              <a:rPr lang="en-US" dirty="0">
                <a:solidFill>
                  <a:schemeClr val="tx1"/>
                </a:solidFill>
              </a:rPr>
              <a:t>The “high” has been reported to last for days, as yet unknown how long impairment can last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939" y="843731"/>
            <a:ext cx="4727781" cy="2909403"/>
          </a:xfrm>
          <a:prstGeom prst="rect">
            <a:avLst/>
          </a:prstGeom>
          <a:effectLst>
            <a:softEdge rad="127000"/>
          </a:effectLst>
        </p:spPr>
      </p:pic>
      <p:sp>
        <p:nvSpPr>
          <p:cNvPr id="7" name="Title 1"/>
          <p:cNvSpPr txBox="1">
            <a:spLocks/>
          </p:cNvSpPr>
          <p:nvPr/>
        </p:nvSpPr>
        <p:spPr>
          <a:xfrm>
            <a:off x="764391" y="201435"/>
            <a:ext cx="7069433" cy="10175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defRPr/>
            </a:pPr>
            <a:r>
              <a:rPr lang="en-US" sz="5400" b="1"/>
              <a:t>under</a:t>
            </a:r>
            <a:r>
              <a:rPr lang="en-US" sz="5400">
                <a:solidFill>
                  <a:schemeClr val="tx1"/>
                </a:solidFill>
              </a:rPr>
              <a:t> the influence</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94221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393700"/>
            <a:ext cx="9875520" cy="1104900"/>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b="1" dirty="0">
                <a:solidFill>
                  <a:schemeClr val="accent1"/>
                </a:solidFill>
              </a:rPr>
              <a:t>employees and </a:t>
            </a:r>
            <a:r>
              <a:rPr lang="en-US" dirty="0">
                <a:solidFill>
                  <a:schemeClr val="tx1"/>
                </a:solidFill>
              </a:rPr>
              <a:t>illicit drug use</a:t>
            </a:r>
            <a:endParaRPr lang="en-US" dirty="0">
              <a:solidFill>
                <a:schemeClr val="tx1"/>
              </a:solidFill>
              <a:latin typeface="Arial Black" panose="020B0A04020102020204" pitchFamily="34" charset="0"/>
            </a:endParaRPr>
          </a:p>
        </p:txBody>
      </p:sp>
      <p:sp>
        <p:nvSpPr>
          <p:cNvPr id="3" name="Content Placeholder 2"/>
          <p:cNvSpPr>
            <a:spLocks noGrp="1"/>
          </p:cNvSpPr>
          <p:nvPr>
            <p:ph idx="1"/>
          </p:nvPr>
        </p:nvSpPr>
        <p:spPr>
          <a:xfrm>
            <a:off x="750987" y="1732226"/>
            <a:ext cx="5107675" cy="422057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a:lnSpc>
                <a:spcPct val="150000"/>
              </a:lnSpc>
            </a:pPr>
            <a:r>
              <a:rPr lang="en-US" sz="3200" dirty="0"/>
              <a:t> 9.1% of F/T employees are illicit drug users</a:t>
            </a:r>
          </a:p>
          <a:p>
            <a:pPr>
              <a:lnSpc>
                <a:spcPct val="150000"/>
              </a:lnSpc>
            </a:pPr>
            <a:r>
              <a:rPr lang="en-US" sz="3200" dirty="0"/>
              <a:t> 13.7% of P/T employees are illicit drug users</a:t>
            </a:r>
          </a:p>
        </p:txBody>
      </p:sp>
      <p:sp>
        <p:nvSpPr>
          <p:cNvPr id="5" name="TextBox 4"/>
          <p:cNvSpPr txBox="1"/>
          <p:nvPr/>
        </p:nvSpPr>
        <p:spPr>
          <a:xfrm>
            <a:off x="1905242" y="6343113"/>
            <a:ext cx="9003323" cy="338554"/>
          </a:xfrm>
          <a:prstGeom prst="rect">
            <a:avLst/>
          </a:prstGeom>
          <a:noFill/>
        </p:spPr>
        <p:txBody>
          <a:bodyPr wrap="square" rtlCol="0">
            <a:spAutoFit/>
          </a:bodyPr>
          <a:lstStyle/>
          <a:p>
            <a:r>
              <a:rPr lang="en-US" sz="1600" dirty="0">
                <a:solidFill>
                  <a:schemeClr val="accent1">
                    <a:lumMod val="75000"/>
                  </a:schemeClr>
                </a:solidFill>
                <a:latin typeface="Arial Narrow" panose="020B0606020202030204" pitchFamily="34" charset="0"/>
              </a:rPr>
              <a:t>http://www.samhsa.gov/data/sites/default/files/NSDUHresultsPDFWHTML2013/Web/NSDUHresults2013.pdf</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14639"/>
          <a:stretch/>
        </p:blipFill>
        <p:spPr>
          <a:xfrm>
            <a:off x="5962201" y="1888917"/>
            <a:ext cx="4830454" cy="3791416"/>
          </a:xfrm>
          <a:prstGeom prst="rect">
            <a:avLst/>
          </a:prstGeom>
          <a:effectLst>
            <a:softEdge rad="127000"/>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Tree>
    <p:extLst>
      <p:ext uri="{BB962C8B-B14F-4D97-AF65-F5344CB8AC3E}">
        <p14:creationId xmlns:p14="http://schemas.microsoft.com/office/powerpoint/2010/main" val="1192141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981200" y="1828800"/>
            <a:ext cx="8351520" cy="3479800"/>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p:spPr>
      </p:pic>
      <p:sp>
        <p:nvSpPr>
          <p:cNvPr id="4" name="TextBox 3"/>
          <p:cNvSpPr txBox="1"/>
          <p:nvPr/>
        </p:nvSpPr>
        <p:spPr>
          <a:xfrm>
            <a:off x="1741909" y="5800596"/>
            <a:ext cx="8830102" cy="461665"/>
          </a:xfrm>
          <a:prstGeom prst="rect">
            <a:avLst/>
          </a:prstGeom>
          <a:noFill/>
        </p:spPr>
        <p:txBody>
          <a:bodyPr wrap="square" rtlCol="0">
            <a:spAutoFit/>
          </a:bodyPr>
          <a:lstStyle/>
          <a:p>
            <a:pPr algn="ctr"/>
            <a:r>
              <a:rPr lang="en-US" sz="1200" dirty="0"/>
              <a:t>http://www.drugabuse.gov/news-events/news-releases/2014/05/more-colorado-drivers-in-fatal-car-crashes-testing-positive-marijuana</a:t>
            </a:r>
          </a:p>
          <a:p>
            <a:pPr algn="ctr"/>
            <a:r>
              <a:rPr lang="en-US" sz="1200" dirty="0"/>
              <a:t>http://www.nbcnews.com/health/health-news/pot-fuels-surge-drugged-driving-deaths-n22991</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7" name="Title 1"/>
          <p:cNvSpPr txBox="1">
            <a:spLocks/>
          </p:cNvSpPr>
          <p:nvPr/>
        </p:nvSpPr>
        <p:spPr>
          <a:xfrm>
            <a:off x="2503739" y="410157"/>
            <a:ext cx="7069433" cy="10175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defRPr/>
            </a:pPr>
            <a:r>
              <a:rPr lang="en-US" sz="5400" b="1" dirty="0"/>
              <a:t>impaired</a:t>
            </a:r>
            <a:r>
              <a:rPr lang="en-US" sz="5400" dirty="0">
                <a:solidFill>
                  <a:schemeClr val="tx1"/>
                </a:solidFill>
              </a:rPr>
              <a:t> driving</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676188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958" y="487678"/>
            <a:ext cx="10607039" cy="1356360"/>
          </a:xfrm>
        </p:spPr>
        <p:txBody>
          <a:bodyPr/>
          <a:lstStyle/>
          <a:p>
            <a:r>
              <a:rPr lang="en-US" b="1" dirty="0">
                <a:solidFill>
                  <a:schemeClr val="accent1">
                    <a:lumMod val="60000"/>
                    <a:lumOff val="40000"/>
                  </a:schemeClr>
                </a:solidFill>
              </a:rPr>
              <a:t>what is the        discussion</a:t>
            </a:r>
            <a:r>
              <a:rPr lang="en-US" dirty="0">
                <a:solidFill>
                  <a:schemeClr val="accent1">
                    <a:lumMod val="50000"/>
                  </a:schemeClr>
                </a:solidFill>
              </a:rPr>
              <a:t> </a:t>
            </a:r>
            <a:r>
              <a:rPr lang="en-US" b="1" dirty="0">
                <a:solidFill>
                  <a:schemeClr val="tx1"/>
                </a:solidFill>
              </a:rPr>
              <a:t>REALLY</a:t>
            </a:r>
            <a:r>
              <a:rPr lang="en-US" dirty="0">
                <a:solidFill>
                  <a:schemeClr val="tx1"/>
                </a:solidFill>
              </a:rPr>
              <a:t> about?</a:t>
            </a:r>
          </a:p>
        </p:txBody>
      </p:sp>
      <p:sp>
        <p:nvSpPr>
          <p:cNvPr id="3" name="Content Placeholder 2"/>
          <p:cNvSpPr>
            <a:spLocks noGrp="1"/>
          </p:cNvSpPr>
          <p:nvPr>
            <p:ph idx="1"/>
          </p:nvPr>
        </p:nvSpPr>
        <p:spPr>
          <a:xfrm>
            <a:off x="1035694" y="1749755"/>
            <a:ext cx="8234915" cy="4038600"/>
          </a:xfrm>
        </p:spPr>
        <p:style>
          <a:lnRef idx="0">
            <a:schemeClr val="accent1"/>
          </a:lnRef>
          <a:fillRef idx="3">
            <a:schemeClr val="accent1"/>
          </a:fillRef>
          <a:effectRef idx="3">
            <a:schemeClr val="accent1"/>
          </a:effectRef>
          <a:fontRef idx="minor">
            <a:schemeClr val="lt1"/>
          </a:fontRef>
        </p:style>
        <p:txBody>
          <a:bodyPr anchor="ctr">
            <a:normAutofit/>
          </a:bodyPr>
          <a:lstStyle/>
          <a:p>
            <a:pPr>
              <a:lnSpc>
                <a:spcPct val="200000"/>
              </a:lnSpc>
              <a:buClr>
                <a:schemeClr val="bg1"/>
              </a:buClr>
              <a:buFont typeface="Wingdings" panose="05000000000000000000" pitchFamily="2" charset="2"/>
              <a:buChar char="q"/>
            </a:pPr>
            <a:r>
              <a:rPr lang="en-US" sz="2600" b="1" dirty="0">
                <a:effectLst>
                  <a:outerShdw blurRad="38100" dist="38100" dir="2700000" algn="tl">
                    <a:srgbClr val="000000">
                      <a:alpha val="43137"/>
                    </a:srgbClr>
                  </a:outerShdw>
                </a:effectLst>
              </a:rPr>
              <a:t>  The right to Drug-Free vs. the right to Drug-Use</a:t>
            </a:r>
          </a:p>
          <a:p>
            <a:pPr>
              <a:lnSpc>
                <a:spcPct val="200000"/>
              </a:lnSpc>
              <a:buClr>
                <a:schemeClr val="bg1"/>
              </a:buClr>
              <a:buFont typeface="Wingdings" panose="05000000000000000000" pitchFamily="2" charset="2"/>
              <a:buChar char="q"/>
            </a:pPr>
            <a:r>
              <a:rPr lang="en-US" sz="2600" b="1" dirty="0">
                <a:effectLst>
                  <a:outerShdw blurRad="38100" dist="38100" dir="2700000" algn="tl">
                    <a:srgbClr val="000000">
                      <a:alpha val="43137"/>
                    </a:srgbClr>
                  </a:outerShdw>
                </a:effectLst>
              </a:rPr>
              <a:t>  Safety vs. Liability</a:t>
            </a:r>
          </a:p>
          <a:p>
            <a:pPr>
              <a:lnSpc>
                <a:spcPct val="200000"/>
              </a:lnSpc>
              <a:buClr>
                <a:schemeClr val="bg1"/>
              </a:buClr>
              <a:buFont typeface="Wingdings" panose="05000000000000000000" pitchFamily="2" charset="2"/>
              <a:buChar char="q"/>
            </a:pPr>
            <a:r>
              <a:rPr lang="en-US" sz="2600" b="1" dirty="0">
                <a:effectLst>
                  <a:outerShdw blurRad="38100" dist="38100" dir="2700000" algn="tl">
                    <a:srgbClr val="000000">
                      <a:alpha val="43137"/>
                    </a:srgbClr>
                  </a:outerShdw>
                </a:effectLst>
              </a:rPr>
              <a:t>  Responsibility vs. Culpability</a:t>
            </a:r>
          </a:p>
          <a:p>
            <a:pPr>
              <a:lnSpc>
                <a:spcPct val="200000"/>
              </a:lnSpc>
              <a:buClr>
                <a:schemeClr val="bg1"/>
              </a:buClr>
              <a:buFont typeface="Wingdings" panose="05000000000000000000" pitchFamily="2" charset="2"/>
              <a:buChar char="q"/>
            </a:pPr>
            <a:r>
              <a:rPr lang="en-US" sz="2600" b="1" dirty="0">
                <a:effectLst>
                  <a:outerShdw blurRad="38100" dist="38100" dir="2700000" algn="tl">
                    <a:srgbClr val="000000">
                      <a:alpha val="43137"/>
                    </a:srgbClr>
                  </a:outerShdw>
                </a:effectLst>
              </a:rPr>
              <a:t>  Productivity vs. Loss/Risk Control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30619">
            <a:off x="3433155" y="547660"/>
            <a:ext cx="1019908" cy="1024461"/>
          </a:xfrm>
          <a:prstGeom prst="rect">
            <a:avLst/>
          </a:prstGeom>
          <a:effectLst>
            <a:softEdge rad="127000"/>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790" y="1044416"/>
            <a:ext cx="3642168" cy="4989524"/>
          </a:xfrm>
          <a:prstGeom prst="rect">
            <a:avLst/>
          </a:prstGeom>
          <a:effectLst>
            <a:softEdge rad="317500"/>
          </a:effectLst>
        </p:spPr>
      </p:pic>
    </p:spTree>
    <p:extLst>
      <p:ext uri="{BB962C8B-B14F-4D97-AF65-F5344CB8AC3E}">
        <p14:creationId xmlns:p14="http://schemas.microsoft.com/office/powerpoint/2010/main" val="1960704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0028-8814-45D6-BBEA-F3725FC2CC25}"/>
              </a:ext>
            </a:extLst>
          </p:cNvPr>
          <p:cNvSpPr>
            <a:spLocks noGrp="1"/>
          </p:cNvSpPr>
          <p:nvPr>
            <p:ph type="title"/>
          </p:nvPr>
        </p:nvSpPr>
        <p:spPr>
          <a:xfrm>
            <a:off x="550461" y="727147"/>
            <a:ext cx="4937760" cy="947530"/>
          </a:xfrm>
        </p:spPr>
        <p:txBody>
          <a:bodyPr/>
          <a:lstStyle/>
          <a:p>
            <a:pPr algn="ctr"/>
            <a:r>
              <a:rPr lang="en-US" b="1" dirty="0"/>
              <a:t>boundaries</a:t>
            </a:r>
            <a:r>
              <a:rPr lang="en-US" dirty="0"/>
              <a:t> </a:t>
            </a:r>
            <a:r>
              <a:rPr lang="en-US" dirty="0">
                <a:solidFill>
                  <a:schemeClr val="tx1"/>
                </a:solidFill>
              </a:rPr>
              <a:t>work</a:t>
            </a:r>
          </a:p>
        </p:txBody>
      </p:sp>
      <p:sp>
        <p:nvSpPr>
          <p:cNvPr id="3" name="Content Placeholder 2">
            <a:extLst>
              <a:ext uri="{FF2B5EF4-FFF2-40B4-BE49-F238E27FC236}">
                <a16:creationId xmlns:a16="http://schemas.microsoft.com/office/drawing/2014/main" id="{4AA2BF08-78DA-4082-A21B-8732E933528A}"/>
              </a:ext>
            </a:extLst>
          </p:cNvPr>
          <p:cNvSpPr>
            <a:spLocks noGrp="1"/>
          </p:cNvSpPr>
          <p:nvPr>
            <p:ph idx="1"/>
          </p:nvPr>
        </p:nvSpPr>
        <p:spPr>
          <a:xfrm>
            <a:off x="5714206" y="727147"/>
            <a:ext cx="5854942" cy="4828827"/>
          </a:xfrm>
        </p:spPr>
        <p:txBody>
          <a:bodyPr>
            <a:normAutofit fontScale="92500"/>
          </a:bodyPr>
          <a:lstStyle/>
          <a:p>
            <a:pPr marL="45720" indent="0">
              <a:lnSpc>
                <a:spcPct val="150000"/>
              </a:lnSpc>
              <a:buNone/>
            </a:pPr>
            <a:r>
              <a:rPr lang="en-US" sz="2800" b="1" dirty="0">
                <a:solidFill>
                  <a:schemeClr val="tx1"/>
                </a:solidFill>
              </a:rPr>
              <a:t>Swerdfeger Construction </a:t>
            </a:r>
            <a:r>
              <a:rPr lang="en-US" sz="2800" dirty="0">
                <a:solidFill>
                  <a:schemeClr val="tx1"/>
                </a:solidFill>
              </a:rPr>
              <a:t>in Pueblo, Colorado has a robust company located in the heart of legal recreational marijuana territory and insists that maintaining a strong workplace drug and alcohol testing program has kept employees from engaging in activities that would put their safety record at risk.</a:t>
            </a:r>
          </a:p>
        </p:txBody>
      </p:sp>
      <p:pic>
        <p:nvPicPr>
          <p:cNvPr id="7" name="Picture 6" descr="A picture containing person, boy, baseball, bat&#10;&#10;Description generated with very high confidence">
            <a:extLst>
              <a:ext uri="{FF2B5EF4-FFF2-40B4-BE49-F238E27FC236}">
                <a16:creationId xmlns:a16="http://schemas.microsoft.com/office/drawing/2014/main" id="{9F920245-8D6F-47C0-BFCE-7083447FCE9E}"/>
              </a:ext>
            </a:extLst>
          </p:cNvPr>
          <p:cNvPicPr>
            <a:picLocks noChangeAspect="1"/>
          </p:cNvPicPr>
          <p:nvPr/>
        </p:nvPicPr>
        <p:blipFill>
          <a:blip r:embed="rId2"/>
          <a:stretch>
            <a:fillRect/>
          </a:stretch>
        </p:blipFill>
        <p:spPr>
          <a:xfrm>
            <a:off x="185867" y="2057400"/>
            <a:ext cx="5401056" cy="3599688"/>
          </a:xfrm>
          <a:prstGeom prst="rect">
            <a:avLst/>
          </a:prstGeom>
          <a:effectLst>
            <a:softEdge rad="63500"/>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947599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0028-8814-45D6-BBEA-F3725FC2CC25}"/>
              </a:ext>
            </a:extLst>
          </p:cNvPr>
          <p:cNvSpPr>
            <a:spLocks noGrp="1"/>
          </p:cNvSpPr>
          <p:nvPr>
            <p:ph type="title"/>
          </p:nvPr>
        </p:nvSpPr>
        <p:spPr>
          <a:xfrm>
            <a:off x="550461" y="727147"/>
            <a:ext cx="4937760" cy="947530"/>
          </a:xfrm>
        </p:spPr>
        <p:txBody>
          <a:bodyPr/>
          <a:lstStyle/>
          <a:p>
            <a:pPr algn="ctr"/>
            <a:r>
              <a:rPr lang="en-US" b="1" dirty="0"/>
              <a:t>boundaries</a:t>
            </a:r>
            <a:r>
              <a:rPr lang="en-US" dirty="0"/>
              <a:t> </a:t>
            </a:r>
            <a:r>
              <a:rPr lang="en-US" dirty="0">
                <a:solidFill>
                  <a:schemeClr val="tx1"/>
                </a:solidFill>
              </a:rPr>
              <a:t>work</a:t>
            </a:r>
          </a:p>
        </p:txBody>
      </p:sp>
      <p:sp>
        <p:nvSpPr>
          <p:cNvPr id="3" name="Content Placeholder 2">
            <a:extLst>
              <a:ext uri="{FF2B5EF4-FFF2-40B4-BE49-F238E27FC236}">
                <a16:creationId xmlns:a16="http://schemas.microsoft.com/office/drawing/2014/main" id="{4AA2BF08-78DA-4082-A21B-8732E933528A}"/>
              </a:ext>
            </a:extLst>
          </p:cNvPr>
          <p:cNvSpPr>
            <a:spLocks noGrp="1"/>
          </p:cNvSpPr>
          <p:nvPr>
            <p:ph idx="1"/>
          </p:nvPr>
        </p:nvSpPr>
        <p:spPr>
          <a:xfrm>
            <a:off x="5614814" y="727147"/>
            <a:ext cx="6026725" cy="5117062"/>
          </a:xfrm>
        </p:spPr>
        <p:txBody>
          <a:bodyPr>
            <a:normAutofit fontScale="92500"/>
          </a:bodyPr>
          <a:lstStyle/>
          <a:p>
            <a:pPr marL="45720" indent="0" algn="just">
              <a:lnSpc>
                <a:spcPct val="150000"/>
              </a:lnSpc>
              <a:buNone/>
            </a:pPr>
            <a:r>
              <a:rPr lang="en-US" sz="2800" dirty="0" err="1">
                <a:solidFill>
                  <a:schemeClr val="tx1"/>
                </a:solidFill>
              </a:rPr>
              <a:t>Reg</a:t>
            </a:r>
            <a:r>
              <a:rPr lang="en-US" sz="2800" dirty="0">
                <a:solidFill>
                  <a:schemeClr val="tx1"/>
                </a:solidFill>
              </a:rPr>
              <a:t> Rudolph who has been in the public utilities industry for 26 years in Pueblo, Colorado states, “We’ve had to make some major operational changes. Overall, from an HR perspective we’ve maintained a hard line on marijuana. So far, we’ve had no issues but we’ve been clear about our policy and interpretation.”</a:t>
            </a:r>
          </a:p>
          <a:p>
            <a:endParaRPr lang="en-US" dirty="0"/>
          </a:p>
        </p:txBody>
      </p:sp>
      <p:pic>
        <p:nvPicPr>
          <p:cNvPr id="7" name="Picture 6" descr="A picture containing person, boy, baseball, bat&#10;&#10;Description generated with very high confidence">
            <a:extLst>
              <a:ext uri="{FF2B5EF4-FFF2-40B4-BE49-F238E27FC236}">
                <a16:creationId xmlns:a16="http://schemas.microsoft.com/office/drawing/2014/main" id="{9F920245-8D6F-47C0-BFCE-7083447FCE9E}"/>
              </a:ext>
            </a:extLst>
          </p:cNvPr>
          <p:cNvPicPr>
            <a:picLocks noChangeAspect="1"/>
          </p:cNvPicPr>
          <p:nvPr/>
        </p:nvPicPr>
        <p:blipFill>
          <a:blip r:embed="rId2"/>
          <a:stretch>
            <a:fillRect/>
          </a:stretch>
        </p:blipFill>
        <p:spPr>
          <a:xfrm>
            <a:off x="185867" y="2057400"/>
            <a:ext cx="5401056" cy="3599688"/>
          </a:xfrm>
          <a:prstGeom prst="rect">
            <a:avLst/>
          </a:prstGeom>
          <a:effectLst>
            <a:softEdge rad="63500"/>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1902207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15F8-00D6-42C7-8817-341675FBEF48}"/>
              </a:ext>
            </a:extLst>
          </p:cNvPr>
          <p:cNvSpPr>
            <a:spLocks noGrp="1"/>
          </p:cNvSpPr>
          <p:nvPr>
            <p:ph type="title"/>
          </p:nvPr>
        </p:nvSpPr>
        <p:spPr>
          <a:xfrm>
            <a:off x="1143000" y="609600"/>
            <a:ext cx="9875520" cy="987188"/>
          </a:xfrm>
        </p:spPr>
        <p:txBody>
          <a:bodyPr/>
          <a:lstStyle/>
          <a:p>
            <a:pPr algn="ctr"/>
            <a:r>
              <a:rPr lang="en-US" b="1" dirty="0"/>
              <a:t>drug test programs have </a:t>
            </a:r>
            <a:r>
              <a:rPr lang="en-US" dirty="0">
                <a:solidFill>
                  <a:schemeClr val="tx1"/>
                </a:solidFill>
              </a:rPr>
              <a:t>proven success</a:t>
            </a:r>
          </a:p>
        </p:txBody>
      </p:sp>
      <p:sp>
        <p:nvSpPr>
          <p:cNvPr id="3" name="Content Placeholder 2">
            <a:extLst>
              <a:ext uri="{FF2B5EF4-FFF2-40B4-BE49-F238E27FC236}">
                <a16:creationId xmlns:a16="http://schemas.microsoft.com/office/drawing/2014/main" id="{013D242F-170D-401D-AE9E-5DF69F6AE94F}"/>
              </a:ext>
            </a:extLst>
          </p:cNvPr>
          <p:cNvSpPr>
            <a:spLocks noGrp="1"/>
          </p:cNvSpPr>
          <p:nvPr>
            <p:ph idx="1"/>
          </p:nvPr>
        </p:nvSpPr>
        <p:spPr>
          <a:xfrm>
            <a:off x="1140351" y="1869742"/>
            <a:ext cx="9872871" cy="3111691"/>
          </a:xfrm>
        </p:spPr>
        <p:txBody>
          <a:bodyPr/>
          <a:lstStyle/>
          <a:p>
            <a:r>
              <a:rPr lang="en-US" dirty="0">
                <a:solidFill>
                  <a:schemeClr val="tx1"/>
                </a:solidFill>
              </a:rPr>
              <a:t>NSDUH: Workers who are not in a drug testing program have substance use rates 50% higher than those who are subject to mandatory drug testing.</a:t>
            </a:r>
          </a:p>
          <a:p>
            <a:r>
              <a:rPr lang="en-US" dirty="0">
                <a:solidFill>
                  <a:schemeClr val="tx1"/>
                </a:solidFill>
              </a:rPr>
              <a:t>The U.S. Department of Transportation’s model of drug-free workplace programs have achieved significant improvements in safety and productivity. </a:t>
            </a:r>
          </a:p>
          <a:p>
            <a:r>
              <a:rPr lang="en-US" dirty="0">
                <a:solidFill>
                  <a:schemeClr val="tx1"/>
                </a:solidFill>
              </a:rPr>
              <a:t>National Bureau of Economic Research: “Using the U.S. Military’s policy of random drug testing and zero tolerance, we find that a strict employer anti-drug program is a highly effective means of deterring illicit drug use among current users as well as potential users.</a:t>
            </a:r>
          </a:p>
        </p:txBody>
      </p:sp>
      <p:pic>
        <p:nvPicPr>
          <p:cNvPr id="6" name="Picture 5" descr="A close up of a sign&#10;&#10;Description generated with very high confidence">
            <a:extLst>
              <a:ext uri="{FF2B5EF4-FFF2-40B4-BE49-F238E27FC236}">
                <a16:creationId xmlns:a16="http://schemas.microsoft.com/office/drawing/2014/main" id="{63CEF0DC-EE25-4EEC-AA78-C92991B24A2A}"/>
              </a:ext>
            </a:extLst>
          </p:cNvPr>
          <p:cNvPicPr>
            <a:picLocks noChangeAspect="1"/>
          </p:cNvPicPr>
          <p:nvPr/>
        </p:nvPicPr>
        <p:blipFill>
          <a:blip r:embed="rId2"/>
          <a:stretch>
            <a:fillRect/>
          </a:stretch>
        </p:blipFill>
        <p:spPr>
          <a:xfrm>
            <a:off x="3209701" y="4715989"/>
            <a:ext cx="5772598" cy="1825389"/>
          </a:xfrm>
          <a:prstGeom prst="rect">
            <a:avLst/>
          </a:prstGeom>
          <a:effectLst>
            <a:softEdge rad="63500"/>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571146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56560" y="326136"/>
            <a:ext cx="6278880" cy="6205728"/>
          </a:xfrm>
          <a:prstGeom prst="rect">
            <a:avLst/>
          </a:prstGeom>
        </p:spPr>
      </p:pic>
      <p:sp>
        <p:nvSpPr>
          <p:cNvPr id="2" name="Title 1"/>
          <p:cNvSpPr>
            <a:spLocks noGrp="1"/>
          </p:cNvSpPr>
          <p:nvPr>
            <p:ph type="title"/>
          </p:nvPr>
        </p:nvSpPr>
        <p:spPr/>
        <p:txBody>
          <a:bodyPr/>
          <a:lstStyle/>
          <a:p>
            <a:pPr algn="ctr"/>
            <a:r>
              <a:rPr lang="en-US" b="1" dirty="0"/>
              <a:t>substances</a:t>
            </a:r>
            <a:r>
              <a:rPr lang="en-US" dirty="0"/>
              <a:t> </a:t>
            </a:r>
            <a:r>
              <a:rPr lang="en-US" dirty="0">
                <a:solidFill>
                  <a:schemeClr val="bg2">
                    <a:lumMod val="25000"/>
                  </a:schemeClr>
                </a:solidFill>
              </a:rPr>
              <a:t>to be tested</a:t>
            </a:r>
          </a:p>
        </p:txBody>
      </p:sp>
      <p:sp>
        <p:nvSpPr>
          <p:cNvPr id="3" name="TextBox 2"/>
          <p:cNvSpPr txBox="1"/>
          <p:nvPr/>
        </p:nvSpPr>
        <p:spPr>
          <a:xfrm>
            <a:off x="808383" y="2094306"/>
            <a:ext cx="10429460" cy="3416320"/>
          </a:xfrm>
          <a:prstGeom prst="rect">
            <a:avLst/>
          </a:prstGeom>
          <a:noFill/>
        </p:spPr>
        <p:txBody>
          <a:bodyPr wrap="square" rtlCol="0">
            <a:spAutoFit/>
          </a:bodyPr>
          <a:lstStyle/>
          <a:p>
            <a:pPr fontAlgn="base"/>
            <a:r>
              <a:rPr lang="en-US" sz="3200" b="1" u="sng" dirty="0">
                <a:solidFill>
                  <a:schemeClr val="tx1">
                    <a:lumMod val="95000"/>
                    <a:lumOff val="5000"/>
                  </a:schemeClr>
                </a:solidFill>
                <a:effectLst>
                  <a:outerShdw blurRad="38100" dist="38100" dir="2700000" algn="tl">
                    <a:srgbClr val="000000">
                      <a:alpha val="43137"/>
                    </a:srgbClr>
                  </a:outerShdw>
                </a:effectLst>
              </a:rPr>
              <a:t>Marijuana Federally Illegal</a:t>
            </a:r>
            <a:br>
              <a:rPr lang="en-US" b="1" dirty="0">
                <a:solidFill>
                  <a:schemeClr val="accent1">
                    <a:lumMod val="75000"/>
                  </a:schemeClr>
                </a:solidFill>
              </a:rPr>
            </a:br>
            <a:r>
              <a:rPr lang="en-US" sz="2400" b="1" dirty="0">
                <a:solidFill>
                  <a:schemeClr val="accent1">
                    <a:lumMod val="75000"/>
                  </a:schemeClr>
                </a:solidFill>
              </a:rPr>
              <a:t>Medical Review Officers will </a:t>
            </a:r>
            <a:r>
              <a:rPr lang="en-US" sz="2400" b="1" u="sng" dirty="0">
                <a:solidFill>
                  <a:schemeClr val="accent1">
                    <a:lumMod val="75000"/>
                  </a:schemeClr>
                </a:solidFill>
              </a:rPr>
              <a:t>not</a:t>
            </a:r>
            <a:r>
              <a:rPr lang="en-US" sz="2400" b="1" dirty="0">
                <a:solidFill>
                  <a:schemeClr val="accent1">
                    <a:lumMod val="75000"/>
                  </a:schemeClr>
                </a:solidFill>
              </a:rPr>
              <a:t> verify a drug test as negative based upon information that a physician recommended that the employee use “medical marijuana.”</a:t>
            </a:r>
          </a:p>
          <a:p>
            <a:pPr fontAlgn="base"/>
            <a:endParaRPr lang="en-US" sz="800" b="1" dirty="0">
              <a:solidFill>
                <a:schemeClr val="accent1">
                  <a:lumMod val="75000"/>
                </a:schemeClr>
              </a:solidFill>
            </a:endParaRPr>
          </a:p>
          <a:p>
            <a:pPr fontAlgn="base"/>
            <a:r>
              <a:rPr lang="en-US" sz="2400" b="1" dirty="0">
                <a:solidFill>
                  <a:schemeClr val="accent1">
                    <a:lumMod val="75000"/>
                  </a:schemeClr>
                </a:solidFill>
              </a:rPr>
              <a:t>Marijuana remains a drug listed in Schedule I of the Controlled Substances Act.</a:t>
            </a:r>
          </a:p>
          <a:p>
            <a:pPr fontAlgn="base"/>
            <a:endParaRPr lang="en-US" sz="800" b="1" dirty="0">
              <a:solidFill>
                <a:schemeClr val="accent1">
                  <a:lumMod val="75000"/>
                </a:schemeClr>
              </a:solidFill>
            </a:endParaRPr>
          </a:p>
          <a:p>
            <a:pPr fontAlgn="base"/>
            <a:r>
              <a:rPr lang="en-US" sz="2400" b="1" dirty="0">
                <a:solidFill>
                  <a:schemeClr val="accent1">
                    <a:lumMod val="75000"/>
                  </a:schemeClr>
                </a:solidFill>
              </a:rPr>
              <a:t> It remains unacceptable for any safety‐sensitive employee subject to drug testing under the Company’s drug testing regulations to use marijuana.</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174496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hing&#10;&#10;Description generated with high confidence">
            <a:extLst>
              <a:ext uri="{FF2B5EF4-FFF2-40B4-BE49-F238E27FC236}">
                <a16:creationId xmlns:a16="http://schemas.microsoft.com/office/drawing/2014/main" id="{B4C059E8-CFD9-48A5-9406-E489F4DD5B80}"/>
              </a:ext>
            </a:extLst>
          </p:cNvPr>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Layer>
                </a14:imgProps>
              </a:ext>
            </a:extLst>
          </a:blip>
          <a:srcRect l="-9028" t="14450" r="20966"/>
          <a:stretch/>
        </p:blipFill>
        <p:spPr>
          <a:xfrm>
            <a:off x="5467250" y="1402790"/>
            <a:ext cx="6946700" cy="4504320"/>
          </a:xfrm>
          <a:prstGeom prst="rect">
            <a:avLst/>
          </a:prstGeom>
          <a:noFill/>
          <a:effectLst>
            <a:softEdge rad="635000"/>
          </a:effectLst>
        </p:spPr>
      </p:pic>
      <p:sp>
        <p:nvSpPr>
          <p:cNvPr id="3" name="Content Placeholder 2">
            <a:extLst>
              <a:ext uri="{FF2B5EF4-FFF2-40B4-BE49-F238E27FC236}">
                <a16:creationId xmlns:a16="http://schemas.microsoft.com/office/drawing/2014/main" id="{5AEC54FE-1DD0-4C04-9DC3-002C70BB94C1}"/>
              </a:ext>
            </a:extLst>
          </p:cNvPr>
          <p:cNvSpPr>
            <a:spLocks noGrp="1"/>
          </p:cNvSpPr>
          <p:nvPr>
            <p:ph idx="1"/>
          </p:nvPr>
        </p:nvSpPr>
        <p:spPr>
          <a:xfrm>
            <a:off x="530814" y="1668887"/>
            <a:ext cx="9872871" cy="4579513"/>
          </a:xfrm>
        </p:spPr>
        <p:txBody>
          <a:bodyPr>
            <a:normAutofit fontScale="92500" lnSpcReduction="10000"/>
          </a:bodyPr>
          <a:lstStyle/>
          <a:p>
            <a:pPr>
              <a:lnSpc>
                <a:spcPct val="150000"/>
              </a:lnSpc>
              <a:buClr>
                <a:schemeClr val="accent4">
                  <a:lumMod val="50000"/>
                </a:schemeClr>
              </a:buClr>
            </a:pPr>
            <a:r>
              <a:rPr lang="en-US" dirty="0">
                <a:solidFill>
                  <a:schemeClr val="tx1"/>
                </a:solidFill>
                <a:effectLst>
                  <a:outerShdw blurRad="38100" dist="38100" dir="2700000" algn="tl">
                    <a:srgbClr val="000000">
                      <a:alpha val="43137"/>
                    </a:srgbClr>
                  </a:outerShdw>
                </a:effectLst>
              </a:rPr>
              <a:t>Since marijuana is stored in the body’s fat cells, it can be detected for up to 30 days for </a:t>
            </a:r>
            <a:r>
              <a:rPr lang="en-US" b="1" dirty="0">
                <a:solidFill>
                  <a:schemeClr val="tx1"/>
                </a:solidFill>
                <a:effectLst>
                  <a:outerShdw blurRad="38100" dist="38100" dir="2700000" algn="tl">
                    <a:srgbClr val="000000">
                      <a:alpha val="43137"/>
                    </a:srgbClr>
                  </a:outerShdw>
                </a:effectLst>
              </a:rPr>
              <a:t>CHRONIC </a:t>
            </a:r>
            <a:r>
              <a:rPr lang="en-US" dirty="0">
                <a:solidFill>
                  <a:schemeClr val="tx1"/>
                </a:solidFill>
                <a:effectLst>
                  <a:outerShdw blurRad="38100" dist="38100" dir="2700000" algn="tl">
                    <a:srgbClr val="000000">
                      <a:alpha val="43137"/>
                    </a:srgbClr>
                  </a:outerShdw>
                </a:effectLst>
              </a:rPr>
              <a:t>use – NOT ONE TIME USE</a:t>
            </a:r>
          </a:p>
          <a:p>
            <a:pPr>
              <a:lnSpc>
                <a:spcPct val="150000"/>
              </a:lnSpc>
              <a:buClr>
                <a:schemeClr val="accent4">
                  <a:lumMod val="50000"/>
                </a:schemeClr>
              </a:buClr>
            </a:pPr>
            <a:r>
              <a:rPr lang="en-US" b="1" dirty="0">
                <a:solidFill>
                  <a:schemeClr val="tx1"/>
                </a:solidFill>
                <a:effectLst>
                  <a:outerShdw blurRad="38100" dist="38100" dir="2700000" algn="tl">
                    <a:srgbClr val="000000">
                      <a:alpha val="43137"/>
                    </a:srgbClr>
                  </a:outerShdw>
                </a:effectLst>
              </a:rPr>
              <a:t>5 ng/mL </a:t>
            </a:r>
            <a:r>
              <a:rPr lang="en-US" dirty="0">
                <a:solidFill>
                  <a:schemeClr val="tx1"/>
                </a:solidFill>
                <a:effectLst>
                  <a:outerShdw blurRad="38100" dist="38100" dir="2700000" algn="tl">
                    <a:srgbClr val="000000">
                      <a:alpha val="43137"/>
                    </a:srgbClr>
                  </a:outerShdw>
                </a:effectLst>
              </a:rPr>
              <a:t>for roadside is strictly a whole blood test</a:t>
            </a:r>
          </a:p>
          <a:p>
            <a:pPr lvl="1">
              <a:lnSpc>
                <a:spcPct val="150000"/>
              </a:lnSpc>
              <a:buClr>
                <a:schemeClr val="accent4">
                  <a:lumMod val="50000"/>
                </a:schemeClr>
              </a:buClr>
            </a:pPr>
            <a:r>
              <a:rPr lang="en-US" i="1" dirty="0">
                <a:solidFill>
                  <a:schemeClr val="tx1"/>
                </a:solidFill>
                <a:effectLst>
                  <a:outerShdw blurRad="38100" dist="38100" dir="2700000" algn="tl">
                    <a:srgbClr val="000000">
                      <a:alpha val="43137"/>
                    </a:srgbClr>
                  </a:outerShdw>
                </a:effectLst>
              </a:rPr>
              <a:t>Passes through blood quickly, must be captured within the hour</a:t>
            </a:r>
          </a:p>
          <a:p>
            <a:pPr>
              <a:lnSpc>
                <a:spcPct val="150000"/>
              </a:lnSpc>
              <a:buClr>
                <a:schemeClr val="accent4">
                  <a:lumMod val="50000"/>
                </a:schemeClr>
              </a:buClr>
            </a:pPr>
            <a:r>
              <a:rPr lang="en-US" dirty="0">
                <a:solidFill>
                  <a:schemeClr val="tx1"/>
                </a:solidFill>
                <a:effectLst>
                  <a:outerShdw blurRad="38100" dist="38100" dir="2700000" algn="tl">
                    <a:srgbClr val="000000">
                      <a:alpha val="43137"/>
                    </a:srgbClr>
                  </a:outerShdw>
                </a:effectLst>
              </a:rPr>
              <a:t>Blood vs. urine measurements are not comparable</a:t>
            </a:r>
          </a:p>
          <a:p>
            <a:pPr>
              <a:lnSpc>
                <a:spcPct val="150000"/>
              </a:lnSpc>
              <a:buClr>
                <a:schemeClr val="accent4">
                  <a:lumMod val="50000"/>
                </a:schemeClr>
              </a:buClr>
            </a:pPr>
            <a:r>
              <a:rPr lang="en-US" dirty="0">
                <a:solidFill>
                  <a:schemeClr val="tx1"/>
                </a:solidFill>
                <a:effectLst>
                  <a:outerShdw blurRad="38100" dist="38100" dir="2700000" algn="tl">
                    <a:srgbClr val="000000">
                      <a:alpha val="43137"/>
                    </a:srgbClr>
                  </a:outerShdw>
                </a:effectLst>
              </a:rPr>
              <a:t>Marijuana does not pass through the breath (potential for capturing oral fluid)</a:t>
            </a:r>
          </a:p>
          <a:p>
            <a:pPr>
              <a:lnSpc>
                <a:spcPct val="150000"/>
              </a:lnSpc>
              <a:buClr>
                <a:schemeClr val="accent4">
                  <a:lumMod val="50000"/>
                </a:schemeClr>
              </a:buClr>
            </a:pPr>
            <a:r>
              <a:rPr lang="en-US" dirty="0">
                <a:solidFill>
                  <a:schemeClr val="tx1"/>
                </a:solidFill>
                <a:effectLst>
                  <a:outerShdw blurRad="38100" dist="38100" dir="2700000" algn="tl">
                    <a:srgbClr val="000000">
                      <a:alpha val="43137"/>
                    </a:srgbClr>
                  </a:outerShdw>
                </a:effectLst>
              </a:rPr>
              <a:t> Stronger potencies are yielding higher THC results </a:t>
            </a:r>
          </a:p>
          <a:p>
            <a:pPr>
              <a:lnSpc>
                <a:spcPct val="150000"/>
              </a:lnSpc>
              <a:buClr>
                <a:schemeClr val="accent4">
                  <a:lumMod val="50000"/>
                </a:schemeClr>
              </a:buClr>
            </a:pPr>
            <a:r>
              <a:rPr lang="en-US" dirty="0">
                <a:solidFill>
                  <a:schemeClr val="tx1"/>
                </a:solidFill>
                <a:effectLst>
                  <a:outerShdw blurRad="38100" dist="38100" dir="2700000" algn="tl">
                    <a:srgbClr val="000000">
                      <a:alpha val="43137"/>
                    </a:srgbClr>
                  </a:outerShdw>
                </a:effectLst>
              </a:rPr>
              <a:t>Test results do not tell us precisely what, how often or how much is used</a:t>
            </a:r>
          </a:p>
        </p:txBody>
      </p:sp>
      <p:sp>
        <p:nvSpPr>
          <p:cNvPr id="4" name="Title 1">
            <a:extLst>
              <a:ext uri="{FF2B5EF4-FFF2-40B4-BE49-F238E27FC236}">
                <a16:creationId xmlns:a16="http://schemas.microsoft.com/office/drawing/2014/main" id="{E86E1458-B933-4BA6-B9D7-70821D6FE48D}"/>
              </a:ext>
            </a:extLst>
          </p:cNvPr>
          <p:cNvSpPr>
            <a:spLocks noGrp="1"/>
          </p:cNvSpPr>
          <p:nvPr>
            <p:ph type="title"/>
          </p:nvPr>
        </p:nvSpPr>
        <p:spPr>
          <a:xfrm>
            <a:off x="1143000" y="609600"/>
            <a:ext cx="9875520" cy="793190"/>
          </a:xfrm>
        </p:spPr>
        <p:txBody>
          <a:bodyPr/>
          <a:lstStyle/>
          <a:p>
            <a:pPr algn="ctr"/>
            <a:r>
              <a:rPr lang="en-US" b="1" dirty="0"/>
              <a:t>marijuana</a:t>
            </a:r>
            <a:r>
              <a:rPr lang="en-US" b="1" dirty="0">
                <a:solidFill>
                  <a:schemeClr val="tx1"/>
                </a:solidFill>
                <a:effectLst>
                  <a:outerShdw blurRad="38100" dist="38100" dir="2700000" algn="tl">
                    <a:srgbClr val="000000">
                      <a:alpha val="43137"/>
                    </a:srgbClr>
                  </a:outerShdw>
                </a:effectLst>
              </a:rPr>
              <a:t> </a:t>
            </a:r>
            <a:r>
              <a:rPr lang="en-US" dirty="0">
                <a:solidFill>
                  <a:schemeClr val="tx1"/>
                </a:solidFill>
                <a:effectLst>
                  <a:outerShdw blurRad="38100" dist="38100" dir="2700000" algn="tl">
                    <a:srgbClr val="000000">
                      <a:alpha val="43137"/>
                    </a:srgbClr>
                  </a:outerShdw>
                </a:effectLst>
              </a:rPr>
              <a:t>&amp; drug testing</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621063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227" t="332" r="11776" b="-332"/>
          <a:stretch/>
        </p:blipFill>
        <p:spPr>
          <a:xfrm>
            <a:off x="450166" y="1435321"/>
            <a:ext cx="2841675" cy="424148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17121"/>
          <a:stretch/>
        </p:blipFill>
        <p:spPr>
          <a:xfrm>
            <a:off x="3917926" y="270162"/>
            <a:ext cx="2764227" cy="608296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3890"/>
          <a:stretch/>
        </p:blipFill>
        <p:spPr>
          <a:xfrm>
            <a:off x="6839974" y="1645835"/>
            <a:ext cx="4934685" cy="3820454"/>
          </a:xfrm>
          <a:prstGeom prst="rect">
            <a:avLst/>
          </a:prstGeom>
          <a:effectLst>
            <a:softEdge rad="317500"/>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1438997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B38A2-78CE-4018-AA1F-9A1F5F2A814C}"/>
              </a:ext>
            </a:extLst>
          </p:cNvPr>
          <p:cNvSpPr>
            <a:spLocks noGrp="1"/>
          </p:cNvSpPr>
          <p:nvPr>
            <p:ph type="title"/>
          </p:nvPr>
        </p:nvSpPr>
        <p:spPr>
          <a:xfrm>
            <a:off x="1262320" y="461407"/>
            <a:ext cx="9875520" cy="1356360"/>
          </a:xfrm>
        </p:spPr>
        <p:txBody>
          <a:bodyPr/>
          <a:lstStyle/>
          <a:p>
            <a:pPr algn="ctr"/>
            <a:r>
              <a:rPr lang="en-US" b="1" dirty="0"/>
              <a:t>oral fluid </a:t>
            </a:r>
            <a:r>
              <a:rPr lang="en-US" dirty="0">
                <a:solidFill>
                  <a:schemeClr val="tx1"/>
                </a:solidFill>
              </a:rPr>
              <a:t>testing</a:t>
            </a:r>
          </a:p>
        </p:txBody>
      </p:sp>
      <p:sp>
        <p:nvSpPr>
          <p:cNvPr id="3" name="Content Placeholder 2">
            <a:extLst>
              <a:ext uri="{FF2B5EF4-FFF2-40B4-BE49-F238E27FC236}">
                <a16:creationId xmlns:a16="http://schemas.microsoft.com/office/drawing/2014/main" id="{7C568A97-8413-4524-9955-920D30088631}"/>
              </a:ext>
            </a:extLst>
          </p:cNvPr>
          <p:cNvSpPr>
            <a:spLocks noGrp="1"/>
          </p:cNvSpPr>
          <p:nvPr>
            <p:ph idx="1"/>
          </p:nvPr>
        </p:nvSpPr>
        <p:spPr>
          <a:xfrm>
            <a:off x="1143000" y="1833562"/>
            <a:ext cx="5782968" cy="3884850"/>
          </a:xfrm>
        </p:spPr>
        <p:txBody>
          <a:bodyPr>
            <a:normAutofit/>
          </a:bodyPr>
          <a:lstStyle/>
          <a:p>
            <a:r>
              <a:rPr lang="en-US" dirty="0">
                <a:solidFill>
                  <a:schemeClr val="tx1"/>
                </a:solidFill>
              </a:rPr>
              <a:t>Less invasive</a:t>
            </a:r>
          </a:p>
          <a:p>
            <a:r>
              <a:rPr lang="en-US" dirty="0">
                <a:solidFill>
                  <a:schemeClr val="tx1"/>
                </a:solidFill>
              </a:rPr>
              <a:t>Always observed</a:t>
            </a:r>
          </a:p>
          <a:p>
            <a:r>
              <a:rPr lang="en-US" dirty="0">
                <a:solidFill>
                  <a:schemeClr val="tx1"/>
                </a:solidFill>
              </a:rPr>
              <a:t>Reduce opportunities to cheat the test</a:t>
            </a:r>
          </a:p>
          <a:p>
            <a:r>
              <a:rPr lang="en-US" dirty="0">
                <a:solidFill>
                  <a:schemeClr val="tx1"/>
                </a:solidFill>
              </a:rPr>
              <a:t>Can detect use within the last 15-24 hours</a:t>
            </a:r>
          </a:p>
          <a:p>
            <a:r>
              <a:rPr lang="en-US" dirty="0">
                <a:solidFill>
                  <a:schemeClr val="tx1"/>
                </a:solidFill>
              </a:rPr>
              <a:t>Lab-based results with MRO verification are evidential</a:t>
            </a:r>
          </a:p>
          <a:p>
            <a:r>
              <a:rPr lang="en-US" dirty="0">
                <a:solidFill>
                  <a:schemeClr val="tx1"/>
                </a:solidFill>
              </a:rPr>
              <a:t>Growing in popularity due to effectiveness</a:t>
            </a:r>
          </a:p>
          <a:p>
            <a:r>
              <a:rPr lang="en-US" dirty="0">
                <a:solidFill>
                  <a:schemeClr val="tx1"/>
                </a:solidFill>
              </a:rPr>
              <a:t>Excellent for roadside testing</a:t>
            </a:r>
          </a:p>
        </p:txBody>
      </p:sp>
      <p:sp>
        <p:nvSpPr>
          <p:cNvPr id="5" name="TextBox 4">
            <a:extLst>
              <a:ext uri="{FF2B5EF4-FFF2-40B4-BE49-F238E27FC236}">
                <a16:creationId xmlns:a16="http://schemas.microsoft.com/office/drawing/2014/main" id="{FAAE51AD-1E74-4969-B753-6C4E0D4AE7E8}"/>
              </a:ext>
            </a:extLst>
          </p:cNvPr>
          <p:cNvSpPr txBox="1"/>
          <p:nvPr/>
        </p:nvSpPr>
        <p:spPr>
          <a:xfrm>
            <a:off x="395786" y="6109900"/>
            <a:ext cx="9758148" cy="461665"/>
          </a:xfrm>
          <a:prstGeom prst="rect">
            <a:avLst/>
          </a:prstGeom>
          <a:noFill/>
        </p:spPr>
        <p:txBody>
          <a:bodyPr wrap="square" rtlCol="0">
            <a:spAutoFit/>
          </a:bodyPr>
          <a:lstStyle/>
          <a:p>
            <a:pPr algn="ctr"/>
            <a:r>
              <a:rPr lang="en-US" sz="1200" dirty="0">
                <a:hlinkClick r:id="rId2"/>
              </a:rPr>
              <a:t>http://www.orasure.com/docs/pdfs/products/intercept/Intercept-Detection-of-Marijuana-Use-by-Oral-Fluid-and-Urine-Analysis.pdf</a:t>
            </a:r>
            <a:endParaRPr lang="en-US" sz="1200" dirty="0"/>
          </a:p>
          <a:p>
            <a:pPr algn="ctr"/>
            <a:r>
              <a:rPr lang="en-US" sz="1200" dirty="0"/>
              <a:t>Photo: quest diagnostics drug testing</a:t>
            </a:r>
          </a:p>
        </p:txBody>
      </p:sp>
      <p:pic>
        <p:nvPicPr>
          <p:cNvPr id="7" name="Picture 6" descr="A picture containing person, indoor, teeth, brushing&#10;&#10;Description generated with high confidence">
            <a:extLst>
              <a:ext uri="{FF2B5EF4-FFF2-40B4-BE49-F238E27FC236}">
                <a16:creationId xmlns:a16="http://schemas.microsoft.com/office/drawing/2014/main" id="{8B650027-309C-48A2-87DC-30AC7FB4F9F6}"/>
              </a:ext>
            </a:extLst>
          </p:cNvPr>
          <p:cNvPicPr>
            <a:picLocks noChangeAspect="1"/>
          </p:cNvPicPr>
          <p:nvPr/>
        </p:nvPicPr>
        <p:blipFill>
          <a:blip r:embed="rId3"/>
          <a:stretch>
            <a:fillRect/>
          </a:stretch>
        </p:blipFill>
        <p:spPr>
          <a:xfrm>
            <a:off x="6925968" y="1833562"/>
            <a:ext cx="4591050" cy="319087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267007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B38A2-78CE-4018-AA1F-9A1F5F2A814C}"/>
              </a:ext>
            </a:extLst>
          </p:cNvPr>
          <p:cNvSpPr>
            <a:spLocks noGrp="1"/>
          </p:cNvSpPr>
          <p:nvPr>
            <p:ph type="title"/>
          </p:nvPr>
        </p:nvSpPr>
        <p:spPr>
          <a:xfrm>
            <a:off x="1143000" y="609600"/>
            <a:ext cx="7673454" cy="1356360"/>
          </a:xfrm>
        </p:spPr>
        <p:txBody>
          <a:bodyPr/>
          <a:lstStyle/>
          <a:p>
            <a:pPr algn="ctr"/>
            <a:r>
              <a:rPr lang="en-US" b="1" dirty="0"/>
              <a:t>lab based </a:t>
            </a:r>
            <a:r>
              <a:rPr lang="en-US" dirty="0">
                <a:solidFill>
                  <a:schemeClr val="tx1"/>
                </a:solidFill>
              </a:rPr>
              <a:t>urinalysis</a:t>
            </a:r>
          </a:p>
        </p:txBody>
      </p:sp>
      <p:sp>
        <p:nvSpPr>
          <p:cNvPr id="3" name="Content Placeholder 2">
            <a:extLst>
              <a:ext uri="{FF2B5EF4-FFF2-40B4-BE49-F238E27FC236}">
                <a16:creationId xmlns:a16="http://schemas.microsoft.com/office/drawing/2014/main" id="{7C568A97-8413-4524-9955-920D30088631}"/>
              </a:ext>
            </a:extLst>
          </p:cNvPr>
          <p:cNvSpPr>
            <a:spLocks noGrp="1"/>
          </p:cNvSpPr>
          <p:nvPr>
            <p:ph idx="1"/>
          </p:nvPr>
        </p:nvSpPr>
        <p:spPr/>
        <p:txBody>
          <a:bodyPr>
            <a:normAutofit/>
          </a:bodyPr>
          <a:lstStyle/>
          <a:p>
            <a:r>
              <a:rPr lang="en-US" sz="2800" dirty="0">
                <a:solidFill>
                  <a:schemeClr val="tx1"/>
                </a:solidFill>
              </a:rPr>
              <a:t>Reliable, evidentiary</a:t>
            </a:r>
          </a:p>
          <a:p>
            <a:r>
              <a:rPr lang="en-US" sz="2800" dirty="0">
                <a:solidFill>
                  <a:schemeClr val="tx1"/>
                </a:solidFill>
              </a:rPr>
              <a:t>Gold standard of drug testing</a:t>
            </a:r>
          </a:p>
          <a:p>
            <a:r>
              <a:rPr lang="en-US" sz="2800" dirty="0">
                <a:solidFill>
                  <a:schemeClr val="tx1"/>
                </a:solidFill>
              </a:rPr>
              <a:t>Efforts must be taken to prevent cheating</a:t>
            </a:r>
          </a:p>
          <a:p>
            <a:r>
              <a:rPr lang="en-US" sz="2800" dirty="0">
                <a:solidFill>
                  <a:schemeClr val="tx1"/>
                </a:solidFill>
              </a:rPr>
              <a:t>Direct observation can prevent cheating</a:t>
            </a:r>
          </a:p>
          <a:p>
            <a:r>
              <a:rPr lang="en-US" sz="2800" dirty="0">
                <a:solidFill>
                  <a:schemeClr val="tx1"/>
                </a:solidFill>
              </a:rPr>
              <a:t>Detects occasional pot use 24-72 hours after use</a:t>
            </a:r>
          </a:p>
          <a:p>
            <a:r>
              <a:rPr lang="en-US" sz="2800" dirty="0">
                <a:solidFill>
                  <a:schemeClr val="tx1"/>
                </a:solidFill>
              </a:rPr>
              <a:t>DOT has added expanded opiates testing  as of Jan 1</a:t>
            </a:r>
          </a:p>
        </p:txBody>
      </p:sp>
      <p:pic>
        <p:nvPicPr>
          <p:cNvPr id="6" name="Picture 5">
            <a:extLst>
              <a:ext uri="{FF2B5EF4-FFF2-40B4-BE49-F238E27FC236}">
                <a16:creationId xmlns:a16="http://schemas.microsoft.com/office/drawing/2014/main" id="{7889233D-4455-43CB-A8F5-0E5CA343EDB8}"/>
              </a:ext>
            </a:extLst>
          </p:cNvPr>
          <p:cNvPicPr>
            <a:picLocks noChangeAspect="1"/>
          </p:cNvPicPr>
          <p:nvPr/>
        </p:nvPicPr>
        <p:blipFill rotWithShape="1">
          <a:blip r:embed="rId2"/>
          <a:srcRect l="21388" t="9186" r="9677" b="9186"/>
          <a:stretch/>
        </p:blipFill>
        <p:spPr>
          <a:xfrm>
            <a:off x="8562979" y="847299"/>
            <a:ext cx="3127465" cy="3526206"/>
          </a:xfrm>
          <a:prstGeom prst="rect">
            <a:avLst/>
          </a:prstGeom>
          <a:effectLst>
            <a:softEdge rad="127000"/>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1494604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66" y="426319"/>
            <a:ext cx="7069433" cy="1017587"/>
          </a:xfrm>
        </p:spPr>
        <p:txBody>
          <a:bodyPr rtlCol="0">
            <a:normAutofit/>
          </a:bodyPr>
          <a:lstStyle/>
          <a:p>
            <a:pPr>
              <a:defRPr/>
            </a:pPr>
            <a:r>
              <a:rPr lang="en-US" sz="5400" b="1" dirty="0"/>
              <a:t>workplace</a:t>
            </a:r>
            <a:r>
              <a:rPr lang="en-US" sz="5400" dirty="0">
                <a:solidFill>
                  <a:schemeClr val="tx1"/>
                </a:solidFill>
              </a:rPr>
              <a:t> drug use</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p:cNvSpPr>
            <a:spLocks noGrp="1"/>
          </p:cNvSpPr>
          <p:nvPr>
            <p:ph sz="quarter" idx="4294967295"/>
          </p:nvPr>
        </p:nvSpPr>
        <p:spPr>
          <a:xfrm>
            <a:off x="870486" y="1877043"/>
            <a:ext cx="9914318" cy="3486150"/>
          </a:xfrm>
        </p:spPr>
        <p:style>
          <a:lnRef idx="2">
            <a:schemeClr val="accent6">
              <a:shade val="50000"/>
            </a:schemeClr>
          </a:lnRef>
          <a:fillRef idx="1">
            <a:schemeClr val="accent6"/>
          </a:fillRef>
          <a:effectRef idx="0">
            <a:schemeClr val="accent6"/>
          </a:effectRef>
          <a:fontRef idx="minor">
            <a:schemeClr val="lt1"/>
          </a:fontRef>
        </p:style>
        <p:txBody>
          <a:bodyPr rtlCol="0" anchor="ctr">
            <a:normAutofit lnSpcReduction="10000"/>
          </a:bodyPr>
          <a:lstStyle/>
          <a:p>
            <a:pPr marL="0" indent="0">
              <a:lnSpc>
                <a:spcPct val="110000"/>
              </a:lnSpc>
              <a:spcBef>
                <a:spcPts val="0"/>
              </a:spcBef>
              <a:buClr>
                <a:schemeClr val="bg1"/>
              </a:buClr>
              <a:buSzPct val="60000"/>
              <a:buNone/>
              <a:defRPr/>
            </a:pPr>
            <a:r>
              <a:rPr lang="en-US" sz="3000" dirty="0">
                <a:solidFill>
                  <a:schemeClr val="bg1">
                    <a:lumMod val="85000"/>
                  </a:schemeClr>
                </a:solidFill>
              </a:rPr>
              <a:t>F/T workers age 18-49 who currently use</a:t>
            </a:r>
          </a:p>
          <a:p>
            <a:pPr marL="0" indent="0">
              <a:lnSpc>
                <a:spcPct val="110000"/>
              </a:lnSpc>
              <a:spcBef>
                <a:spcPts val="0"/>
              </a:spcBef>
              <a:buClr>
                <a:schemeClr val="bg1"/>
              </a:buClr>
              <a:buSzPct val="60000"/>
              <a:buNone/>
              <a:defRPr/>
            </a:pPr>
            <a:r>
              <a:rPr lang="en-US" sz="3000" dirty="0">
                <a:solidFill>
                  <a:schemeClr val="bg1">
                    <a:lumMod val="85000"/>
                  </a:schemeClr>
                </a:solidFill>
              </a:rPr>
              <a:t>illicit drugs, report they have:</a:t>
            </a:r>
          </a:p>
          <a:p>
            <a:pPr indent="-137160">
              <a:lnSpc>
                <a:spcPct val="150000"/>
              </a:lnSpc>
              <a:buClr>
                <a:schemeClr val="bg1"/>
              </a:buClr>
              <a:buSzPct val="60000"/>
              <a:defRPr/>
            </a:pPr>
            <a:r>
              <a:rPr lang="en-US" sz="3000" dirty="0"/>
              <a:t>Worked for 3 or more employers in the past year</a:t>
            </a:r>
          </a:p>
          <a:p>
            <a:pPr indent="-137160">
              <a:lnSpc>
                <a:spcPct val="150000"/>
              </a:lnSpc>
              <a:buClr>
                <a:schemeClr val="bg1"/>
              </a:buClr>
              <a:buSzPct val="60000"/>
              <a:defRPr/>
            </a:pPr>
            <a:r>
              <a:rPr lang="en-US" sz="3000" dirty="0"/>
              <a:t>Voluntarily left an employer in the past year</a:t>
            </a:r>
          </a:p>
          <a:p>
            <a:pPr indent="-137160">
              <a:lnSpc>
                <a:spcPct val="150000"/>
              </a:lnSpc>
              <a:buClr>
                <a:schemeClr val="bg1"/>
              </a:buClr>
              <a:buSzPct val="60000"/>
              <a:defRPr/>
            </a:pPr>
            <a:r>
              <a:rPr lang="en-US" sz="3000" dirty="0"/>
              <a:t>Were fired by an employer in the past year</a:t>
            </a:r>
            <a:endParaRPr lang="en-US" sz="3000" dirty="0">
              <a:latin typeface="Arial" panose="020B0604020202020204" pitchFamily="34" charset="0"/>
              <a:cs typeface="Arial" panose="020B0604020202020204" pitchFamily="34" charset="0"/>
            </a:endParaRPr>
          </a:p>
        </p:txBody>
      </p:sp>
      <p:sp>
        <p:nvSpPr>
          <p:cNvPr id="10245" name="TextBox 8"/>
          <p:cNvSpPr txBox="1">
            <a:spLocks noChangeArrowheads="1"/>
          </p:cNvSpPr>
          <p:nvPr/>
        </p:nvSpPr>
        <p:spPr bwMode="auto">
          <a:xfrm>
            <a:off x="3259139" y="5476875"/>
            <a:ext cx="5673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n-US" altLang="en-US" sz="1200" dirty="0"/>
              <a:t>An Analysis of Worker Drug Use and Workplace Policies and Programs, SAMHSA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9899" y="102512"/>
            <a:ext cx="4533363" cy="3013353"/>
          </a:xfrm>
          <a:prstGeom prst="rect">
            <a:avLst/>
          </a:prstGeom>
          <a:effectLst>
            <a:softEdge rad="127000"/>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Tree>
    <p:extLst>
      <p:ext uri="{BB962C8B-B14F-4D97-AF65-F5344CB8AC3E}">
        <p14:creationId xmlns:p14="http://schemas.microsoft.com/office/powerpoint/2010/main" val="1950501626"/>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impairment</a:t>
            </a:r>
            <a:r>
              <a:rPr lang="en-US" sz="5400" dirty="0"/>
              <a:t> </a:t>
            </a:r>
            <a:r>
              <a:rPr lang="en-US" sz="5400" dirty="0">
                <a:solidFill>
                  <a:schemeClr val="bg2">
                    <a:lumMod val="25000"/>
                  </a:schemeClr>
                </a:solidFill>
              </a:rPr>
              <a:t>testing</a:t>
            </a:r>
          </a:p>
        </p:txBody>
      </p:sp>
      <p:sp>
        <p:nvSpPr>
          <p:cNvPr id="3" name="TextBox 2"/>
          <p:cNvSpPr txBox="1"/>
          <p:nvPr/>
        </p:nvSpPr>
        <p:spPr>
          <a:xfrm>
            <a:off x="990668" y="1965960"/>
            <a:ext cx="6499344" cy="3847207"/>
          </a:xfrm>
          <a:prstGeom prst="rect">
            <a:avLst/>
          </a:prstGeom>
          <a:noFill/>
        </p:spPr>
        <p:txBody>
          <a:bodyPr wrap="square" rtlCol="0">
            <a:spAutoFit/>
          </a:bodyPr>
          <a:lstStyle/>
          <a:p>
            <a:pPr algn="ctr" fontAlgn="base"/>
            <a:r>
              <a:rPr lang="en-US" sz="2800" b="1" dirty="0">
                <a:solidFill>
                  <a:schemeClr val="tx1">
                    <a:lumMod val="95000"/>
                    <a:lumOff val="5000"/>
                  </a:schemeClr>
                </a:solidFill>
              </a:rPr>
              <a:t>When Will We Have a Drug Test that Measures Impairment?</a:t>
            </a:r>
          </a:p>
          <a:p>
            <a:pPr algn="ctr" fontAlgn="base"/>
            <a:endParaRPr lang="en-US" sz="2000" b="1" dirty="0">
              <a:solidFill>
                <a:schemeClr val="tx1">
                  <a:lumMod val="95000"/>
                  <a:lumOff val="5000"/>
                </a:schemeClr>
              </a:solidFill>
            </a:endParaRPr>
          </a:p>
          <a:p>
            <a:pPr marL="342900" indent="-342900" fontAlgn="base">
              <a:buFont typeface="Arial" panose="020B0604020202020204" pitchFamily="34" charset="0"/>
              <a:buChar char="•"/>
            </a:pPr>
            <a:r>
              <a:rPr lang="en-US" sz="2400" dirty="0">
                <a:solidFill>
                  <a:schemeClr val="accent1">
                    <a:lumMod val="75000"/>
                  </a:schemeClr>
                </a:solidFill>
              </a:rPr>
              <a:t>The short answer is:  </a:t>
            </a:r>
            <a:r>
              <a:rPr lang="en-US" sz="2400" b="1" i="1" dirty="0">
                <a:solidFill>
                  <a:schemeClr val="accent1">
                    <a:lumMod val="75000"/>
                  </a:schemeClr>
                </a:solidFill>
              </a:rPr>
              <a:t>Not any time soon</a:t>
            </a:r>
          </a:p>
          <a:p>
            <a:pPr marL="342900" indent="-342900" fontAlgn="base">
              <a:buFont typeface="Arial" panose="020B0604020202020204" pitchFamily="34" charset="0"/>
              <a:buChar char="•"/>
            </a:pPr>
            <a:r>
              <a:rPr lang="en-US" sz="2400" dirty="0">
                <a:solidFill>
                  <a:schemeClr val="accent1">
                    <a:lumMod val="75000"/>
                  </a:schemeClr>
                </a:solidFill>
              </a:rPr>
              <a:t>It’s extremely complicated</a:t>
            </a:r>
          </a:p>
          <a:p>
            <a:pPr marL="342900" indent="-342900" fontAlgn="base">
              <a:buFont typeface="Arial" panose="020B0604020202020204" pitchFamily="34" charset="0"/>
              <a:buChar char="•"/>
            </a:pPr>
            <a:r>
              <a:rPr lang="en-US" sz="2400" dirty="0">
                <a:solidFill>
                  <a:schemeClr val="accent1">
                    <a:lumMod val="75000"/>
                  </a:schemeClr>
                </a:solidFill>
              </a:rPr>
              <a:t>States or Feds could “force” an impairment standard but it must hold up in court</a:t>
            </a:r>
          </a:p>
          <a:p>
            <a:pPr marL="342900" indent="-342900" fontAlgn="base">
              <a:buFont typeface="Arial" panose="020B0604020202020204" pitchFamily="34" charset="0"/>
              <a:buChar char="•"/>
            </a:pPr>
            <a:r>
              <a:rPr lang="en-US" sz="2400" dirty="0">
                <a:solidFill>
                  <a:schemeClr val="accent1">
                    <a:lumMod val="75000"/>
                  </a:schemeClr>
                </a:solidFill>
              </a:rPr>
              <a:t>Currently 5 ng in whole blood is highly contestable and losing more than winning</a:t>
            </a:r>
          </a:p>
          <a:p>
            <a:pPr marL="342900" indent="-342900" fontAlgn="base">
              <a:buFont typeface="Arial" panose="020B0604020202020204" pitchFamily="34" charset="0"/>
              <a:buChar char="•"/>
            </a:pPr>
            <a:r>
              <a:rPr lang="en-US" sz="2400" dirty="0">
                <a:solidFill>
                  <a:schemeClr val="accent1">
                    <a:lumMod val="75000"/>
                  </a:schemeClr>
                </a:solidFill>
              </a:rPr>
              <a:t>Presence-in-system simply </a:t>
            </a:r>
            <a:r>
              <a:rPr lang="en-US" sz="2400" i="1" dirty="0">
                <a:solidFill>
                  <a:schemeClr val="accent1">
                    <a:lumMod val="75000"/>
                  </a:schemeClr>
                </a:solidFill>
              </a:rPr>
              <a:t>is what it is </a:t>
            </a:r>
          </a:p>
        </p:txBody>
      </p:sp>
      <p:pic>
        <p:nvPicPr>
          <p:cNvPr id="7" name="Picture 6" descr="A close up of a person&#10;&#10;Description generated with very high confidence">
            <a:extLst>
              <a:ext uri="{FF2B5EF4-FFF2-40B4-BE49-F238E27FC236}">
                <a16:creationId xmlns:a16="http://schemas.microsoft.com/office/drawing/2014/main" id="{78C64CDD-A2AC-44FE-AA1D-AFF55EA659CD}"/>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7089017" y="2227655"/>
            <a:ext cx="4525735" cy="3033657"/>
          </a:xfrm>
          <a:prstGeom prst="rect">
            <a:avLst/>
          </a:prstGeom>
          <a:effectLst>
            <a:softEdge rad="635000"/>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702553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4517E950-972D-4CBC-A20D-467A852CB974}"/>
              </a:ext>
            </a:extLst>
          </p:cNvPr>
          <p:cNvSpPr>
            <a:spLocks noGrp="1"/>
          </p:cNvSpPr>
          <p:nvPr>
            <p:ph idx="1"/>
          </p:nvPr>
        </p:nvSpPr>
        <p:spPr>
          <a:xfrm>
            <a:off x="840848" y="1965960"/>
            <a:ext cx="6408091" cy="3546326"/>
          </a:xfrm>
        </p:spPr>
        <p:txBody>
          <a:bodyPr anchor="ctr"/>
          <a:lstStyle/>
          <a:p>
            <a:r>
              <a:rPr lang="en-US" sz="2300" dirty="0">
                <a:solidFill>
                  <a:schemeClr val="tx1"/>
                </a:solidFill>
              </a:rPr>
              <a:t>Raw CBD (still raw cannabis) is a Schedule 1 drug</a:t>
            </a:r>
          </a:p>
          <a:p>
            <a:r>
              <a:rPr lang="en-US" sz="2300" dirty="0">
                <a:solidFill>
                  <a:schemeClr val="tx1"/>
                </a:solidFill>
              </a:rPr>
              <a:t>The ratio of THC and CBD used in </a:t>
            </a:r>
            <a:r>
              <a:rPr lang="en-US" sz="2300" b="1" dirty="0">
                <a:solidFill>
                  <a:schemeClr val="tx1"/>
                </a:solidFill>
              </a:rPr>
              <a:t>pharmaceutical trials </a:t>
            </a:r>
            <a:r>
              <a:rPr lang="en-US" sz="2300" dirty="0">
                <a:solidFill>
                  <a:schemeClr val="tx1"/>
                </a:solidFill>
              </a:rPr>
              <a:t>is 1:1</a:t>
            </a:r>
          </a:p>
          <a:p>
            <a:r>
              <a:rPr lang="en-US" sz="2300" dirty="0">
                <a:solidFill>
                  <a:schemeClr val="tx1"/>
                </a:solidFill>
              </a:rPr>
              <a:t>Some OTC products contain CBD from hemp </a:t>
            </a:r>
          </a:p>
          <a:p>
            <a:r>
              <a:rPr lang="en-US" sz="2300" dirty="0">
                <a:solidFill>
                  <a:schemeClr val="tx1"/>
                </a:solidFill>
              </a:rPr>
              <a:t>Many products claiming to contain CBD are fraudulent, containing no CBD</a:t>
            </a:r>
          </a:p>
          <a:p>
            <a:pPr lvl="1"/>
            <a:r>
              <a:rPr lang="en-US" dirty="0">
                <a:solidFill>
                  <a:schemeClr val="tx1"/>
                </a:solidFill>
              </a:rPr>
              <a:t>Over 600 samples tested in Colorado</a:t>
            </a:r>
          </a:p>
          <a:p>
            <a:pPr lvl="1"/>
            <a:r>
              <a:rPr lang="en-US" dirty="0">
                <a:solidFill>
                  <a:schemeClr val="tx1"/>
                </a:solidFill>
              </a:rPr>
              <a:t>Most were THC-rich with no CBD</a:t>
            </a:r>
          </a:p>
          <a:p>
            <a:pPr lvl="1"/>
            <a:r>
              <a:rPr lang="en-US" dirty="0">
                <a:solidFill>
                  <a:schemeClr val="tx1"/>
                </a:solidFill>
              </a:rPr>
              <a:t>Those containing CBD had on average 0.1%</a:t>
            </a:r>
          </a:p>
        </p:txBody>
      </p:sp>
      <p:sp>
        <p:nvSpPr>
          <p:cNvPr id="17" name="TextBox 16">
            <a:extLst>
              <a:ext uri="{FF2B5EF4-FFF2-40B4-BE49-F238E27FC236}">
                <a16:creationId xmlns:a16="http://schemas.microsoft.com/office/drawing/2014/main" id="{36611CA4-2710-49A8-A1EB-35C68AC98EE1}"/>
              </a:ext>
            </a:extLst>
          </p:cNvPr>
          <p:cNvSpPr txBox="1"/>
          <p:nvPr/>
        </p:nvSpPr>
        <p:spPr>
          <a:xfrm>
            <a:off x="1351722" y="5907110"/>
            <a:ext cx="8269356" cy="523220"/>
          </a:xfrm>
          <a:prstGeom prst="rect">
            <a:avLst/>
          </a:prstGeom>
          <a:noFill/>
        </p:spPr>
        <p:txBody>
          <a:bodyPr wrap="square" rtlCol="0">
            <a:spAutoFit/>
          </a:bodyPr>
          <a:lstStyle/>
          <a:p>
            <a:pPr algn="ctr"/>
            <a:r>
              <a:rPr lang="en-US" sz="1400" dirty="0"/>
              <a:t>Alice P. Mead; Finding the Medicine in Marijuana; Oct 1, 2015; GW Pharmaceuticals</a:t>
            </a:r>
          </a:p>
          <a:p>
            <a:pPr algn="ctr"/>
            <a:r>
              <a:rPr lang="en-US" sz="1400" dirty="0"/>
              <a:t>http://www.nbcnews.com/storyline/legal-pot/legal-weed-surprisingly-strong-dirty-tests-find-n327811</a:t>
            </a:r>
          </a:p>
        </p:txBody>
      </p:sp>
      <p:pic>
        <p:nvPicPr>
          <p:cNvPr id="4" name="Picture 3">
            <a:extLst>
              <a:ext uri="{FF2B5EF4-FFF2-40B4-BE49-F238E27FC236}">
                <a16:creationId xmlns:a16="http://schemas.microsoft.com/office/drawing/2014/main" id="{E340F2C0-CD6E-46CA-BADA-E8CA45D36300}"/>
              </a:ext>
            </a:extLst>
          </p:cNvPr>
          <p:cNvPicPr>
            <a:picLocks noChangeAspect="1"/>
          </p:cNvPicPr>
          <p:nvPr/>
        </p:nvPicPr>
        <p:blipFill>
          <a:blip r:embed="rId2"/>
          <a:stretch>
            <a:fillRect/>
          </a:stretch>
        </p:blipFill>
        <p:spPr>
          <a:xfrm>
            <a:off x="7248939" y="1965960"/>
            <a:ext cx="4458700" cy="2972466"/>
          </a:xfrm>
          <a:prstGeom prst="rect">
            <a:avLst/>
          </a:prstGeom>
          <a:effectLst>
            <a:softEdge rad="127000"/>
          </a:effectLst>
        </p:spPr>
      </p:pic>
      <p:pic>
        <p:nvPicPr>
          <p:cNvPr id="8" name="Picture 7">
            <a:extLst>
              <a:ext uri="{FF2B5EF4-FFF2-40B4-BE49-F238E27FC236}">
                <a16:creationId xmlns:a16="http://schemas.microsoft.com/office/drawing/2014/main" id="{6296C6DA-A9AD-4BEF-B35F-AD517CC543C9}"/>
              </a:ext>
            </a:extLst>
          </p:cNvPr>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9" name="Title 1"/>
          <p:cNvSpPr>
            <a:spLocks noGrp="1"/>
          </p:cNvSpPr>
          <p:nvPr>
            <p:ph type="title"/>
          </p:nvPr>
        </p:nvSpPr>
        <p:spPr>
          <a:xfrm>
            <a:off x="2632948" y="464031"/>
            <a:ext cx="7069433" cy="1017587"/>
          </a:xfrm>
        </p:spPr>
        <p:txBody>
          <a:bodyPr rtlCol="0">
            <a:normAutofit/>
          </a:bodyPr>
          <a:lstStyle/>
          <a:p>
            <a:pPr algn="ctr">
              <a:defRPr/>
            </a:pPr>
            <a:r>
              <a:rPr lang="en-US" sz="5400" b="1" dirty="0"/>
              <a:t>what about</a:t>
            </a:r>
            <a:r>
              <a:rPr lang="en-US" sz="5400" dirty="0">
                <a:solidFill>
                  <a:schemeClr val="tx1"/>
                </a:solidFill>
              </a:rPr>
              <a:t> </a:t>
            </a:r>
            <a:r>
              <a:rPr lang="en-US" sz="5400" dirty="0" err="1">
                <a:solidFill>
                  <a:schemeClr val="tx1"/>
                </a:solidFill>
              </a:rPr>
              <a:t>cbd</a:t>
            </a:r>
            <a:r>
              <a:rPr lang="en-US" sz="5400" dirty="0">
                <a:solidFill>
                  <a:schemeClr val="tx1"/>
                </a:solidFill>
              </a:rPr>
              <a:t>?</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206052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53" y="442130"/>
            <a:ext cx="10009062" cy="5973740"/>
          </a:xfrm>
          <a:prstGeom prst="rect">
            <a:avLst/>
          </a:prstGeom>
        </p:spPr>
      </p:pic>
      <p:pic>
        <p:nvPicPr>
          <p:cNvPr id="4" name="Picture 3">
            <a:extLst>
              <a:ext uri="{FF2B5EF4-FFF2-40B4-BE49-F238E27FC236}">
                <a16:creationId xmlns:a16="http://schemas.microsoft.com/office/drawing/2014/main" id="{6296C6DA-A9AD-4BEF-B35F-AD517CC543C9}"/>
              </a:ext>
            </a:extLst>
          </p:cNvPr>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Tree>
    <p:extLst>
      <p:ext uri="{BB962C8B-B14F-4D97-AF65-F5344CB8AC3E}">
        <p14:creationId xmlns:p14="http://schemas.microsoft.com/office/powerpoint/2010/main" val="1798777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food&#10;&#10;Description generated with high confidence">
            <a:extLst>
              <a:ext uri="{FF2B5EF4-FFF2-40B4-BE49-F238E27FC236}">
                <a16:creationId xmlns:a16="http://schemas.microsoft.com/office/drawing/2014/main" id="{586E116B-D4AB-4225-AA2F-661D7675690B}"/>
              </a:ext>
            </a:extLst>
          </p:cNvPr>
          <p:cNvPicPr>
            <a:picLocks noChangeAspect="1"/>
          </p:cNvPicPr>
          <p:nvPr/>
        </p:nvPicPr>
        <p:blipFill rotWithShape="1">
          <a:blip r:embed="rId2"/>
          <a:srcRect b="12892"/>
          <a:stretch/>
        </p:blipFill>
        <p:spPr>
          <a:xfrm>
            <a:off x="6838123" y="1479379"/>
            <a:ext cx="5353877" cy="4179299"/>
          </a:xfrm>
          <a:prstGeom prst="rect">
            <a:avLst/>
          </a:prstGeom>
          <a:effectLst>
            <a:softEdge rad="317500"/>
          </a:effectLst>
        </p:spPr>
      </p:pic>
      <p:sp>
        <p:nvSpPr>
          <p:cNvPr id="3" name="Content Placeholder 2"/>
          <p:cNvSpPr>
            <a:spLocks noGrp="1"/>
          </p:cNvSpPr>
          <p:nvPr>
            <p:ph idx="1"/>
          </p:nvPr>
        </p:nvSpPr>
        <p:spPr>
          <a:xfrm>
            <a:off x="682999" y="1803574"/>
            <a:ext cx="6155124" cy="4103536"/>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anchor="ctr">
            <a:normAutofit/>
          </a:bodyPr>
          <a:lstStyle/>
          <a:p>
            <a:pPr marL="45720" indent="0" algn="ctr">
              <a:lnSpc>
                <a:spcPct val="150000"/>
              </a:lnSpc>
              <a:buNone/>
            </a:pPr>
            <a:r>
              <a:rPr lang="en-US" sz="3200" b="1" i="1" dirty="0">
                <a:solidFill>
                  <a:schemeClr val="accent3">
                    <a:lumMod val="75000"/>
                  </a:schemeClr>
                </a:solidFill>
              </a:rPr>
              <a:t>Will CBD show up in a drug test?</a:t>
            </a:r>
          </a:p>
          <a:p>
            <a:pPr marL="45720" indent="0">
              <a:lnSpc>
                <a:spcPct val="150000"/>
              </a:lnSpc>
              <a:buNone/>
            </a:pPr>
            <a:r>
              <a:rPr lang="en-US" sz="2800" dirty="0">
                <a:solidFill>
                  <a:schemeClr val="tx1"/>
                </a:solidFill>
              </a:rPr>
              <a:t>Most “CBD” products contain high amounts of THC.  If the product contains THC (which is likely) it will produce a positive drug test result.</a:t>
            </a:r>
          </a:p>
        </p:txBody>
      </p:sp>
      <p:sp>
        <p:nvSpPr>
          <p:cNvPr id="13" name="TextBox 12">
            <a:extLst>
              <a:ext uri="{FF2B5EF4-FFF2-40B4-BE49-F238E27FC236}">
                <a16:creationId xmlns:a16="http://schemas.microsoft.com/office/drawing/2014/main" id="{ED70B370-A43E-4D27-901A-DDBA5DDB9E72}"/>
              </a:ext>
            </a:extLst>
          </p:cNvPr>
          <p:cNvSpPr txBox="1"/>
          <p:nvPr/>
        </p:nvSpPr>
        <p:spPr>
          <a:xfrm>
            <a:off x="7116417" y="5406887"/>
            <a:ext cx="2809461" cy="261610"/>
          </a:xfrm>
          <a:prstGeom prst="rect">
            <a:avLst/>
          </a:prstGeom>
          <a:noFill/>
        </p:spPr>
        <p:txBody>
          <a:bodyPr wrap="square" rtlCol="0">
            <a:spAutoFit/>
          </a:bodyPr>
          <a:lstStyle/>
          <a:p>
            <a:r>
              <a:rPr lang="en-US" sz="1100" dirty="0"/>
              <a:t>Photo: Blitzed Vapor CBD Infused Coffee</a:t>
            </a:r>
          </a:p>
        </p:txBody>
      </p:sp>
      <p:pic>
        <p:nvPicPr>
          <p:cNvPr id="7" name="Picture 6">
            <a:extLst>
              <a:ext uri="{FF2B5EF4-FFF2-40B4-BE49-F238E27FC236}">
                <a16:creationId xmlns:a16="http://schemas.microsoft.com/office/drawing/2014/main" id="{C86E5C9B-97C4-4700-A697-74808E3CBFE6}"/>
              </a:ext>
            </a:extLst>
          </p:cNvPr>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8" name="Title 1"/>
          <p:cNvSpPr>
            <a:spLocks noGrp="1"/>
          </p:cNvSpPr>
          <p:nvPr>
            <p:ph type="title"/>
          </p:nvPr>
        </p:nvSpPr>
        <p:spPr>
          <a:xfrm>
            <a:off x="2623009" y="451973"/>
            <a:ext cx="7069433" cy="1017587"/>
          </a:xfrm>
        </p:spPr>
        <p:txBody>
          <a:bodyPr rtlCol="0">
            <a:normAutofit/>
          </a:bodyPr>
          <a:lstStyle/>
          <a:p>
            <a:pPr algn="ctr">
              <a:defRPr/>
            </a:pPr>
            <a:r>
              <a:rPr lang="en-US" sz="5400" b="1" dirty="0" err="1"/>
              <a:t>cbd</a:t>
            </a:r>
            <a:r>
              <a:rPr lang="en-US" sz="5400" dirty="0">
                <a:solidFill>
                  <a:schemeClr val="tx1"/>
                </a:solidFill>
              </a:rPr>
              <a:t> &amp; drug testing</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79202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6267" y="1611370"/>
            <a:ext cx="9872871" cy="4536584"/>
          </a:xfrm>
        </p:spPr>
        <p:style>
          <a:lnRef idx="2">
            <a:schemeClr val="accent4">
              <a:shade val="50000"/>
            </a:schemeClr>
          </a:lnRef>
          <a:fillRef idx="1">
            <a:schemeClr val="accent4"/>
          </a:fillRef>
          <a:effectRef idx="0">
            <a:schemeClr val="accent4"/>
          </a:effectRef>
          <a:fontRef idx="minor">
            <a:schemeClr val="lt1"/>
          </a:fontRef>
        </p:style>
        <p:txBody>
          <a:bodyPr anchor="ctr">
            <a:normAutofit fontScale="85000" lnSpcReduction="10000"/>
          </a:bodyPr>
          <a:lstStyle/>
          <a:p>
            <a:pPr>
              <a:lnSpc>
                <a:spcPct val="200000"/>
              </a:lnSpc>
            </a:pPr>
            <a:r>
              <a:rPr lang="en-US" sz="2800" dirty="0"/>
              <a:t>What about removing THC from the drug screen?</a:t>
            </a:r>
          </a:p>
          <a:p>
            <a:pPr>
              <a:lnSpc>
                <a:spcPct val="200000"/>
              </a:lnSpc>
            </a:pPr>
            <a:r>
              <a:rPr lang="en-US" sz="2800" dirty="0"/>
              <a:t>What about increasing the THC limit?</a:t>
            </a:r>
          </a:p>
          <a:p>
            <a:pPr lvl="1">
              <a:lnSpc>
                <a:spcPct val="200000"/>
              </a:lnSpc>
            </a:pPr>
            <a:r>
              <a:rPr lang="en-US" sz="2800" dirty="0"/>
              <a:t>How much is enough? How much is too much?</a:t>
            </a:r>
          </a:p>
          <a:p>
            <a:pPr>
              <a:lnSpc>
                <a:spcPct val="200000"/>
              </a:lnSpc>
            </a:pPr>
            <a:r>
              <a:rPr lang="en-US" sz="2800" dirty="0"/>
              <a:t>What about allowing recreational use for other drugs used as medications?</a:t>
            </a:r>
          </a:p>
          <a:p>
            <a:pPr>
              <a:lnSpc>
                <a:spcPct val="200000"/>
              </a:lnSpc>
            </a:pPr>
            <a:r>
              <a:rPr lang="en-US" sz="2800" dirty="0"/>
              <a:t>What about medical use of any illicit drug or alcohol?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606" y="1091935"/>
            <a:ext cx="5166627" cy="3478187"/>
          </a:xfrm>
          <a:prstGeom prst="rect">
            <a:avLst/>
          </a:prstGeom>
          <a:effectLst>
            <a:softEdge rad="317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7" name="Title 1"/>
          <p:cNvSpPr>
            <a:spLocks noGrp="1"/>
          </p:cNvSpPr>
          <p:nvPr>
            <p:ph type="title"/>
          </p:nvPr>
        </p:nvSpPr>
        <p:spPr>
          <a:xfrm>
            <a:off x="2404347" y="334065"/>
            <a:ext cx="7069433" cy="1017587"/>
          </a:xfrm>
        </p:spPr>
        <p:txBody>
          <a:bodyPr rtlCol="0">
            <a:normAutofit/>
          </a:bodyPr>
          <a:lstStyle/>
          <a:p>
            <a:pPr algn="ctr">
              <a:defRPr/>
            </a:pPr>
            <a:r>
              <a:rPr lang="en-US" sz="5400" b="1"/>
              <a:t>workplace</a:t>
            </a:r>
            <a:r>
              <a:rPr lang="en-US" sz="5400">
                <a:solidFill>
                  <a:schemeClr val="tx1"/>
                </a:solidFill>
              </a:rPr>
              <a:t> </a:t>
            </a:r>
            <a:r>
              <a:rPr lang="en-US" sz="5400" dirty="0">
                <a:solidFill>
                  <a:schemeClr val="tx1"/>
                </a:solidFill>
              </a:rPr>
              <a:t>policies</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287955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2919" y="1870451"/>
            <a:ext cx="5731098" cy="3622159"/>
          </a:xfrm>
        </p:spPr>
        <p:style>
          <a:lnRef idx="0">
            <a:schemeClr val="accent4"/>
          </a:lnRef>
          <a:fillRef idx="3">
            <a:schemeClr val="accent4"/>
          </a:fillRef>
          <a:effectRef idx="3">
            <a:schemeClr val="accent4"/>
          </a:effectRef>
          <a:fontRef idx="minor">
            <a:schemeClr val="lt1"/>
          </a:fontRef>
        </p:style>
        <p:txBody>
          <a:bodyPr anchor="ctr">
            <a:normAutofit/>
          </a:bodyPr>
          <a:lstStyle/>
          <a:p>
            <a:pPr>
              <a:lnSpc>
                <a:spcPct val="100000"/>
              </a:lnSpc>
              <a:buClr>
                <a:schemeClr val="bg1"/>
              </a:buClr>
            </a:pPr>
            <a:r>
              <a:rPr lang="en-US" sz="2400" dirty="0"/>
              <a:t>There are solutions for keeping people working</a:t>
            </a:r>
          </a:p>
          <a:p>
            <a:pPr>
              <a:lnSpc>
                <a:spcPct val="100000"/>
              </a:lnSpc>
              <a:buClr>
                <a:schemeClr val="bg1"/>
              </a:buClr>
            </a:pPr>
            <a:r>
              <a:rPr lang="en-US" sz="2400" dirty="0"/>
              <a:t>Re-apply in 30 days</a:t>
            </a:r>
          </a:p>
          <a:p>
            <a:pPr>
              <a:lnSpc>
                <a:spcPct val="100000"/>
              </a:lnSpc>
              <a:buClr>
                <a:schemeClr val="bg1"/>
              </a:buClr>
            </a:pPr>
            <a:r>
              <a:rPr lang="en-US" sz="2400" dirty="0"/>
              <a:t>Suspensions for positive drug tests</a:t>
            </a:r>
          </a:p>
          <a:p>
            <a:pPr>
              <a:lnSpc>
                <a:spcPct val="100000"/>
              </a:lnSpc>
              <a:buClr>
                <a:schemeClr val="bg1"/>
              </a:buClr>
            </a:pPr>
            <a:r>
              <a:rPr lang="en-US" sz="2400" dirty="0"/>
              <a:t>Random programs</a:t>
            </a:r>
          </a:p>
          <a:p>
            <a:pPr>
              <a:lnSpc>
                <a:spcPct val="100000"/>
              </a:lnSpc>
              <a:buClr>
                <a:schemeClr val="bg1"/>
              </a:buClr>
            </a:pPr>
            <a:r>
              <a:rPr lang="en-US" sz="2400" dirty="0"/>
              <a:t>Substance Abuse Counseling &amp; Recovery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09" y="1825149"/>
            <a:ext cx="5595479" cy="3712765"/>
          </a:xfrm>
          <a:prstGeom prst="rect">
            <a:avLst/>
          </a:prstGeom>
          <a:effectLst>
            <a:softEdge rad="127000"/>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7" name="Title 1"/>
          <p:cNvSpPr txBox="1">
            <a:spLocks/>
          </p:cNvSpPr>
          <p:nvPr/>
        </p:nvSpPr>
        <p:spPr>
          <a:xfrm>
            <a:off x="2404347" y="334065"/>
            <a:ext cx="7069433" cy="10175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defRPr/>
            </a:pPr>
            <a:r>
              <a:rPr lang="en-US" sz="5400" b="1"/>
              <a:t>workplace</a:t>
            </a:r>
            <a:r>
              <a:rPr lang="en-US" sz="5400">
                <a:solidFill>
                  <a:schemeClr val="tx1"/>
                </a:solidFill>
              </a:rPr>
              <a:t> policies</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767859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position</a:t>
            </a:r>
            <a:r>
              <a:rPr lang="en-US" dirty="0"/>
              <a:t> </a:t>
            </a:r>
            <a:r>
              <a:rPr lang="en-US" dirty="0">
                <a:solidFill>
                  <a:schemeClr val="tx1">
                    <a:lumMod val="95000"/>
                    <a:lumOff val="5000"/>
                  </a:schemeClr>
                </a:solidFill>
              </a:rPr>
              <a:t>descriptions</a:t>
            </a:r>
          </a:p>
        </p:txBody>
      </p:sp>
      <p:sp>
        <p:nvSpPr>
          <p:cNvPr id="3" name="Content Placeholder 2"/>
          <p:cNvSpPr>
            <a:spLocks noGrp="1"/>
          </p:cNvSpPr>
          <p:nvPr>
            <p:ph idx="1"/>
          </p:nvPr>
        </p:nvSpPr>
        <p:spPr>
          <a:xfrm>
            <a:off x="1533184" y="1492515"/>
            <a:ext cx="8724331" cy="1290984"/>
          </a:xfrm>
        </p:spPr>
        <p:txBody>
          <a:bodyPr>
            <a:normAutofit/>
          </a:bodyPr>
          <a:lstStyle/>
          <a:p>
            <a:pPr marL="45720" indent="0" algn="ctr">
              <a:buClr>
                <a:schemeClr val="tx1"/>
              </a:buClr>
              <a:buNone/>
            </a:pPr>
            <a:endParaRPr lang="en-US" sz="3200" b="1" dirty="0">
              <a:solidFill>
                <a:schemeClr val="accent3">
                  <a:lumMod val="75000"/>
                </a:schemeClr>
              </a:solidFill>
            </a:endParaRPr>
          </a:p>
          <a:p>
            <a:pPr marL="45720" indent="0" algn="ctr">
              <a:buClr>
                <a:schemeClr val="tx1"/>
              </a:buClr>
              <a:buNone/>
            </a:pPr>
            <a:r>
              <a:rPr lang="en-US" sz="3200" b="1" dirty="0">
                <a:solidFill>
                  <a:schemeClr val="accent3">
                    <a:lumMod val="75000"/>
                  </a:schemeClr>
                </a:solidFill>
              </a:rPr>
              <a:t>Define who is safety sensitive and who is not</a:t>
            </a:r>
          </a:p>
          <a:p>
            <a:pPr marL="45720" indent="0">
              <a:buClr>
                <a:schemeClr val="tx1"/>
              </a:buClr>
              <a:buNone/>
            </a:pPr>
            <a:endParaRPr lang="en-US" sz="900" b="1" dirty="0">
              <a:solidFill>
                <a:schemeClr val="accent1">
                  <a:lumMod val="75000"/>
                </a:schemeClr>
              </a:solidFill>
            </a:endParaRPr>
          </a:p>
        </p:txBody>
      </p:sp>
      <p:sp>
        <p:nvSpPr>
          <p:cNvPr id="5" name="TextBox 4"/>
          <p:cNvSpPr txBox="1"/>
          <p:nvPr/>
        </p:nvSpPr>
        <p:spPr>
          <a:xfrm>
            <a:off x="6745355" y="3166714"/>
            <a:ext cx="4585253" cy="18158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buClr>
                <a:schemeClr val="tx1"/>
              </a:buClr>
            </a:pPr>
            <a:r>
              <a:rPr lang="en-US" sz="2800" b="1" dirty="0">
                <a:solidFill>
                  <a:schemeClr val="bg1"/>
                </a:solidFill>
              </a:rPr>
              <a:t>Articulate why each position description should/may not operate under-the-influence of drugs/alcohol</a:t>
            </a:r>
          </a:p>
        </p:txBody>
      </p:sp>
      <p:pic>
        <p:nvPicPr>
          <p:cNvPr id="8" name="Picture 7" descr="A picture containing road, building, indoor&#10;&#10;Description generated with high confidence">
            <a:extLst>
              <a:ext uri="{FF2B5EF4-FFF2-40B4-BE49-F238E27FC236}">
                <a16:creationId xmlns:a16="http://schemas.microsoft.com/office/drawing/2014/main" id="{BE0B326B-32EA-4356-898D-22C01C99340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772179" y="2783499"/>
            <a:ext cx="5686365" cy="3373268"/>
          </a:xfrm>
          <a:prstGeom prst="rect">
            <a:avLst/>
          </a:prstGeom>
          <a:effectLst>
            <a:softEdge rad="317500"/>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91368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145" y="1447800"/>
            <a:ext cx="9839420" cy="3962400"/>
          </a:xfrm>
          <a:prstGeom prst="roundRect">
            <a:avLst/>
          </a:prstGeom>
        </p:spPr>
        <p:style>
          <a:lnRef idx="3">
            <a:schemeClr val="lt1"/>
          </a:lnRef>
          <a:fillRef idx="1">
            <a:schemeClr val="accent6"/>
          </a:fillRef>
          <a:effectRef idx="1">
            <a:schemeClr val="accent6"/>
          </a:effectRef>
          <a:fontRef idx="minor">
            <a:schemeClr val="lt1"/>
          </a:fontRef>
        </p:style>
        <p:txBody>
          <a:bodyPr anchor="ctr">
            <a:normAutofit/>
          </a:bodyPr>
          <a:lstStyle/>
          <a:p>
            <a:pPr marL="0" indent="0" algn="just">
              <a:lnSpc>
                <a:spcPct val="150000"/>
              </a:lnSpc>
              <a:buNone/>
            </a:pPr>
            <a:r>
              <a:rPr lang="en-US" sz="2400" b="1" dirty="0">
                <a:effectLst>
                  <a:outerShdw blurRad="38100" dist="38100" dir="2700000" algn="tl">
                    <a:srgbClr val="000000">
                      <a:alpha val="43137"/>
                    </a:srgbClr>
                  </a:outerShdw>
                </a:effectLst>
                <a:latin typeface="Arial Narrow" panose="020B0606020202030204" pitchFamily="34" charset="0"/>
                <a:cs typeface="Andalus" panose="02020603050405020304" pitchFamily="18" charset="-78"/>
              </a:rPr>
              <a:t>“Nothing in this section is intended to require an employer to permit or accommodate the use, consumption, possession, transfer, display, transportation, sale or growing of marijuana in the workplace or to affect the ability of employers to have policies </a:t>
            </a:r>
            <a:r>
              <a:rPr lang="en-US" sz="2400" b="1" dirty="0">
                <a:solidFill>
                  <a:schemeClr val="accent3"/>
                </a:solidFill>
                <a:effectLst>
                  <a:outerShdw blurRad="38100" dist="38100" dir="2700000" algn="tl">
                    <a:srgbClr val="000000">
                      <a:alpha val="43137"/>
                    </a:srgbClr>
                  </a:outerShdw>
                </a:effectLst>
                <a:latin typeface="Arial Narrow" panose="020B0606020202030204" pitchFamily="34" charset="0"/>
                <a:cs typeface="Andalus" panose="02020603050405020304" pitchFamily="18" charset="-78"/>
              </a:rPr>
              <a:t>restricting</a:t>
            </a:r>
            <a:r>
              <a:rPr lang="en-US" sz="2400" b="1" dirty="0">
                <a:effectLst>
                  <a:outerShdw blurRad="38100" dist="38100" dir="2700000" algn="tl">
                    <a:srgbClr val="000000">
                      <a:alpha val="43137"/>
                    </a:srgbClr>
                  </a:outerShdw>
                </a:effectLst>
                <a:latin typeface="Arial Narrow" panose="020B0606020202030204" pitchFamily="34" charset="0"/>
                <a:cs typeface="Andalus" panose="02020603050405020304" pitchFamily="18" charset="-78"/>
              </a:rPr>
              <a:t> the use of marijuana by employees.”</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222398" y="4396636"/>
            <a:ext cx="3977640" cy="2245448"/>
          </a:xfrm>
          <a:prstGeom prst="rect">
            <a:avLst/>
          </a:prstGeom>
          <a:effectLst>
            <a:softEdge rad="12700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8" name="Title 1"/>
          <p:cNvSpPr>
            <a:spLocks noGrp="1"/>
          </p:cNvSpPr>
          <p:nvPr>
            <p:ph type="title"/>
          </p:nvPr>
        </p:nvSpPr>
        <p:spPr>
          <a:xfrm>
            <a:off x="2533557" y="310765"/>
            <a:ext cx="7069433" cy="1017587"/>
          </a:xfrm>
        </p:spPr>
        <p:txBody>
          <a:bodyPr rtlCol="0">
            <a:normAutofit/>
          </a:bodyPr>
          <a:lstStyle/>
          <a:p>
            <a:pPr algn="ctr">
              <a:defRPr/>
            </a:pPr>
            <a:r>
              <a:rPr lang="en-US" sz="5400" b="1" dirty="0"/>
              <a:t>employer’s</a:t>
            </a:r>
            <a:r>
              <a:rPr lang="en-US" sz="5400" dirty="0">
                <a:solidFill>
                  <a:schemeClr val="tx1"/>
                </a:solidFill>
              </a:rPr>
              <a:t> rights</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2602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445" y="768504"/>
            <a:ext cx="3514065" cy="5310901"/>
          </a:xfrm>
          <a:prstGeom prst="rect">
            <a:avLst/>
          </a:prstGeom>
          <a:ln w="228600" cap="sq" cmpd="thickThin">
            <a:solidFill>
              <a:srgbClr val="000000"/>
            </a:solidFill>
            <a:prstDash val="solid"/>
            <a:miter lim="800000"/>
          </a:ln>
          <a:effectLst>
            <a:innerShdw blurRad="76200">
              <a:srgbClr val="000000"/>
            </a:innerShdw>
          </a:effectLst>
        </p:spPr>
      </p:pic>
      <p:sp>
        <p:nvSpPr>
          <p:cNvPr id="9" name="TextBox 8"/>
          <p:cNvSpPr txBox="1"/>
          <p:nvPr/>
        </p:nvSpPr>
        <p:spPr>
          <a:xfrm>
            <a:off x="5762817" y="921732"/>
            <a:ext cx="5633180" cy="4616648"/>
          </a:xfrm>
          <a:prstGeom prst="wedgeRectCallout">
            <a:avLst>
              <a:gd name="adj1" fmla="val -43309"/>
              <a:gd name="adj2" fmla="val 61586"/>
            </a:avLst>
          </a:prstGeom>
        </p:spPr>
        <p:style>
          <a:lnRef idx="1">
            <a:schemeClr val="accent3"/>
          </a:lnRef>
          <a:fillRef idx="3">
            <a:schemeClr val="accent3"/>
          </a:fillRef>
          <a:effectRef idx="2">
            <a:schemeClr val="accent3"/>
          </a:effectRef>
          <a:fontRef idx="minor">
            <a:schemeClr val="lt1"/>
          </a:fontRef>
        </p:style>
        <p:txBody>
          <a:bodyPr wrap="square" rtlCol="0" anchor="ctr">
            <a:spAutoFit/>
          </a:bodyPr>
          <a:lstStyle/>
          <a:p>
            <a:pPr algn="ctr">
              <a:lnSpc>
                <a:spcPct val="150000"/>
              </a:lnSpc>
            </a:pPr>
            <a:r>
              <a:rPr lang="en-US" sz="2800" dirty="0"/>
              <a:t>“Every existing Colorado law that is not compliant with Amendment 64 should be changed  …. because an employee’s Constitutional Right to use marijuana supersedes an employer’s right to drug test.”</a:t>
            </a:r>
          </a:p>
          <a:p>
            <a:pPr algn="r">
              <a:lnSpc>
                <a:spcPct val="150000"/>
              </a:lnSpc>
            </a:pPr>
            <a:r>
              <a:rPr lang="en-US" sz="2800" dirty="0"/>
              <a:t> </a:t>
            </a:r>
            <a:r>
              <a:rPr lang="en-US" sz="2400" dirty="0"/>
              <a:t>– </a:t>
            </a:r>
            <a:r>
              <a:rPr lang="en-US" sz="2400" dirty="0" err="1"/>
              <a:t>Kimberlie</a:t>
            </a:r>
            <a:r>
              <a:rPr lang="en-US" sz="2400" dirty="0"/>
              <a:t> Ryan, </a:t>
            </a:r>
            <a:r>
              <a:rPr lang="en-US" sz="2400" dirty="0" err="1"/>
              <a:t>Atty</a:t>
            </a:r>
            <a:endParaRPr lang="en-US"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040" y="4111576"/>
            <a:ext cx="1582631" cy="228127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Tree>
    <p:extLst>
      <p:ext uri="{BB962C8B-B14F-4D97-AF65-F5344CB8AC3E}">
        <p14:creationId xmlns:p14="http://schemas.microsoft.com/office/powerpoint/2010/main" val="2546542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418" y="1318363"/>
            <a:ext cx="6761377" cy="4864691"/>
          </a:xfrm>
          <a:ln w="38100">
            <a:solidFill>
              <a:srgbClr val="0070C0"/>
            </a:solidFill>
          </a:ln>
        </p:spPr>
        <p:style>
          <a:lnRef idx="2">
            <a:schemeClr val="accent3"/>
          </a:lnRef>
          <a:fillRef idx="1">
            <a:schemeClr val="lt1"/>
          </a:fillRef>
          <a:effectRef idx="0">
            <a:schemeClr val="accent3"/>
          </a:effectRef>
          <a:fontRef idx="minor">
            <a:schemeClr val="dk1"/>
          </a:fontRef>
        </p:style>
        <p:txBody>
          <a:bodyPr anchor="ctr">
            <a:normAutofit/>
          </a:bodyPr>
          <a:lstStyle/>
          <a:p>
            <a:pPr marL="45720" indent="0" algn="ctr">
              <a:lnSpc>
                <a:spcPct val="150000"/>
              </a:lnSpc>
              <a:buClr>
                <a:schemeClr val="bg1">
                  <a:lumMod val="95000"/>
                  <a:lumOff val="5000"/>
                </a:schemeClr>
              </a:buClr>
              <a:buNone/>
            </a:pPr>
            <a:r>
              <a:rPr lang="en-US" sz="3200" u="sng" dirty="0">
                <a:solidFill>
                  <a:schemeClr val="tx1"/>
                </a:solidFill>
              </a:rPr>
              <a:t>Safe &amp; Drug Free Workplace Act</a:t>
            </a:r>
          </a:p>
          <a:p>
            <a:pPr marL="45720" indent="0" algn="ctr">
              <a:lnSpc>
                <a:spcPct val="150000"/>
              </a:lnSpc>
              <a:buClr>
                <a:schemeClr val="bg1">
                  <a:lumMod val="95000"/>
                  <a:lumOff val="5000"/>
                </a:schemeClr>
              </a:buClr>
              <a:buNone/>
            </a:pPr>
            <a:r>
              <a:rPr lang="en-US" sz="3200" dirty="0">
                <a:solidFill>
                  <a:schemeClr val="tx1"/>
                </a:solidFill>
              </a:rPr>
              <a:t>Protecting employees, customers,                                   the work-environment and the public:</a:t>
            </a:r>
          </a:p>
          <a:p>
            <a:pPr marL="45720" indent="0" algn="ctr">
              <a:lnSpc>
                <a:spcPct val="150000"/>
              </a:lnSpc>
              <a:buClr>
                <a:schemeClr val="bg1">
                  <a:lumMod val="95000"/>
                  <a:lumOff val="5000"/>
                </a:schemeClr>
              </a:buClr>
              <a:buNone/>
            </a:pPr>
            <a:r>
              <a:rPr lang="en-US" sz="3200" b="1" i="1" dirty="0">
                <a:solidFill>
                  <a:schemeClr val="tx1"/>
                </a:solidFill>
              </a:rPr>
              <a:t>Every employee has a FAMILY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692" y="1272158"/>
            <a:ext cx="2821148" cy="3667493"/>
          </a:xfrm>
          <a:prstGeom prst="rect">
            <a:avLst/>
          </a:prstGeom>
        </p:spPr>
      </p:pic>
      <p:sp>
        <p:nvSpPr>
          <p:cNvPr id="7" name="Title 1"/>
          <p:cNvSpPr>
            <a:spLocks noGrp="1"/>
          </p:cNvSpPr>
          <p:nvPr>
            <p:ph type="title"/>
          </p:nvPr>
        </p:nvSpPr>
        <p:spPr>
          <a:xfrm>
            <a:off x="2364591" y="254571"/>
            <a:ext cx="7069433" cy="1017587"/>
          </a:xfrm>
        </p:spPr>
        <p:txBody>
          <a:bodyPr rtlCol="0">
            <a:normAutofit/>
          </a:bodyPr>
          <a:lstStyle/>
          <a:p>
            <a:pPr algn="ctr">
              <a:defRPr/>
            </a:pPr>
            <a:r>
              <a:rPr lang="en-US" sz="5400" b="1" dirty="0"/>
              <a:t>employer’s</a:t>
            </a:r>
            <a:r>
              <a:rPr lang="en-US" sz="5400" dirty="0">
                <a:solidFill>
                  <a:schemeClr val="tx1"/>
                </a:solidFill>
              </a:rPr>
              <a:t> rights</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1442135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708338" y="1642123"/>
            <a:ext cx="10728101" cy="3831398"/>
          </a:xfr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marL="0" indent="0">
              <a:lnSpc>
                <a:spcPct val="100000"/>
              </a:lnSpc>
              <a:spcBef>
                <a:spcPts val="0"/>
              </a:spcBef>
              <a:buClr>
                <a:schemeClr val="bg1"/>
              </a:buClr>
              <a:buSzPct val="60000"/>
              <a:buNone/>
              <a:defRPr/>
            </a:pPr>
            <a:r>
              <a:rPr lang="en-US" sz="2800" dirty="0">
                <a:solidFill>
                  <a:schemeClr val="bg1">
                    <a:lumMod val="85000"/>
                  </a:schemeClr>
                </a:solidFill>
              </a:rPr>
              <a:t>F/T workers age 18-49 who currently use</a:t>
            </a:r>
          </a:p>
          <a:p>
            <a:pPr marL="0" indent="0">
              <a:lnSpc>
                <a:spcPct val="100000"/>
              </a:lnSpc>
              <a:spcBef>
                <a:spcPts val="0"/>
              </a:spcBef>
              <a:buClr>
                <a:schemeClr val="bg1"/>
              </a:buClr>
              <a:buSzPct val="60000"/>
              <a:buNone/>
              <a:defRPr/>
            </a:pPr>
            <a:r>
              <a:rPr lang="en-US" sz="2800" dirty="0">
                <a:solidFill>
                  <a:schemeClr val="bg1">
                    <a:lumMod val="85000"/>
                  </a:schemeClr>
                </a:solidFill>
              </a:rPr>
              <a:t>illicit drugs, report they have:</a:t>
            </a:r>
          </a:p>
          <a:p>
            <a:pPr indent="-137160">
              <a:lnSpc>
                <a:spcPct val="150000"/>
              </a:lnSpc>
              <a:buClr>
                <a:schemeClr val="bg1"/>
              </a:buClr>
              <a:buSzPct val="60000"/>
              <a:defRPr/>
            </a:pPr>
            <a:r>
              <a:rPr lang="en-US" sz="2800" dirty="0"/>
              <a:t>Taken an unexcused absence  in the past month</a:t>
            </a:r>
          </a:p>
          <a:p>
            <a:pPr indent="-137160">
              <a:lnSpc>
                <a:spcPct val="150000"/>
              </a:lnSpc>
              <a:buClr>
                <a:schemeClr val="bg1"/>
              </a:buClr>
              <a:buSzPct val="60000"/>
              <a:defRPr/>
            </a:pPr>
            <a:r>
              <a:rPr lang="en-US" sz="2800" dirty="0"/>
              <a:t>Requested early dismissal or time off</a:t>
            </a:r>
          </a:p>
          <a:p>
            <a:pPr indent="-137160">
              <a:lnSpc>
                <a:spcPct val="150000"/>
              </a:lnSpc>
              <a:buClr>
                <a:schemeClr val="bg1"/>
              </a:buClr>
              <a:buSzPct val="60000"/>
              <a:defRPr/>
            </a:pPr>
            <a:r>
              <a:rPr lang="en-US" sz="2800" dirty="0"/>
              <a:t>Had absences of 8 days or longer &amp; significantly increased  tardiness</a:t>
            </a:r>
          </a:p>
        </p:txBody>
      </p:sp>
      <p:sp>
        <p:nvSpPr>
          <p:cNvPr id="11268" name="TextBox 8"/>
          <p:cNvSpPr txBox="1">
            <a:spLocks noChangeArrowheads="1"/>
          </p:cNvSpPr>
          <p:nvPr/>
        </p:nvSpPr>
        <p:spPr bwMode="auto">
          <a:xfrm>
            <a:off x="2977556" y="5992955"/>
            <a:ext cx="62669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n-US" altLang="en-US" sz="1400" dirty="0"/>
              <a:t>An Analysis of Worker Drug Use and Workplace Policies and Programs, SAMHSA</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698" y="28271"/>
            <a:ext cx="4519626" cy="3013084"/>
          </a:xfrm>
          <a:prstGeom prst="rect">
            <a:avLst/>
          </a:prstGeom>
          <a:effectLst>
            <a:softEdge rad="317500"/>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11" name="Title 1"/>
          <p:cNvSpPr>
            <a:spLocks noGrp="1"/>
          </p:cNvSpPr>
          <p:nvPr>
            <p:ph type="title"/>
          </p:nvPr>
        </p:nvSpPr>
        <p:spPr>
          <a:xfrm>
            <a:off x="490466" y="426319"/>
            <a:ext cx="7069433" cy="1017587"/>
          </a:xfrm>
        </p:spPr>
        <p:txBody>
          <a:bodyPr rtlCol="0">
            <a:normAutofit/>
          </a:bodyPr>
          <a:lstStyle/>
          <a:p>
            <a:pPr>
              <a:defRPr/>
            </a:pPr>
            <a:r>
              <a:rPr lang="en-US" sz="5400" b="1" dirty="0"/>
              <a:t>workplace</a:t>
            </a:r>
            <a:r>
              <a:rPr lang="en-US" sz="5400" dirty="0">
                <a:solidFill>
                  <a:schemeClr val="tx1"/>
                </a:solidFill>
              </a:rPr>
              <a:t> drug use</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98029131"/>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9570" y="1844042"/>
            <a:ext cx="9362047" cy="4108754"/>
          </a:xfrm>
          <a:ln w="57150"/>
        </p:spPr>
        <p:style>
          <a:lnRef idx="2">
            <a:schemeClr val="accent2"/>
          </a:lnRef>
          <a:fillRef idx="1">
            <a:schemeClr val="lt1"/>
          </a:fillRef>
          <a:effectRef idx="0">
            <a:schemeClr val="accent2"/>
          </a:effectRef>
          <a:fontRef idx="minor">
            <a:schemeClr val="dk1"/>
          </a:fontRef>
        </p:style>
        <p:txBody>
          <a:bodyPr anchor="ctr">
            <a:normAutofit/>
          </a:bodyPr>
          <a:lstStyle/>
          <a:p>
            <a:pPr marL="45720" indent="0">
              <a:lnSpc>
                <a:spcPct val="150000"/>
              </a:lnSpc>
              <a:buClr>
                <a:schemeClr val="bg1">
                  <a:lumMod val="95000"/>
                  <a:lumOff val="5000"/>
                </a:schemeClr>
              </a:buClr>
              <a:buNone/>
            </a:pPr>
            <a:r>
              <a:rPr lang="en-US" sz="2800" b="1" dirty="0">
                <a:solidFill>
                  <a:schemeClr val="accent2">
                    <a:lumMod val="75000"/>
                  </a:schemeClr>
                </a:solidFill>
                <a:effectLst>
                  <a:outerShdw blurRad="38100" dist="38100" dir="2700000" algn="tl">
                    <a:srgbClr val="000000">
                      <a:alpha val="43137"/>
                    </a:srgbClr>
                  </a:outerShdw>
                </a:effectLst>
              </a:rPr>
              <a:t>Know Your State Laws </a:t>
            </a:r>
          </a:p>
          <a:p>
            <a:pPr lvl="1">
              <a:lnSpc>
                <a:spcPct val="150000"/>
              </a:lnSpc>
              <a:buClr>
                <a:schemeClr val="bg1">
                  <a:lumMod val="95000"/>
                  <a:lumOff val="5000"/>
                </a:schemeClr>
              </a:buClr>
              <a:buFont typeface="Wingdings" panose="05000000000000000000" pitchFamily="2" charset="2"/>
              <a:buChar char="§"/>
            </a:pPr>
            <a:r>
              <a:rPr lang="en-US" sz="2400" dirty="0"/>
              <a:t>Employer’s Rights</a:t>
            </a:r>
          </a:p>
          <a:p>
            <a:pPr lvl="1">
              <a:lnSpc>
                <a:spcPct val="150000"/>
              </a:lnSpc>
              <a:buClr>
                <a:schemeClr val="bg1">
                  <a:lumMod val="95000"/>
                  <a:lumOff val="5000"/>
                </a:schemeClr>
              </a:buClr>
              <a:buFont typeface="Wingdings" panose="05000000000000000000" pitchFamily="2" charset="2"/>
              <a:buChar char="§"/>
            </a:pPr>
            <a:r>
              <a:rPr lang="en-US" sz="2400" dirty="0"/>
              <a:t>Unemployment Laws</a:t>
            </a:r>
          </a:p>
          <a:p>
            <a:pPr lvl="1">
              <a:lnSpc>
                <a:spcPct val="150000"/>
              </a:lnSpc>
              <a:buClr>
                <a:schemeClr val="bg1">
                  <a:lumMod val="95000"/>
                  <a:lumOff val="5000"/>
                </a:schemeClr>
              </a:buClr>
              <a:buFont typeface="Wingdings" panose="05000000000000000000" pitchFamily="2" charset="2"/>
              <a:buChar char="§"/>
            </a:pPr>
            <a:r>
              <a:rPr lang="en-US" sz="2400" dirty="0"/>
              <a:t>Worker’s Compensation Act</a:t>
            </a:r>
          </a:p>
          <a:p>
            <a:pPr lvl="1">
              <a:lnSpc>
                <a:spcPct val="150000"/>
              </a:lnSpc>
              <a:buClr>
                <a:schemeClr val="bg1">
                  <a:lumMod val="95000"/>
                  <a:lumOff val="5000"/>
                </a:schemeClr>
              </a:buClr>
              <a:buFont typeface="Wingdings" panose="05000000000000000000" pitchFamily="2" charset="2"/>
              <a:buChar char="§"/>
            </a:pPr>
            <a:r>
              <a:rPr lang="en-US" sz="2400" dirty="0"/>
              <a:t>Provisions in States Where Marijuana is Legal in Some Form</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252" y="1600200"/>
            <a:ext cx="3278735" cy="3121926"/>
          </a:xfrm>
          <a:prstGeom prst="rect">
            <a:avLst/>
          </a:prstGeom>
          <a:effectLst>
            <a:softEdge rad="127000"/>
          </a:effectLst>
        </p:spPr>
      </p:pic>
      <p:sp>
        <p:nvSpPr>
          <p:cNvPr id="8" name="Title 1"/>
          <p:cNvSpPr>
            <a:spLocks noGrp="1"/>
          </p:cNvSpPr>
          <p:nvPr>
            <p:ph type="title"/>
          </p:nvPr>
        </p:nvSpPr>
        <p:spPr>
          <a:xfrm>
            <a:off x="2404347" y="334065"/>
            <a:ext cx="7069433" cy="1017587"/>
          </a:xfrm>
        </p:spPr>
        <p:txBody>
          <a:bodyPr rtlCol="0">
            <a:normAutofit/>
          </a:bodyPr>
          <a:lstStyle/>
          <a:p>
            <a:pPr algn="ctr">
              <a:defRPr/>
            </a:pPr>
            <a:r>
              <a:rPr lang="en-US" sz="5400" b="1" dirty="0"/>
              <a:t>employer’s</a:t>
            </a:r>
            <a:r>
              <a:rPr lang="en-US" sz="5400" dirty="0">
                <a:solidFill>
                  <a:schemeClr val="tx1"/>
                </a:solidFill>
              </a:rPr>
              <a:t> rights</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2877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8664" y="1797952"/>
            <a:ext cx="9371427" cy="4120661"/>
          </a:xfrm>
          <a:ln w="57150"/>
        </p:spPr>
        <p:style>
          <a:lnRef idx="2">
            <a:schemeClr val="accent2"/>
          </a:lnRef>
          <a:fillRef idx="1">
            <a:schemeClr val="lt1"/>
          </a:fillRef>
          <a:effectRef idx="0">
            <a:schemeClr val="accent2"/>
          </a:effectRef>
          <a:fontRef idx="minor">
            <a:schemeClr val="dk1"/>
          </a:fontRef>
        </p:style>
        <p:txBody>
          <a:bodyPr anchor="ctr">
            <a:normAutofit fontScale="92500"/>
          </a:bodyPr>
          <a:lstStyle/>
          <a:p>
            <a:pPr>
              <a:lnSpc>
                <a:spcPct val="150000"/>
              </a:lnSpc>
              <a:buClr>
                <a:schemeClr val="bg1">
                  <a:lumMod val="95000"/>
                  <a:lumOff val="5000"/>
                </a:schemeClr>
              </a:buClr>
              <a:buFont typeface="Wingdings" panose="05000000000000000000" pitchFamily="2" charset="2"/>
              <a:buChar char="Ø"/>
            </a:pPr>
            <a:r>
              <a:rPr lang="en-US" sz="2600" b="1" dirty="0">
                <a:solidFill>
                  <a:schemeClr val="accent5">
                    <a:lumMod val="75000"/>
                  </a:schemeClr>
                </a:solidFill>
                <a:latin typeface="+mj-lt"/>
              </a:rPr>
              <a:t>Have a sound drug policy in place</a:t>
            </a:r>
          </a:p>
          <a:p>
            <a:pPr marL="514350" lvl="2" indent="-285750">
              <a:lnSpc>
                <a:spcPct val="150000"/>
              </a:lnSpc>
              <a:buClr>
                <a:schemeClr val="bg1">
                  <a:lumMod val="95000"/>
                  <a:lumOff val="5000"/>
                </a:schemeClr>
              </a:buClr>
              <a:buFont typeface="Wingdings" panose="05000000000000000000" pitchFamily="2" charset="2"/>
              <a:buChar char="§"/>
            </a:pPr>
            <a:r>
              <a:rPr lang="en-US" sz="2600" dirty="0">
                <a:latin typeface="+mj-lt"/>
              </a:rPr>
              <a:t>Zero-tolerance is absolutely  </a:t>
            </a:r>
          </a:p>
          <a:p>
            <a:pPr marL="514350" lvl="2" indent="-285750">
              <a:lnSpc>
                <a:spcPct val="150000"/>
              </a:lnSpc>
              <a:buClr>
                <a:schemeClr val="bg1">
                  <a:lumMod val="95000"/>
                  <a:lumOff val="5000"/>
                </a:schemeClr>
              </a:buClr>
              <a:buFont typeface="Wingdings" panose="05000000000000000000" pitchFamily="2" charset="2"/>
              <a:buChar char="§"/>
            </a:pPr>
            <a:r>
              <a:rPr lang="en-US" sz="2600" dirty="0">
                <a:latin typeface="+mj-lt"/>
              </a:rPr>
              <a:t>Allowable &amp; enforceable</a:t>
            </a:r>
            <a:endParaRPr lang="en-US" sz="2600" dirty="0">
              <a:solidFill>
                <a:schemeClr val="accent5">
                  <a:lumMod val="75000"/>
                </a:schemeClr>
              </a:solidFill>
              <a:latin typeface="+mj-lt"/>
            </a:endParaRPr>
          </a:p>
          <a:p>
            <a:pPr>
              <a:lnSpc>
                <a:spcPct val="150000"/>
              </a:lnSpc>
              <a:buClr>
                <a:schemeClr val="bg1">
                  <a:lumMod val="95000"/>
                  <a:lumOff val="5000"/>
                </a:schemeClr>
              </a:buClr>
              <a:buFont typeface="Wingdings" panose="05000000000000000000" pitchFamily="2" charset="2"/>
              <a:buChar char="Ø"/>
            </a:pPr>
            <a:r>
              <a:rPr lang="en-US" sz="2600" b="1" dirty="0">
                <a:solidFill>
                  <a:schemeClr val="accent5">
                    <a:lumMod val="75000"/>
                  </a:schemeClr>
                </a:solidFill>
                <a:latin typeface="+mj-lt"/>
              </a:rPr>
              <a:t>Communicate the policy&amp; expectations with all staff &amp; employees</a:t>
            </a:r>
          </a:p>
          <a:p>
            <a:pPr>
              <a:lnSpc>
                <a:spcPct val="150000"/>
              </a:lnSpc>
              <a:buClr>
                <a:schemeClr val="bg1">
                  <a:lumMod val="95000"/>
                  <a:lumOff val="5000"/>
                </a:schemeClr>
              </a:buClr>
              <a:buFont typeface="Wingdings" panose="05000000000000000000" pitchFamily="2" charset="2"/>
              <a:buChar char="Ø"/>
            </a:pPr>
            <a:r>
              <a:rPr lang="en-US" sz="2600" b="1" dirty="0">
                <a:solidFill>
                  <a:schemeClr val="accent5">
                    <a:lumMod val="75000"/>
                  </a:schemeClr>
                </a:solidFill>
                <a:latin typeface="+mj-lt"/>
              </a:rPr>
              <a:t>Consistently enforce policies with clarity</a:t>
            </a:r>
          </a:p>
          <a:p>
            <a:pPr lvl="1">
              <a:lnSpc>
                <a:spcPct val="150000"/>
              </a:lnSpc>
              <a:buClr>
                <a:schemeClr val="bg1">
                  <a:lumMod val="95000"/>
                  <a:lumOff val="5000"/>
                </a:schemeClr>
              </a:buClr>
              <a:buFont typeface="Wingdings" panose="05000000000000000000" pitchFamily="2" charset="2"/>
              <a:buChar char="§"/>
            </a:pPr>
            <a:r>
              <a:rPr lang="en-US" b="1" dirty="0">
                <a:solidFill>
                  <a:schemeClr val="accent5">
                    <a:lumMod val="75000"/>
                  </a:schemeClr>
                </a:solidFill>
              </a:rPr>
              <a:t> </a:t>
            </a:r>
            <a:r>
              <a:rPr lang="en-US" b="1" dirty="0">
                <a:solidFill>
                  <a:schemeClr val="bg1"/>
                </a:solidFill>
              </a:rPr>
              <a:t>Keep signature pages in each employee file for proof</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439" y="248487"/>
            <a:ext cx="4309963" cy="3929272"/>
          </a:xfrm>
          <a:prstGeom prst="rect">
            <a:avLst/>
          </a:prstGeom>
          <a:effectLst>
            <a:softEdge rad="127000"/>
          </a:effectLst>
        </p:spPr>
      </p:pic>
      <p:sp>
        <p:nvSpPr>
          <p:cNvPr id="7" name="Title 1"/>
          <p:cNvSpPr>
            <a:spLocks noGrp="1"/>
          </p:cNvSpPr>
          <p:nvPr>
            <p:ph type="title"/>
          </p:nvPr>
        </p:nvSpPr>
        <p:spPr>
          <a:xfrm>
            <a:off x="2404347" y="334065"/>
            <a:ext cx="7069433" cy="1017587"/>
          </a:xfrm>
        </p:spPr>
        <p:txBody>
          <a:bodyPr rtlCol="0">
            <a:normAutofit/>
          </a:bodyPr>
          <a:lstStyle/>
          <a:p>
            <a:pPr algn="ctr">
              <a:defRPr/>
            </a:pPr>
            <a:r>
              <a:rPr lang="en-US" sz="5400" b="1" dirty="0"/>
              <a:t>employer’s</a:t>
            </a:r>
            <a:r>
              <a:rPr lang="en-US" sz="5400" dirty="0">
                <a:solidFill>
                  <a:schemeClr val="tx1"/>
                </a:solidFill>
              </a:rPr>
              <a:t> rights</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988935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94" y="1265758"/>
            <a:ext cx="3397322" cy="5105265"/>
          </a:xfrm>
          <a:prstGeom prst="rect">
            <a:avLst/>
          </a:prstGeom>
          <a:effectLst>
            <a:softEdge rad="63500"/>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3" name="Content Placeholder 2"/>
          <p:cNvSpPr>
            <a:spLocks noGrp="1"/>
          </p:cNvSpPr>
          <p:nvPr>
            <p:ph idx="1"/>
          </p:nvPr>
        </p:nvSpPr>
        <p:spPr>
          <a:xfrm>
            <a:off x="3921656" y="1362434"/>
            <a:ext cx="7629098" cy="4266086"/>
          </a:xfrm>
          <a:ln w="57150"/>
        </p:spPr>
        <p:style>
          <a:lnRef idx="2">
            <a:schemeClr val="accent2"/>
          </a:lnRef>
          <a:fillRef idx="1">
            <a:schemeClr val="lt1"/>
          </a:fillRef>
          <a:effectRef idx="0">
            <a:schemeClr val="accent2"/>
          </a:effectRef>
          <a:fontRef idx="minor">
            <a:schemeClr val="dk1"/>
          </a:fontRef>
        </p:style>
        <p:txBody>
          <a:bodyPr anchor="ctr">
            <a:normAutofit/>
          </a:bodyPr>
          <a:lstStyle/>
          <a:p>
            <a:pPr marL="0">
              <a:lnSpc>
                <a:spcPct val="100000"/>
              </a:lnSpc>
              <a:spcBef>
                <a:spcPts val="0"/>
              </a:spcBef>
              <a:buClr>
                <a:schemeClr val="accent1">
                  <a:lumMod val="75000"/>
                </a:schemeClr>
              </a:buClr>
            </a:pPr>
            <a:r>
              <a:rPr lang="en-US" sz="2800" b="1" dirty="0">
                <a:solidFill>
                  <a:schemeClr val="accent1">
                    <a:lumMod val="75000"/>
                  </a:schemeClr>
                </a:solidFill>
              </a:rPr>
              <a:t>Pre-Employment</a:t>
            </a:r>
          </a:p>
          <a:p>
            <a:pPr marL="0">
              <a:lnSpc>
                <a:spcPct val="100000"/>
              </a:lnSpc>
              <a:spcBef>
                <a:spcPts val="0"/>
              </a:spcBef>
              <a:buClr>
                <a:schemeClr val="accent1">
                  <a:lumMod val="75000"/>
                </a:schemeClr>
              </a:buClr>
            </a:pPr>
            <a:r>
              <a:rPr lang="en-US" sz="2800" b="1" dirty="0">
                <a:solidFill>
                  <a:schemeClr val="accent1">
                    <a:lumMod val="75000"/>
                  </a:schemeClr>
                </a:solidFill>
              </a:rPr>
              <a:t>Post-Accident</a:t>
            </a:r>
          </a:p>
          <a:p>
            <a:pPr marL="0">
              <a:lnSpc>
                <a:spcPct val="100000"/>
              </a:lnSpc>
              <a:spcBef>
                <a:spcPts val="0"/>
              </a:spcBef>
              <a:buClr>
                <a:schemeClr val="accent1">
                  <a:lumMod val="75000"/>
                </a:schemeClr>
              </a:buClr>
            </a:pPr>
            <a:r>
              <a:rPr lang="en-US" sz="2800" b="1" dirty="0">
                <a:solidFill>
                  <a:schemeClr val="accent1">
                    <a:lumMod val="75000"/>
                  </a:schemeClr>
                </a:solidFill>
              </a:rPr>
              <a:t>Random </a:t>
            </a:r>
          </a:p>
          <a:p>
            <a:pPr marL="0">
              <a:lnSpc>
                <a:spcPct val="100000"/>
              </a:lnSpc>
              <a:spcBef>
                <a:spcPts val="0"/>
              </a:spcBef>
              <a:buClr>
                <a:schemeClr val="accent1">
                  <a:lumMod val="75000"/>
                </a:schemeClr>
              </a:buClr>
            </a:pPr>
            <a:r>
              <a:rPr lang="en-US" sz="2800" b="1" dirty="0">
                <a:solidFill>
                  <a:schemeClr val="accent1">
                    <a:lumMod val="75000"/>
                  </a:schemeClr>
                </a:solidFill>
              </a:rPr>
              <a:t>Reasonable-Cause </a:t>
            </a:r>
          </a:p>
          <a:p>
            <a:pPr lvl="1">
              <a:lnSpc>
                <a:spcPct val="150000"/>
              </a:lnSpc>
              <a:buClr>
                <a:schemeClr val="bg1">
                  <a:lumMod val="95000"/>
                  <a:lumOff val="5000"/>
                </a:schemeClr>
              </a:buClr>
              <a:buFont typeface="Wingdings" panose="05000000000000000000" pitchFamily="2" charset="2"/>
              <a:buChar char="Ø"/>
            </a:pPr>
            <a:r>
              <a:rPr lang="en-US" sz="2600" b="1" dirty="0"/>
              <a:t>All supervisors should be trained in detecting signs &amp; symptoms</a:t>
            </a:r>
          </a:p>
          <a:p>
            <a:pPr marL="274320" lvl="1" indent="0">
              <a:lnSpc>
                <a:spcPct val="150000"/>
              </a:lnSpc>
              <a:buClr>
                <a:schemeClr val="bg1">
                  <a:lumMod val="95000"/>
                  <a:lumOff val="5000"/>
                </a:schemeClr>
              </a:buClr>
              <a:buNone/>
            </a:pPr>
            <a:r>
              <a:rPr lang="en-US" sz="2800" b="1" i="1" dirty="0">
                <a:effectLst>
                  <a:outerShdw blurRad="38100" dist="38100" dir="2700000" algn="tl">
                    <a:srgbClr val="000000">
                      <a:alpha val="43137"/>
                    </a:srgbClr>
                  </a:outerShdw>
                </a:effectLst>
              </a:rPr>
              <a:t>Never call a Reasonable Cause test a “random”</a:t>
            </a:r>
          </a:p>
        </p:txBody>
      </p:sp>
      <p:sp>
        <p:nvSpPr>
          <p:cNvPr id="7" name="Title 1"/>
          <p:cNvSpPr txBox="1">
            <a:spLocks/>
          </p:cNvSpPr>
          <p:nvPr/>
        </p:nvSpPr>
        <p:spPr>
          <a:xfrm>
            <a:off x="2404347" y="334065"/>
            <a:ext cx="7069433" cy="10175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defRPr/>
            </a:pPr>
            <a:r>
              <a:rPr lang="en-US" sz="5400" b="1"/>
              <a:t>employer’s</a:t>
            </a:r>
            <a:r>
              <a:rPr lang="en-US" sz="5400">
                <a:solidFill>
                  <a:schemeClr val="tx1"/>
                </a:solidFill>
              </a:rPr>
              <a:t> rights</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22337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956250"/>
          </a:xfrm>
        </p:spPr>
        <p:txBody>
          <a:bodyPr/>
          <a:lstStyle/>
          <a:p>
            <a:pPr algn="ctr"/>
            <a:r>
              <a:rPr lang="en-US" b="1" dirty="0"/>
              <a:t>EAP</a:t>
            </a:r>
            <a:r>
              <a:rPr lang="en-US" dirty="0"/>
              <a:t>/</a:t>
            </a:r>
            <a:r>
              <a:rPr lang="en-US" dirty="0">
                <a:solidFill>
                  <a:schemeClr val="bg2">
                    <a:lumMod val="25000"/>
                  </a:schemeClr>
                </a:solidFill>
              </a:rPr>
              <a:t>SAP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24" y="1815835"/>
            <a:ext cx="5778869" cy="4625908"/>
          </a:xfrm>
          <a:prstGeom prst="rect">
            <a:avLst/>
          </a:prstGeom>
          <a:effectLst>
            <a:softEdge rad="317500"/>
          </a:effectLst>
        </p:spPr>
      </p:pic>
      <p:sp>
        <p:nvSpPr>
          <p:cNvPr id="6" name="TextBox 5"/>
          <p:cNvSpPr txBox="1"/>
          <p:nvPr/>
        </p:nvSpPr>
        <p:spPr>
          <a:xfrm>
            <a:off x="2598861" y="1565850"/>
            <a:ext cx="7458917" cy="400110"/>
          </a:xfrm>
          <a:prstGeom prst="rect">
            <a:avLst/>
          </a:prstGeom>
          <a:noFill/>
        </p:spPr>
        <p:txBody>
          <a:bodyPr wrap="square" rtlCol="0">
            <a:spAutoFit/>
          </a:bodyPr>
          <a:lstStyle/>
          <a:p>
            <a:r>
              <a:rPr lang="en-US" sz="2000" b="1" dirty="0">
                <a:solidFill>
                  <a:schemeClr val="accent3">
                    <a:lumMod val="75000"/>
                  </a:schemeClr>
                </a:solidFill>
              </a:rPr>
              <a:t>what resources will you provide for those who violate the policy?</a:t>
            </a:r>
          </a:p>
        </p:txBody>
      </p:sp>
      <p:sp>
        <p:nvSpPr>
          <p:cNvPr id="3" name="TextBox 2"/>
          <p:cNvSpPr txBox="1"/>
          <p:nvPr/>
        </p:nvSpPr>
        <p:spPr>
          <a:xfrm>
            <a:off x="4980032" y="1965960"/>
            <a:ext cx="5821622" cy="3831818"/>
          </a:xfrm>
          <a:prstGeom prst="rect">
            <a:avLst/>
          </a:prstGeom>
          <a:noFill/>
        </p:spPr>
        <p:txBody>
          <a:bodyPr wrap="square" rtlCol="0">
            <a:spAutoFit/>
          </a:bodyPr>
          <a:lstStyle/>
          <a:p>
            <a:pPr marL="285750" indent="-285750" fontAlgn="base">
              <a:lnSpc>
                <a:spcPct val="150000"/>
              </a:lnSpc>
              <a:buFont typeface="Arial" panose="020B0604020202020204" pitchFamily="34" charset="0"/>
              <a:buChar char="•"/>
            </a:pPr>
            <a:r>
              <a:rPr lang="en-US" dirty="0"/>
              <a:t>Explain how to get help</a:t>
            </a:r>
          </a:p>
          <a:p>
            <a:pPr marL="285750" indent="-285750" fontAlgn="base">
              <a:lnSpc>
                <a:spcPct val="150000"/>
              </a:lnSpc>
              <a:buFont typeface="Arial" panose="020B0604020202020204" pitchFamily="34" charset="0"/>
              <a:buChar char="•"/>
            </a:pPr>
            <a:r>
              <a:rPr lang="en-US" dirty="0"/>
              <a:t>Include information on any existing employee assistance program(s)</a:t>
            </a:r>
          </a:p>
          <a:p>
            <a:pPr marL="285750" indent="-285750" fontAlgn="base">
              <a:lnSpc>
                <a:spcPct val="150000"/>
              </a:lnSpc>
              <a:buFont typeface="Arial" panose="020B0604020202020204" pitchFamily="34" charset="0"/>
              <a:buChar char="•"/>
            </a:pPr>
            <a:r>
              <a:rPr lang="en-US" dirty="0"/>
              <a:t>Describe the benefits offered by any existing health insurance plan</a:t>
            </a:r>
          </a:p>
          <a:p>
            <a:pPr marL="285750" indent="-285750" fontAlgn="base">
              <a:lnSpc>
                <a:spcPct val="150000"/>
              </a:lnSpc>
              <a:buFont typeface="Arial" panose="020B0604020202020204" pitchFamily="34" charset="0"/>
              <a:buChar char="•"/>
            </a:pPr>
            <a:r>
              <a:rPr lang="en-US" dirty="0"/>
              <a:t>Identify local resources that may be available</a:t>
            </a:r>
          </a:p>
          <a:p>
            <a:pPr marL="742950" lvl="1" indent="-285750" fontAlgn="base">
              <a:lnSpc>
                <a:spcPct val="150000"/>
              </a:lnSpc>
              <a:buFont typeface="Arial" panose="020B0604020202020204" pitchFamily="34" charset="0"/>
              <a:buChar char="•"/>
            </a:pPr>
            <a:r>
              <a:rPr lang="en-US" dirty="0"/>
              <a:t>Supply a list of treatment providers, substance abuse professionals, AA meetings, NA meetings, any local resources that may be helpful</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1423949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DDD0-992C-4EBF-8DF6-9D4C919164B8}"/>
              </a:ext>
            </a:extLst>
          </p:cNvPr>
          <p:cNvSpPr>
            <a:spLocks noGrp="1"/>
          </p:cNvSpPr>
          <p:nvPr>
            <p:ph type="title"/>
          </p:nvPr>
        </p:nvSpPr>
        <p:spPr>
          <a:xfrm>
            <a:off x="1143000" y="609600"/>
            <a:ext cx="9875520" cy="1022446"/>
          </a:xfrm>
        </p:spPr>
        <p:txBody>
          <a:bodyPr/>
          <a:lstStyle/>
          <a:p>
            <a:pPr algn="ctr"/>
            <a:r>
              <a:rPr lang="en-US" b="1" dirty="0"/>
              <a:t>care </a:t>
            </a:r>
            <a:r>
              <a:rPr lang="en-US" dirty="0">
                <a:solidFill>
                  <a:schemeClr val="tx1"/>
                </a:solidFill>
              </a:rPr>
              <a:t>about people</a:t>
            </a:r>
          </a:p>
        </p:txBody>
      </p:sp>
      <p:pic>
        <p:nvPicPr>
          <p:cNvPr id="6" name="Picture 5" descr="A group of people sitting in a room&#10;&#10;Description generated with very high confidence">
            <a:extLst>
              <a:ext uri="{FF2B5EF4-FFF2-40B4-BE49-F238E27FC236}">
                <a16:creationId xmlns:a16="http://schemas.microsoft.com/office/drawing/2014/main" id="{65459705-A31E-47F5-A2AA-F8A3308D923C}"/>
              </a:ext>
            </a:extLst>
          </p:cNvPr>
          <p:cNvPicPr>
            <a:picLocks noChangeAspect="1"/>
          </p:cNvPicPr>
          <p:nvPr/>
        </p:nvPicPr>
        <p:blipFill>
          <a:blip r:embed="rId2"/>
          <a:stretch>
            <a:fillRect/>
          </a:stretch>
        </p:blipFill>
        <p:spPr>
          <a:xfrm>
            <a:off x="720452" y="2329821"/>
            <a:ext cx="5953303" cy="3798023"/>
          </a:xfrm>
          <a:prstGeom prst="rect">
            <a:avLst/>
          </a:prstGeom>
        </p:spPr>
      </p:pic>
      <p:pic>
        <p:nvPicPr>
          <p:cNvPr id="8" name="Picture 7" descr="A person using a computer&#10;&#10;Description generated with high confidence">
            <a:extLst>
              <a:ext uri="{FF2B5EF4-FFF2-40B4-BE49-F238E27FC236}">
                <a16:creationId xmlns:a16="http://schemas.microsoft.com/office/drawing/2014/main" id="{9053672F-732D-47FE-826C-6EA08E15427F}"/>
              </a:ext>
            </a:extLst>
          </p:cNvPr>
          <p:cNvPicPr>
            <a:picLocks noChangeAspect="1"/>
          </p:cNvPicPr>
          <p:nvPr/>
        </p:nvPicPr>
        <p:blipFill rotWithShape="1">
          <a:blip r:embed="rId3"/>
          <a:srcRect l="17758"/>
          <a:stretch/>
        </p:blipFill>
        <p:spPr>
          <a:xfrm>
            <a:off x="6892120" y="1632046"/>
            <a:ext cx="5013448" cy="3048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spTree>
    <p:extLst>
      <p:ext uri="{BB962C8B-B14F-4D97-AF65-F5344CB8AC3E}">
        <p14:creationId xmlns:p14="http://schemas.microsoft.com/office/powerpoint/2010/main" val="935847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DDD0-992C-4EBF-8DF6-9D4C919164B8}"/>
              </a:ext>
            </a:extLst>
          </p:cNvPr>
          <p:cNvSpPr>
            <a:spLocks noGrp="1"/>
          </p:cNvSpPr>
          <p:nvPr>
            <p:ph type="title"/>
          </p:nvPr>
        </p:nvSpPr>
        <p:spPr>
          <a:xfrm>
            <a:off x="1143000" y="609600"/>
            <a:ext cx="9875520" cy="1022446"/>
          </a:xfrm>
        </p:spPr>
        <p:txBody>
          <a:bodyPr/>
          <a:lstStyle/>
          <a:p>
            <a:pPr algn="ctr"/>
            <a:r>
              <a:rPr lang="en-US" b="1" dirty="0"/>
              <a:t>care </a:t>
            </a:r>
            <a:r>
              <a:rPr lang="en-US" dirty="0">
                <a:solidFill>
                  <a:schemeClr val="tx1"/>
                </a:solidFill>
              </a:rPr>
              <a:t>about people</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8462" t="10814" r="9537" b="14992"/>
          <a:stretch/>
        </p:blipFill>
        <p:spPr>
          <a:xfrm>
            <a:off x="10700465" y="5648398"/>
            <a:ext cx="1235191" cy="1038869"/>
          </a:xfrm>
          <a:prstGeom prst="rect">
            <a:avLst/>
          </a:prstGeom>
          <a:effectLst>
            <a:softEdge rad="635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3531" y="2224689"/>
            <a:ext cx="4741146" cy="3555860"/>
          </a:xfrm>
          <a:prstGeom prst="rect">
            <a:avLst/>
          </a:prstGeom>
        </p:spPr>
      </p:pic>
      <p:sp>
        <p:nvSpPr>
          <p:cNvPr id="4" name="TextBox 3"/>
          <p:cNvSpPr txBox="1"/>
          <p:nvPr/>
        </p:nvSpPr>
        <p:spPr>
          <a:xfrm>
            <a:off x="4536588" y="3279343"/>
            <a:ext cx="7071211" cy="769441"/>
          </a:xfrm>
          <a:prstGeom prst="rect">
            <a:avLst/>
          </a:prstGeom>
          <a:noFill/>
        </p:spPr>
        <p:txBody>
          <a:bodyPr wrap="square" rtlCol="0">
            <a:spAutoFit/>
          </a:bodyPr>
          <a:lstStyle/>
          <a:p>
            <a:r>
              <a:rPr lang="en-US" sz="4400" dirty="0"/>
              <a:t>Every employee has a </a:t>
            </a:r>
            <a:r>
              <a:rPr lang="en-US" sz="4400"/>
              <a:t>family.</a:t>
            </a:r>
            <a:endParaRPr lang="en-US" sz="4400" dirty="0"/>
          </a:p>
        </p:txBody>
      </p:sp>
    </p:spTree>
    <p:extLst>
      <p:ext uri="{BB962C8B-B14F-4D97-AF65-F5344CB8AC3E}">
        <p14:creationId xmlns:p14="http://schemas.microsoft.com/office/powerpoint/2010/main" val="1743142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08479" y="3768692"/>
            <a:ext cx="5553718" cy="1872853"/>
          </a:xfrm>
          <a:prstGeom prst="roundRect">
            <a:avLst/>
          </a:prstGeom>
          <a:noFill/>
          <a:ln w="38100">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solidFill>
                  <a:schemeClr val="accent1">
                    <a:lumMod val="50000"/>
                  </a:schemeClr>
                </a:solidFill>
              </a:rPr>
              <a:t>Jo McGuire</a:t>
            </a:r>
          </a:p>
          <a:p>
            <a:r>
              <a:rPr lang="en-US" sz="2800" b="1" dirty="0">
                <a:solidFill>
                  <a:schemeClr val="accent1">
                    <a:lumMod val="50000"/>
                  </a:schemeClr>
                </a:solidFill>
              </a:rPr>
              <a:t>jo@jomcguire.org</a:t>
            </a:r>
            <a:endParaRPr lang="en-US" sz="2800" b="1" i="1" dirty="0">
              <a:solidFill>
                <a:schemeClr val="accent1">
                  <a:lumMod val="50000"/>
                </a:schemeClr>
              </a:solidFill>
            </a:endParaRPr>
          </a:p>
          <a:p>
            <a:r>
              <a:rPr lang="en-US" sz="2800" b="1" dirty="0">
                <a:solidFill>
                  <a:schemeClr val="accent1">
                    <a:lumMod val="50000"/>
                  </a:schemeClr>
                </a:solidFill>
              </a:rPr>
              <a:t>www.jomcguire.org</a:t>
            </a:r>
          </a:p>
          <a:p>
            <a:endParaRPr lang="en-US" sz="2000" b="1" dirty="0">
              <a:solidFill>
                <a:schemeClr val="accent1">
                  <a:lumMod val="50000"/>
                </a:schemeClr>
              </a:solidFill>
            </a:endParaRPr>
          </a:p>
        </p:txBody>
      </p:sp>
      <p:sp>
        <p:nvSpPr>
          <p:cNvPr id="2" name="Title 1"/>
          <p:cNvSpPr>
            <a:spLocks noGrp="1"/>
          </p:cNvSpPr>
          <p:nvPr>
            <p:ph type="ctrTitle"/>
          </p:nvPr>
        </p:nvSpPr>
        <p:spPr>
          <a:xfrm>
            <a:off x="1109979" y="766616"/>
            <a:ext cx="10519643" cy="2926080"/>
          </a:xfrm>
        </p:spPr>
        <p:txBody>
          <a:bodyPr>
            <a:normAutofit/>
          </a:bodyPr>
          <a:lstStyle/>
          <a:p>
            <a:pPr algn="r"/>
            <a:r>
              <a:rPr lang="en-US" sz="6000" dirty="0"/>
              <a:t>Marijuana &amp; The Workplace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38" y="766616"/>
            <a:ext cx="4950925" cy="4950925"/>
          </a:xfrm>
          <a:prstGeom prst="rect">
            <a:avLst/>
          </a:prstGeom>
          <a:effectLst>
            <a:softEdge rad="317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272" y="4151504"/>
            <a:ext cx="2954123" cy="244901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288" y="5284356"/>
            <a:ext cx="1963612" cy="1124787"/>
          </a:xfrm>
          <a:prstGeom prst="rect">
            <a:avLst/>
          </a:prstGeom>
        </p:spPr>
      </p:pic>
    </p:spTree>
    <p:extLst>
      <p:ext uri="{BB962C8B-B14F-4D97-AF65-F5344CB8AC3E}">
        <p14:creationId xmlns:p14="http://schemas.microsoft.com/office/powerpoint/2010/main" val="1064904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045150" y="1938542"/>
            <a:ext cx="10187187" cy="3486150"/>
          </a:xfr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indent="-137160">
              <a:lnSpc>
                <a:spcPct val="150000"/>
              </a:lnSpc>
              <a:buClr>
                <a:schemeClr val="bg1"/>
              </a:buClr>
              <a:buSzPct val="60000"/>
              <a:defRPr/>
            </a:pPr>
            <a:r>
              <a:rPr lang="en-US" sz="2800" dirty="0"/>
              <a:t>44% sold drugs to other employees</a:t>
            </a:r>
          </a:p>
          <a:p>
            <a:pPr indent="-137160">
              <a:lnSpc>
                <a:spcPct val="150000"/>
              </a:lnSpc>
              <a:buClr>
                <a:schemeClr val="bg1"/>
              </a:buClr>
              <a:buSzPct val="60000"/>
              <a:defRPr/>
            </a:pPr>
            <a:r>
              <a:rPr lang="en-US" sz="2800" dirty="0"/>
              <a:t>64% admitted that drugs adversely affected their job performance</a:t>
            </a:r>
          </a:p>
          <a:p>
            <a:pPr indent="-137160">
              <a:lnSpc>
                <a:spcPct val="150000"/>
              </a:lnSpc>
              <a:buClr>
                <a:schemeClr val="bg1"/>
              </a:buClr>
              <a:buSzPct val="60000"/>
              <a:defRPr/>
            </a:pPr>
            <a:r>
              <a:rPr lang="en-US" sz="2800" dirty="0"/>
              <a:t>18 % had stolen from co-workers to support their drug habit</a:t>
            </a:r>
          </a:p>
        </p:txBody>
      </p:sp>
      <p:sp>
        <p:nvSpPr>
          <p:cNvPr id="12292" name="TextBox 8"/>
          <p:cNvSpPr txBox="1">
            <a:spLocks noChangeArrowheads="1"/>
          </p:cNvSpPr>
          <p:nvPr/>
        </p:nvSpPr>
        <p:spPr bwMode="auto">
          <a:xfrm>
            <a:off x="3301882" y="5685178"/>
            <a:ext cx="5673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n-US" altLang="en-US" sz="1400" dirty="0"/>
              <a:t>http://www.dol.gov/elaws/asp/drugfree/benefits.htm</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5948" y="1"/>
            <a:ext cx="3518452" cy="3518452"/>
          </a:xfrm>
          <a:prstGeom prst="rect">
            <a:avLst/>
          </a:prstGeom>
          <a:effectLst>
            <a:softEdge rad="317500"/>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11" name="Title 1"/>
          <p:cNvSpPr>
            <a:spLocks noGrp="1"/>
          </p:cNvSpPr>
          <p:nvPr>
            <p:ph type="title"/>
          </p:nvPr>
        </p:nvSpPr>
        <p:spPr>
          <a:xfrm>
            <a:off x="490466" y="426319"/>
            <a:ext cx="7069433" cy="1017587"/>
          </a:xfrm>
        </p:spPr>
        <p:txBody>
          <a:bodyPr rtlCol="0">
            <a:normAutofit/>
          </a:bodyPr>
          <a:lstStyle/>
          <a:p>
            <a:pPr>
              <a:defRPr/>
            </a:pPr>
            <a:r>
              <a:rPr lang="en-US" sz="5400" b="1" dirty="0"/>
              <a:t>workplace</a:t>
            </a:r>
            <a:r>
              <a:rPr lang="en-US" sz="5400" dirty="0">
                <a:solidFill>
                  <a:schemeClr val="tx1"/>
                </a:solidFill>
              </a:rPr>
              <a:t> drug use</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6010213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19707" y="1943100"/>
            <a:ext cx="9159431" cy="3486150"/>
          </a:xfrm>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indent="-137160">
              <a:lnSpc>
                <a:spcPct val="200000"/>
              </a:lnSpc>
              <a:buClr>
                <a:schemeClr val="bg1"/>
              </a:buClr>
              <a:buSzPct val="60000"/>
              <a:defRPr/>
            </a:pPr>
            <a:r>
              <a:rPr lang="en-US" sz="3000" dirty="0"/>
              <a:t>3.6x more likely to be involved in a workplace accident</a:t>
            </a:r>
          </a:p>
          <a:p>
            <a:pPr indent="-137160">
              <a:lnSpc>
                <a:spcPct val="200000"/>
              </a:lnSpc>
              <a:buClr>
                <a:schemeClr val="bg1"/>
              </a:buClr>
              <a:buSzPct val="60000"/>
              <a:defRPr/>
            </a:pPr>
            <a:r>
              <a:rPr lang="en-US" sz="3000" dirty="0"/>
              <a:t>5x more likely to file a workers’ compensation claim</a:t>
            </a:r>
            <a:endParaRPr lang="en-US" sz="2700" dirty="0"/>
          </a:p>
        </p:txBody>
      </p:sp>
      <p:sp>
        <p:nvSpPr>
          <p:cNvPr id="13316" name="TextBox 8"/>
          <p:cNvSpPr txBox="1">
            <a:spLocks noChangeArrowheads="1"/>
          </p:cNvSpPr>
          <p:nvPr/>
        </p:nvSpPr>
        <p:spPr bwMode="auto">
          <a:xfrm>
            <a:off x="1855833" y="5809400"/>
            <a:ext cx="84871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n-US" altLang="en-US" sz="1600" baseline="30000" dirty="0"/>
              <a:t>9</a:t>
            </a:r>
            <a:r>
              <a:rPr lang="en-US" altLang="en-US" sz="1600" dirty="0"/>
              <a:t>Backer, T.E. Strategic Planning for Workplace Drug Abuse Programs, p. 4. NIDA. Rockville, MD</a:t>
            </a:r>
            <a:r>
              <a:rPr lang="en-US" altLang="en-US" sz="900"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169" y="-1"/>
            <a:ext cx="4700578" cy="3116687"/>
          </a:xfrm>
          <a:prstGeom prst="rect">
            <a:avLst/>
          </a:prstGeom>
          <a:effectLst>
            <a:softEdge rad="317500"/>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10" name="Title 1"/>
          <p:cNvSpPr>
            <a:spLocks noGrp="1"/>
          </p:cNvSpPr>
          <p:nvPr>
            <p:ph type="title"/>
          </p:nvPr>
        </p:nvSpPr>
        <p:spPr>
          <a:xfrm>
            <a:off x="490466" y="426319"/>
            <a:ext cx="7069433" cy="1017587"/>
          </a:xfrm>
        </p:spPr>
        <p:txBody>
          <a:bodyPr rtlCol="0">
            <a:normAutofit/>
          </a:bodyPr>
          <a:lstStyle/>
          <a:p>
            <a:pPr>
              <a:defRPr/>
            </a:pPr>
            <a:r>
              <a:rPr lang="en-US" sz="5400" b="1" dirty="0"/>
              <a:t>workplace</a:t>
            </a:r>
            <a:r>
              <a:rPr lang="en-US" sz="5400" dirty="0">
                <a:solidFill>
                  <a:schemeClr val="tx1"/>
                </a:solidFill>
              </a:rPr>
              <a:t> drug use</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8333643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378039" y="1917700"/>
            <a:ext cx="9301099" cy="3486150"/>
          </a:xfrm>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indent="-137160">
              <a:lnSpc>
                <a:spcPct val="200000"/>
              </a:lnSpc>
              <a:buClr>
                <a:schemeClr val="bg1"/>
              </a:buClr>
              <a:buSzPct val="60000"/>
              <a:defRPr/>
            </a:pPr>
            <a:r>
              <a:rPr lang="en-US" sz="3000" dirty="0">
                <a:latin typeface="Arial" panose="020B0604020202020204" pitchFamily="34" charset="0"/>
                <a:cs typeface="Arial" panose="020B0604020202020204" pitchFamily="34" charset="0"/>
              </a:rPr>
              <a:t>55% more industrial accidents </a:t>
            </a:r>
          </a:p>
          <a:p>
            <a:pPr indent="-137160">
              <a:lnSpc>
                <a:spcPct val="200000"/>
              </a:lnSpc>
              <a:buClr>
                <a:schemeClr val="bg1"/>
              </a:buClr>
              <a:buSzPct val="60000"/>
              <a:defRPr/>
            </a:pPr>
            <a:r>
              <a:rPr lang="en-US" sz="3000" dirty="0">
                <a:latin typeface="Arial" panose="020B0604020202020204" pitchFamily="34" charset="0"/>
                <a:cs typeface="Arial" panose="020B0604020202020204" pitchFamily="34" charset="0"/>
              </a:rPr>
              <a:t>85% more injuries</a:t>
            </a:r>
          </a:p>
          <a:p>
            <a:pPr indent="-137160">
              <a:lnSpc>
                <a:spcPct val="200000"/>
              </a:lnSpc>
              <a:buClr>
                <a:schemeClr val="bg1"/>
              </a:buClr>
              <a:buSzPct val="60000"/>
              <a:defRPr/>
            </a:pPr>
            <a:r>
              <a:rPr lang="en-US" sz="3000" dirty="0">
                <a:latin typeface="Arial" panose="020B0604020202020204" pitchFamily="34" charset="0"/>
                <a:cs typeface="Arial" panose="020B0604020202020204" pitchFamily="34" charset="0"/>
              </a:rPr>
              <a:t>75% more absenteeism</a:t>
            </a:r>
          </a:p>
        </p:txBody>
      </p:sp>
      <p:sp>
        <p:nvSpPr>
          <p:cNvPr id="15364" name="TextBox 4"/>
          <p:cNvSpPr txBox="1">
            <a:spLocks noChangeArrowheads="1"/>
          </p:cNvSpPr>
          <p:nvPr/>
        </p:nvSpPr>
        <p:spPr bwMode="auto">
          <a:xfrm>
            <a:off x="3280490" y="5726986"/>
            <a:ext cx="5734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pPr algn="ctr" eaLnBrk="1" hangingPunct="1"/>
            <a:r>
              <a:rPr lang="en-US" altLang="en-US" sz="1600" dirty="0"/>
              <a:t>Crites-Leoni, Abbie. "Medicinal Use of Marijuana: Is the Debate a Smoke Screen for Movement Toward Legalization?" </a:t>
            </a:r>
            <a:r>
              <a:rPr lang="en-US" altLang="en-US" sz="1600" i="1" dirty="0"/>
              <a:t>Journal of Legal Medicine</a:t>
            </a:r>
            <a:r>
              <a:rPr lang="en-US" altLang="en-US" sz="1600" dirty="0"/>
              <a:t> (1998): 273-280. Journal.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408" y="1338430"/>
            <a:ext cx="5915021" cy="3549013"/>
          </a:xfrm>
          <a:prstGeom prst="rect">
            <a:avLst/>
          </a:prstGeom>
          <a:effectLst>
            <a:softEdge rad="317500"/>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462" t="10814" r="9537" b="14992"/>
          <a:stretch/>
        </p:blipFill>
        <p:spPr>
          <a:xfrm>
            <a:off x="10679138" y="5628520"/>
            <a:ext cx="1235191" cy="1038869"/>
          </a:xfrm>
          <a:prstGeom prst="rect">
            <a:avLst/>
          </a:prstGeom>
          <a:effectLst>
            <a:softEdge rad="63500"/>
          </a:effectLst>
        </p:spPr>
      </p:pic>
      <p:sp>
        <p:nvSpPr>
          <p:cNvPr id="8" name="Title 1"/>
          <p:cNvSpPr>
            <a:spLocks noGrp="1"/>
          </p:cNvSpPr>
          <p:nvPr>
            <p:ph type="title"/>
          </p:nvPr>
        </p:nvSpPr>
        <p:spPr>
          <a:xfrm>
            <a:off x="490466" y="426319"/>
            <a:ext cx="7069433" cy="1017587"/>
          </a:xfrm>
        </p:spPr>
        <p:txBody>
          <a:bodyPr rtlCol="0">
            <a:normAutofit fontScale="90000"/>
          </a:bodyPr>
          <a:lstStyle/>
          <a:p>
            <a:pPr>
              <a:defRPr/>
            </a:pPr>
            <a:r>
              <a:rPr lang="en-US" sz="5400" b="1" dirty="0"/>
              <a:t>workplace</a:t>
            </a:r>
            <a:r>
              <a:rPr lang="en-US" sz="5400" dirty="0">
                <a:solidFill>
                  <a:schemeClr val="tx1"/>
                </a:solidFill>
              </a:rPr>
              <a:t> marijuana use</a:t>
            </a:r>
            <a:endParaRPr lang="en-US" sz="4900"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65829003"/>
      </p:ext>
    </p:extLst>
  </p:cSld>
  <p:clrMapOvr>
    <a:masterClrMapping/>
  </p:clrMapOvr>
  <p:transition spd="slow"/>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8065</TotalTime>
  <Words>4660</Words>
  <Application>Microsoft Office PowerPoint</Application>
  <PresentationFormat>Widescreen</PresentationFormat>
  <Paragraphs>404</Paragraphs>
  <Slides>66</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66</vt:i4>
      </vt:variant>
    </vt:vector>
  </HeadingPairs>
  <TitlesOfParts>
    <vt:vector size="79" baseType="lpstr">
      <vt:lpstr>Aharoni</vt:lpstr>
      <vt:lpstr>Andalus</vt:lpstr>
      <vt:lpstr>AngsanaUPC</vt:lpstr>
      <vt:lpstr>Aparajita</vt:lpstr>
      <vt:lpstr>AR CENA</vt:lpstr>
      <vt:lpstr>Arial</vt:lpstr>
      <vt:lpstr>Arial Black</vt:lpstr>
      <vt:lpstr>Arial Narrow</vt:lpstr>
      <vt:lpstr>Calibri</vt:lpstr>
      <vt:lpstr>Corbel</vt:lpstr>
      <vt:lpstr>Times New Roman</vt:lpstr>
      <vt:lpstr>Wingdings</vt:lpstr>
      <vt:lpstr>Basis</vt:lpstr>
      <vt:lpstr>Marijuana &amp; The Workplace</vt:lpstr>
      <vt:lpstr>PowerPoint Presentation</vt:lpstr>
      <vt:lpstr>PowerPoint Presentation</vt:lpstr>
      <vt:lpstr>employees and illicit drug use</vt:lpstr>
      <vt:lpstr>workplace drug use</vt:lpstr>
      <vt:lpstr>workplace drug use</vt:lpstr>
      <vt:lpstr>workplace drug use</vt:lpstr>
      <vt:lpstr>workplace drug use</vt:lpstr>
      <vt:lpstr>workplace marijuana use</vt:lpstr>
      <vt:lpstr>workplace marijuana use</vt:lpstr>
      <vt:lpstr>Did You Know?</vt:lpstr>
      <vt:lpstr>PowerPoint Presentation</vt:lpstr>
      <vt:lpstr>PowerPoint Presentation</vt:lpstr>
      <vt:lpstr>contemporary marijuana</vt:lpstr>
      <vt:lpstr>PowerPoint Presentation</vt:lpstr>
      <vt:lpstr>contemporary marijuana</vt:lpstr>
      <vt:lpstr>PowerPoint Presentation</vt:lpstr>
      <vt:lpstr>PowerPoint Presentation</vt:lpstr>
      <vt:lpstr>PowerPoint Presentation</vt:lpstr>
      <vt:lpstr>PowerPoint Presentation</vt:lpstr>
      <vt:lpstr>PowerPoint Presentation</vt:lpstr>
      <vt:lpstr>PowerPoint Presentation</vt:lpstr>
      <vt:lpstr>employer challenges</vt:lpstr>
      <vt:lpstr>PowerPoint Presentation</vt:lpstr>
      <vt:lpstr>PowerPoint Presentation</vt:lpstr>
      <vt:lpstr>24 hours after smoking one joint</vt:lpstr>
      <vt:lpstr>employer challenges</vt:lpstr>
      <vt:lpstr>job applicants at CO electric company</vt:lpstr>
      <vt:lpstr>looking outside the state for qualified employees</vt:lpstr>
      <vt:lpstr>southern colorado challenges</vt:lpstr>
      <vt:lpstr>PowerPoint Presentation</vt:lpstr>
      <vt:lpstr>PowerPoint Presentation</vt:lpstr>
      <vt:lpstr>can’t pass a PE drug screen</vt:lpstr>
      <vt:lpstr>PowerPoint Presentation</vt:lpstr>
      <vt:lpstr>PowerPoint Presentation</vt:lpstr>
      <vt:lpstr>where is drug-friendly culture getting us?</vt:lpstr>
      <vt:lpstr>under the influence</vt:lpstr>
      <vt:lpstr>under the influence</vt:lpstr>
      <vt:lpstr>PowerPoint Presentation</vt:lpstr>
      <vt:lpstr>PowerPoint Presentation</vt:lpstr>
      <vt:lpstr>what is the        discussion REALLY about?</vt:lpstr>
      <vt:lpstr>boundaries work</vt:lpstr>
      <vt:lpstr>boundaries work</vt:lpstr>
      <vt:lpstr>drug test programs have proven success</vt:lpstr>
      <vt:lpstr>substances to be tested</vt:lpstr>
      <vt:lpstr>marijuana &amp; drug testing</vt:lpstr>
      <vt:lpstr>PowerPoint Presentation</vt:lpstr>
      <vt:lpstr>oral fluid testing</vt:lpstr>
      <vt:lpstr>lab based urinalysis</vt:lpstr>
      <vt:lpstr>impairment testing</vt:lpstr>
      <vt:lpstr>what about cbd?</vt:lpstr>
      <vt:lpstr>PowerPoint Presentation</vt:lpstr>
      <vt:lpstr>cbd &amp; drug testing</vt:lpstr>
      <vt:lpstr>workplace policies</vt:lpstr>
      <vt:lpstr>PowerPoint Presentation</vt:lpstr>
      <vt:lpstr>position descriptions</vt:lpstr>
      <vt:lpstr>employer’s rights</vt:lpstr>
      <vt:lpstr>PowerPoint Presentation</vt:lpstr>
      <vt:lpstr>employer’s rights</vt:lpstr>
      <vt:lpstr>employer’s rights</vt:lpstr>
      <vt:lpstr>employer’s rights</vt:lpstr>
      <vt:lpstr>PowerPoint Presentation</vt:lpstr>
      <vt:lpstr>EAP/SAP</vt:lpstr>
      <vt:lpstr>care about people</vt:lpstr>
      <vt:lpstr>care about people</vt:lpstr>
      <vt:lpstr>Marijuana &amp; The Workplace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Legalized Marijuana &amp; Workplace implications</dc:title>
  <dc:creator>Jo McGuire</dc:creator>
  <cp:lastModifiedBy>Dana Yeager</cp:lastModifiedBy>
  <cp:revision>95</cp:revision>
  <dcterms:created xsi:type="dcterms:W3CDTF">2015-01-09T21:42:17Z</dcterms:created>
  <dcterms:modified xsi:type="dcterms:W3CDTF">2018-08-09T19:26:32Z</dcterms:modified>
</cp:coreProperties>
</file>