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73" r:id="rId6"/>
    <p:sldId id="269" r:id="rId7"/>
    <p:sldId id="270" r:id="rId8"/>
    <p:sldId id="271" r:id="rId9"/>
    <p:sldId id="268" r:id="rId10"/>
    <p:sldId id="272" r:id="rId11"/>
    <p:sldId id="264" r:id="rId12"/>
    <p:sldId id="266" r:id="rId13"/>
    <p:sldId id="267" r:id="rId14"/>
    <p:sldId id="259" r:id="rId15"/>
    <p:sldId id="260" r:id="rId16"/>
    <p:sldId id="261" r:id="rId17"/>
    <p:sldId id="262" r:id="rId18"/>
    <p:sldId id="26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5A5808-3B61-48CC-92EF-85AC2E0DFA56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399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85386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155560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025128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210950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912738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3942281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7742858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394626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12225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846304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391521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523668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April 22,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April 22, 2024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534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ramatic Cloudy Dark Sky">
            <a:extLst>
              <a:ext uri="{FF2B5EF4-FFF2-40B4-BE49-F238E27FC236}">
                <a16:creationId xmlns:a16="http://schemas.microsoft.com/office/drawing/2014/main" id="{96742969-CAE8-F1FE-10F4-F6EA79C851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0" r="-1" b="-1"/>
          <a:stretch/>
        </p:blipFill>
        <p:spPr>
          <a:xfrm>
            <a:off x="20" y="0"/>
            <a:ext cx="12191980" cy="685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910E3D-13E0-CD75-02A9-0DE945B54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534" y="353267"/>
            <a:ext cx="6111302" cy="3043213"/>
          </a:xfrm>
        </p:spPr>
        <p:txBody>
          <a:bodyPr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Severe Weather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D7D73-D296-56CD-BD3B-A3A5840EA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217" y="3749747"/>
            <a:ext cx="7419936" cy="2208321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Presented by: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Springfield Twp. Fire Dept.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Josh Bradley &amp; Mike </a:t>
            </a:r>
            <a:r>
              <a:rPr lang="en-US" sz="2000" dirty="0" err="1">
                <a:solidFill>
                  <a:schemeClr val="tx1"/>
                </a:solidFill>
              </a:rPr>
              <a:t>wilson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3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66BE8-6A6E-3BDF-9640-628D48FB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" y="27612"/>
            <a:ext cx="11983453" cy="68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0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		</a:t>
            </a:r>
            <a:r>
              <a:rPr lang="en-US" dirty="0">
                <a:solidFill>
                  <a:srgbClr val="FF0000"/>
                </a:solidFill>
                <a:latin typeface="Agency FB" panose="020B0503020202020204" pitchFamily="34" charset="0"/>
              </a:rPr>
              <a:t>Fire Department Pre-Plans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E567C-52A0-A300-972E-50A01FE6FB9B}"/>
              </a:ext>
            </a:extLst>
          </p:cNvPr>
          <p:cNvSpPr txBox="1"/>
          <p:nvPr/>
        </p:nvSpPr>
        <p:spPr>
          <a:xfrm>
            <a:off x="5600700" y="29575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C3400-CFA3-F276-ADD8-510686BA46ED}"/>
              </a:ext>
            </a:extLst>
          </p:cNvPr>
          <p:cNvSpPr txBox="1"/>
          <p:nvPr/>
        </p:nvSpPr>
        <p:spPr>
          <a:xfrm>
            <a:off x="152400" y="1837764"/>
            <a:ext cx="1190625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anose="020B0503020202020204" pitchFamily="34" charset="0"/>
              </a:rPr>
              <a:t>Pre-Plan Information:</a:t>
            </a:r>
          </a:p>
          <a:p>
            <a:endParaRPr lang="en-US" sz="2000" dirty="0">
              <a:latin typeface="Agency FB" panose="020B05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Owner Operator Information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Emergency Contact Information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Business Information: Shifts,  number of employees on each Shift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Building Information: Construction Materials, number of floors, Attic Access, Basement Access,  Sq. Footage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Fire Alarm Present? Location of Fire Alarm. Sprinklers Present?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Utility Type / Utility Shut off Locations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Hazardous Materials on site / Storage Locations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Fire Hydrant Locations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Fire Department Connection Location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Storm Shelter Locations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Evacuation / Re-Unification Sites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Business Floor Plan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Site Map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49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6254"/>
            <a:ext cx="9913212" cy="8689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gency FB" panose="020B0503020202020204" pitchFamily="34" charset="0"/>
              </a:rPr>
              <a:t>Pre-Plans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AA6D5-55C9-93EA-07A1-CE38980E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46" y="856648"/>
            <a:ext cx="7818260" cy="60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3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6254"/>
            <a:ext cx="9913212" cy="8689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gency FB" panose="020B0503020202020204" pitchFamily="34" charset="0"/>
              </a:rPr>
              <a:t>Pre-Plans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7E908-9778-E8CB-94BE-744A38F4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49" y="854077"/>
            <a:ext cx="7847634" cy="6003913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E763E816-DCA5-5262-44FE-607C46A1FB87}"/>
              </a:ext>
            </a:extLst>
          </p:cNvPr>
          <p:cNvSpPr/>
          <p:nvPr/>
        </p:nvSpPr>
        <p:spPr>
          <a:xfrm>
            <a:off x="8017844" y="5669280"/>
            <a:ext cx="192505" cy="6545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45288-07FB-FA53-F357-17FECDCC8D1A}"/>
              </a:ext>
            </a:extLst>
          </p:cNvPr>
          <p:cNvSpPr txBox="1"/>
          <p:nvPr/>
        </p:nvSpPr>
        <p:spPr>
          <a:xfrm>
            <a:off x="7825339" y="6323798"/>
            <a:ext cx="61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N</a:t>
            </a:r>
          </a:p>
        </p:txBody>
      </p:sp>
    </p:spTree>
    <p:extLst>
      <p:ext uri="{BB962C8B-B14F-4D97-AF65-F5344CB8AC3E}">
        <p14:creationId xmlns:p14="http://schemas.microsoft.com/office/powerpoint/2010/main" val="1422774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Roles of employees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248480"/>
            <a:ext cx="10394707" cy="2155313"/>
          </a:xfrm>
        </p:spPr>
        <p:txBody>
          <a:bodyPr>
            <a:norm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ACCOUNTABILITY 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RESPONSIBLE FOR HEAD COUNT OF ALL EMPLOYEES 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HAVE LIST OF EMPLOYEES ON SHIFT TO REFERENCE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BE AWARE OF ANY NON-EMPLOYEES DURING THE INCIDENT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00251-F6F0-C54D-9E3A-477F7E18D095}"/>
              </a:ext>
            </a:extLst>
          </p:cNvPr>
          <p:cNvSpPr txBox="1"/>
          <p:nvPr/>
        </p:nvSpPr>
        <p:spPr>
          <a:xfrm>
            <a:off x="685801" y="1835118"/>
            <a:ext cx="8513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000" dirty="0">
                <a:latin typeface="Agency FB" panose="020B0503020202020204" pitchFamily="34" charset="0"/>
              </a:rPr>
              <a:t>EMERGENCY COORDINATOR </a:t>
            </a:r>
            <a:r>
              <a:rPr lang="en-US" sz="2000" dirty="0">
                <a:solidFill>
                  <a:srgbClr val="FF0000"/>
                </a:solidFill>
                <a:latin typeface="Agency FB" panose="020B0503020202020204" pitchFamily="34" charset="0"/>
              </a:rPr>
              <a:t>(MINDSET- NEEDS TO HAVE A SAFETY MINDSET)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RESPONSIBLE FOR LEADING IN ANY EMERGENCY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SHOULD KNOW ROLES AND ASSIGNMENTS OF OTHER STAFF (ABLE TO DESIGNATE SAFETY ROLES)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SHOULD BE FAMILIARIZED WITH ACTION PLANS IN CASE OF SEVERE WEATHER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COORDINATE WITH RESPONDING EMERGENCY PERSONNEL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2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12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EMERGENCY ROUTES 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6099"/>
            <a:ext cx="10394707" cy="4570845"/>
          </a:xfrm>
        </p:spPr>
        <p:txBody>
          <a:bodyPr>
            <a:norm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Establish routes of egress within the location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Primary evacuation routes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Secondary evacuation routes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Be aware of all exits ( Keep Exit pathways free and clear of debris) 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Locations for assisted rescue </a:t>
            </a:r>
            <a:r>
              <a:rPr lang="en-US" dirty="0">
                <a:solidFill>
                  <a:srgbClr val="FFC000"/>
                </a:solidFill>
                <a:latin typeface="Agency FB" panose="020B0503020202020204" pitchFamily="34" charset="0"/>
              </a:rPr>
              <a:t>(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Agency FB" panose="020B0503020202020204" pitchFamily="34" charset="0"/>
              </a:rPr>
              <a:t>Designated Rescue Area, </a:t>
            </a:r>
            <a:r>
              <a:rPr lang="en-US" b="1" i="1" u="sng" dirty="0">
                <a:solidFill>
                  <a:srgbClr val="FFC000"/>
                </a:solidFill>
                <a:latin typeface="Agency FB" panose="020B0503020202020204" pitchFamily="34" charset="0"/>
              </a:rPr>
              <a:t>Assisted Living </a:t>
            </a:r>
            <a:r>
              <a:rPr lang="en-US" dirty="0">
                <a:solidFill>
                  <a:srgbClr val="FFC000"/>
                </a:solidFill>
                <a:latin typeface="Agency FB" panose="020B0503020202020204" pitchFamily="34" charset="0"/>
              </a:rPr>
              <a:t>) 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Windows 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Balconies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Roof access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Shelter in place locations / Health Care facilities / Move to separate areas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Areas in building more protected from severe weather</a:t>
            </a:r>
          </a:p>
        </p:txBody>
      </p:sp>
    </p:spTree>
    <p:extLst>
      <p:ext uri="{BB962C8B-B14F-4D97-AF65-F5344CB8AC3E}">
        <p14:creationId xmlns:p14="http://schemas.microsoft.com/office/powerpoint/2010/main" val="62537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Alarm system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523565"/>
            <a:ext cx="10394707" cy="3311189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Be familiar with your alarm system</a:t>
            </a: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AUDIBLE, VISIBLE, DUCT DETECTOR ALARMS, SPRINKLER SYSTEM, WATER FLOW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gency FB" panose="020B0503020202020204" pitchFamily="34" charset="0"/>
              </a:rPr>
              <a:t>Train supervisors on the system</a:t>
            </a: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latin typeface="Agency FB" panose="020B0503020202020204" pitchFamily="34" charset="0"/>
              </a:rPr>
              <a:t>Familiarize employees with procedures involving the system, AND CONTACTING ALARM COMPANY</a:t>
            </a: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b="1" i="1" u="sng" dirty="0">
                <a:solidFill>
                  <a:srgbClr val="FFFF00"/>
                </a:solidFill>
                <a:latin typeface="Agency FB" panose="020B0503020202020204" pitchFamily="34" charset="0"/>
              </a:rPr>
              <a:t>IT IS IMPORTANT THAT NO EMPLOYEE RESETS THE ALARM PANEL PRIOR TO EMERGENCY RESPONSE</a:t>
            </a: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6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1904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TRAINING AND DRILLS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5"/>
            <a:ext cx="10394707" cy="39693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gency FB" panose="020B0503020202020204" pitchFamily="34" charset="0"/>
              </a:rPr>
              <a:t>IMPORTANT TO TRAIN ALL EMPLOYEES ON SEVERE WEATHER PROCEDURES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TRAINING MUST BE PROVIDED TO ALL EMPLOYEES UPON HIRE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REFRESHER TRAINING MUST BE CONDUCTED ANNUALLY AT MINIMUM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PLAN SHOULD BE REVIEWED NO LESS THAN EVERY 2 MONTHS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RECORD OF </a:t>
            </a:r>
            <a:r>
              <a:rPr lang="en-US" sz="2000" b="1" dirty="0" err="1">
                <a:latin typeface="Agency FB" panose="020B0503020202020204" pitchFamily="34" charset="0"/>
              </a:rPr>
              <a:t>INsTRUCTION</a:t>
            </a:r>
            <a:r>
              <a:rPr lang="en-US" sz="2000" b="1" dirty="0">
                <a:latin typeface="Agency FB" panose="020B0503020202020204" pitchFamily="34" charset="0"/>
              </a:rPr>
              <a:t> MUST BE MAINTAINED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gency FB" panose="020B0503020202020204" pitchFamily="34" charset="0"/>
              </a:rPr>
              <a:t>COPY OF THE PLAN SHOULD BE READILY AVAILABLE AT THE LOCATION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SPECIAL CONSIDERATIONS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gency FB" panose="020B0503020202020204" pitchFamily="34" charset="0"/>
              </a:rPr>
              <a:t>OUTSIDE Employees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gency FB" panose="020B0503020202020204" pitchFamily="34" charset="0"/>
              </a:rPr>
              <a:t>EAP’s should be shared with the job foremen of any contractors working on site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latin typeface="Agency FB" panose="020B0503020202020204" pitchFamily="34" charset="0"/>
              </a:rPr>
              <a:t>NEAREST PLACE OF REFUGE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latin typeface="Agency FB" panose="020B0503020202020204" pitchFamily="34" charset="0"/>
              </a:rPr>
              <a:t>SHELTER IN PLACE VS EVACUATION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latin typeface="Agency FB" panose="020B0503020202020204" pitchFamily="34" charset="0"/>
              </a:rPr>
              <a:t>LOCATION DEPENDENT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latin typeface="Agency FB" panose="020B0503020202020204" pitchFamily="34" charset="0"/>
              </a:rPr>
              <a:t>ACCOUNTABILITY IS ESPECIALLY IMPORTANT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08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46947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			</a:t>
            </a:r>
            <a:r>
              <a:rPr lang="en-US" sz="8000" b="1" u="sng" dirty="0">
                <a:solidFill>
                  <a:schemeClr val="tx1"/>
                </a:solidFill>
                <a:latin typeface="Agency FB" panose="020B0503020202020204" pitchFamily="34" charset="0"/>
              </a:rPr>
              <a:t>Communication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65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-2078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Topics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Written emergency action plan </a:t>
            </a:r>
            <a:endParaRPr lang="en-US" sz="2400" dirty="0">
              <a:effectLst/>
              <a:latin typeface="Agency FB" panose="020B0503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Employee emergency roles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Designating emergency exit routes/assembly areas, shelter-in-place locations  </a:t>
            </a:r>
            <a:endParaRPr lang="en-US" sz="2400" dirty="0">
              <a:effectLst/>
              <a:latin typeface="Agency FB" panose="020B0503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Emergency alarm/notification system 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Training and drills</a:t>
            </a:r>
            <a:endParaRPr lang="en-US" sz="2400" dirty="0">
              <a:effectLst/>
              <a:latin typeface="Agency FB" panose="020B0503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gency FB" panose="020B0503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How to plan for “outdoor workers” and any other special hazard considerations</a:t>
            </a:r>
            <a:endParaRPr lang="en-US" sz="2400" dirty="0">
              <a:effectLst/>
              <a:latin typeface="Agency FB" panose="020B0503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46947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			</a:t>
            </a:r>
            <a:r>
              <a:rPr lang="en-US" sz="8800" dirty="0">
                <a:solidFill>
                  <a:schemeClr val="tx1"/>
                </a:solidFill>
                <a:latin typeface="Agency FB" panose="020B0503020202020204" pitchFamily="34" charset="0"/>
              </a:rPr>
              <a:t>Questions?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7910"/>
            <a:ext cx="10394707" cy="479367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gency FB" panose="020B0503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01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 descr="Fire engine parked inside a fire station">
            <a:extLst>
              <a:ext uri="{FF2B5EF4-FFF2-40B4-BE49-F238E27FC236}">
                <a16:creationId xmlns:a16="http://schemas.microsoft.com/office/drawing/2014/main" id="{8B92A99B-668C-E053-CDCE-179AC3C9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647B-2F1D-2076-0619-45D603F1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1324"/>
            <a:ext cx="9913212" cy="868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gency FB" panose="020B0503020202020204" pitchFamily="34" charset="0"/>
              </a:rPr>
              <a:t>       Written Emergency Action Plan 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CBA1-328B-978B-AED3-59D7B271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1684421"/>
            <a:ext cx="10394707" cy="5316075"/>
          </a:xfrm>
        </p:spPr>
        <p:txBody>
          <a:bodyPr>
            <a:normAutofit fontScale="47500" lnSpcReduction="20000"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Important to have in place to ensure Swift and effective response in severe weather.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Outline role of each employee within the action plan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Know employee limitations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define clear roles and responsibilities prior to emergencies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4200" b="1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Display the action plan in a readily accessible area 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4200" b="1" dirty="0">
                <a:latin typeface="Agency FB" panose="020B0503020202020204" pitchFamily="34" charset="0"/>
              </a:rPr>
              <a:t>By each egress door</a:t>
            </a:r>
          </a:p>
          <a:p>
            <a:pPr marL="514350" lvl="1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4200" b="1" dirty="0">
                <a:latin typeface="Agency FB" panose="020B0503020202020204" pitchFamily="34" charset="0"/>
              </a:rPr>
              <a:t>Designate and LABEL BUILDING SHELTER LOCATIONS 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4200" b="1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Ensure that each employee has read and understands the plan before the event of any incident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4200" b="1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200" b="1" dirty="0">
                <a:latin typeface="Agency FB" panose="020B0503020202020204" pitchFamily="34" charset="0"/>
              </a:rPr>
              <a:t>SUBMIT PLAN TO LOCAL FIRE DEPARTMENTS TO INCORPORATE IN THEIR </a:t>
            </a:r>
            <a:r>
              <a:rPr lang="en-US" sz="4200" b="1" dirty="0">
                <a:solidFill>
                  <a:srgbClr val="FF0000"/>
                </a:solidFill>
                <a:latin typeface="Agency FB" panose="020B0503020202020204" pitchFamily="34" charset="0"/>
              </a:rPr>
              <a:t>PRE-PLANS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49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5" cy="5885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FD01F-5D04-6BDD-2488-EFB7B4D96F1C}"/>
              </a:ext>
            </a:extLst>
          </p:cNvPr>
          <p:cNvSpPr txBox="1"/>
          <p:nvPr/>
        </p:nvSpPr>
        <p:spPr>
          <a:xfrm>
            <a:off x="654519" y="1655545"/>
            <a:ext cx="108476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At a minimum, the plan must include but is not limited to the following elements [29 CFR 1910.38(c)]: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Means of reporting fires and other emergencies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Evacuation procedures and emergency escape route assignments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Procedures for employees who remain to operate critical plant operations before they evacuate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Accounting for all employees after an emergency evacuation has been completed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Rescue and medical duties for employees performing them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Rockwell" panose="02060603020205020403" pitchFamily="18" charset="0"/>
              </a:rPr>
              <a:t>Names or job titles of persons who can be contacted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8D564-92B8-1C9B-66A5-EF37DBC6F5BC}"/>
              </a:ext>
            </a:extLst>
          </p:cNvPr>
          <p:cNvSpPr txBox="1"/>
          <p:nvPr/>
        </p:nvSpPr>
        <p:spPr>
          <a:xfrm>
            <a:off x="1289785" y="770021"/>
            <a:ext cx="959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Minimum OSHA Requirements for EAP’s</a:t>
            </a:r>
          </a:p>
        </p:txBody>
      </p:sp>
    </p:spTree>
    <p:extLst>
      <p:ext uri="{BB962C8B-B14F-4D97-AF65-F5344CB8AC3E}">
        <p14:creationId xmlns:p14="http://schemas.microsoft.com/office/powerpoint/2010/main" val="69625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5" cy="5885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FD01F-5D04-6BDD-2488-EFB7B4D96F1C}"/>
              </a:ext>
            </a:extLst>
          </p:cNvPr>
          <p:cNvSpPr txBox="1"/>
          <p:nvPr/>
        </p:nvSpPr>
        <p:spPr>
          <a:xfrm>
            <a:off x="962526" y="1655546"/>
            <a:ext cx="816462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u="sng" dirty="0">
                <a:solidFill>
                  <a:srgbClr val="C00000"/>
                </a:solidFill>
                <a:latin typeface="Rockwell" panose="02060603020205020403" pitchFamily="18" charset="0"/>
              </a:rPr>
              <a:t>Steps to creating an EAP:</a:t>
            </a:r>
          </a:p>
          <a:p>
            <a:pPr algn="l"/>
            <a:endParaRPr lang="en-US" sz="3200" b="1" u="sng" dirty="0">
              <a:solidFill>
                <a:srgbClr val="C00000"/>
              </a:solidFill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Assess risks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Research regulations ( REQUIREMENTS)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endParaRPr lang="en-US" sz="3200" dirty="0">
              <a:solidFill>
                <a:srgbClr val="C00000"/>
              </a:solidFill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Manage response plans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Evaluate resources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Document the plan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Rockwell" panose="02060603020205020403" pitchFamily="18" charset="0"/>
              </a:rPr>
              <a:t>Train and prepare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8D564-92B8-1C9B-66A5-EF37DBC6F5BC}"/>
              </a:ext>
            </a:extLst>
          </p:cNvPr>
          <p:cNvSpPr txBox="1"/>
          <p:nvPr/>
        </p:nvSpPr>
        <p:spPr>
          <a:xfrm>
            <a:off x="1289785" y="770021"/>
            <a:ext cx="959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EMERGENCY ACTION PLANS</a:t>
            </a:r>
          </a:p>
        </p:txBody>
      </p:sp>
    </p:spTree>
    <p:extLst>
      <p:ext uri="{BB962C8B-B14F-4D97-AF65-F5344CB8AC3E}">
        <p14:creationId xmlns:p14="http://schemas.microsoft.com/office/powerpoint/2010/main" val="210427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5" cy="5885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FD01F-5D04-6BDD-2488-EFB7B4D96F1C}"/>
              </a:ext>
            </a:extLst>
          </p:cNvPr>
          <p:cNvSpPr txBox="1"/>
          <p:nvPr/>
        </p:nvSpPr>
        <p:spPr>
          <a:xfrm>
            <a:off x="962526" y="1655546"/>
            <a:ext cx="816462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accent1"/>
                </a:solidFill>
                <a:latin typeface="Rockwell" panose="02060603020205020403" pitchFamily="18" charset="0"/>
              </a:rPr>
              <a:t>Elements of an EAP: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Risk assessment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Emergency response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Evacuation procedures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Emergency communication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First aid and medical assistance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  <a:latin typeface="Rockwell" panose="02060603020205020403" pitchFamily="18" charset="0"/>
              </a:rPr>
              <a:t>Testing and updating the plan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8D564-92B8-1C9B-66A5-EF37DBC6F5BC}"/>
              </a:ext>
            </a:extLst>
          </p:cNvPr>
          <p:cNvSpPr txBox="1"/>
          <p:nvPr/>
        </p:nvSpPr>
        <p:spPr>
          <a:xfrm>
            <a:off x="1289785" y="770021"/>
            <a:ext cx="959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EMERGENCY ACTION PLANS</a:t>
            </a:r>
          </a:p>
        </p:txBody>
      </p:sp>
    </p:spTree>
    <p:extLst>
      <p:ext uri="{BB962C8B-B14F-4D97-AF65-F5344CB8AC3E}">
        <p14:creationId xmlns:p14="http://schemas.microsoft.com/office/powerpoint/2010/main" val="341951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5" cy="5885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FD01F-5D04-6BDD-2488-EFB7B4D96F1C}"/>
              </a:ext>
            </a:extLst>
          </p:cNvPr>
          <p:cNvSpPr txBox="1"/>
          <p:nvPr/>
        </p:nvSpPr>
        <p:spPr>
          <a:xfrm>
            <a:off x="477012" y="1416352"/>
            <a:ext cx="11237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accent1"/>
                </a:solidFill>
                <a:latin typeface="Rockwell" panose="02060603020205020403" pitchFamily="18" charset="0"/>
              </a:rPr>
              <a:t>Things to include in your EAP: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Evacuation routes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Who will be in charge during an emergency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Individual roles and responsibilities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Threats, hazards, and protective actions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Notification, warning, and communications procedures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Means for locating family members in an emergency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Emergency shutdown procedures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8D564-92B8-1C9B-66A5-EF37DBC6F5BC}"/>
              </a:ext>
            </a:extLst>
          </p:cNvPr>
          <p:cNvSpPr txBox="1"/>
          <p:nvPr/>
        </p:nvSpPr>
        <p:spPr>
          <a:xfrm>
            <a:off x="1289785" y="770021"/>
            <a:ext cx="959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EMERGENCY ACTION PLANS</a:t>
            </a:r>
          </a:p>
        </p:txBody>
      </p:sp>
    </p:spTree>
    <p:extLst>
      <p:ext uri="{BB962C8B-B14F-4D97-AF65-F5344CB8AC3E}">
        <p14:creationId xmlns:p14="http://schemas.microsoft.com/office/powerpoint/2010/main" val="399904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5" cy="5885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FD01F-5D04-6BDD-2488-EFB7B4D96F1C}"/>
              </a:ext>
            </a:extLst>
          </p:cNvPr>
          <p:cNvSpPr txBox="1"/>
          <p:nvPr/>
        </p:nvSpPr>
        <p:spPr>
          <a:xfrm>
            <a:off x="606392" y="1655546"/>
            <a:ext cx="109824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Communicating your EAP:</a:t>
            </a:r>
          </a:p>
          <a:p>
            <a:pPr algn="l"/>
            <a:endParaRPr lang="en-US" sz="2800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All employees</a:t>
            </a:r>
          </a:p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Visitors</a:t>
            </a:r>
          </a:p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Vendors</a:t>
            </a:r>
          </a:p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Contractors</a:t>
            </a:r>
          </a:p>
          <a:p>
            <a:pPr algn="l"/>
            <a:endParaRPr lang="en-US" sz="2800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algn="l"/>
            <a:r>
              <a:rPr lang="en-US" sz="2800" dirty="0">
                <a:solidFill>
                  <a:schemeClr val="accent1"/>
                </a:solidFill>
                <a:latin typeface="Rockwell" panose="02060603020205020403" pitchFamily="18" charset="0"/>
              </a:rPr>
              <a:t>You should also distribute the plan to emergency personnel, such as the fire department, designated emergency management, and supervisory staff.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8D564-92B8-1C9B-66A5-EF37DBC6F5BC}"/>
              </a:ext>
            </a:extLst>
          </p:cNvPr>
          <p:cNvSpPr txBox="1"/>
          <p:nvPr/>
        </p:nvSpPr>
        <p:spPr>
          <a:xfrm>
            <a:off x="1289785" y="770021"/>
            <a:ext cx="959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EMERGENCY ACTION PLANS</a:t>
            </a:r>
          </a:p>
        </p:txBody>
      </p:sp>
    </p:spTree>
    <p:extLst>
      <p:ext uri="{BB962C8B-B14F-4D97-AF65-F5344CB8AC3E}">
        <p14:creationId xmlns:p14="http://schemas.microsoft.com/office/powerpoint/2010/main" val="391080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DF22-1F56-F9A5-A7C3-1C7447E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24" y="498106"/>
            <a:ext cx="10462661" cy="588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5CA2D-6251-D32B-B839-AC7D544C8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13" y="1264397"/>
            <a:ext cx="5772267" cy="43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66BE8-6A6E-3BDF-9640-628D48FBC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29" y="542863"/>
            <a:ext cx="7193964" cy="57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84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1282</TotalTime>
  <Words>751</Words>
  <Application>Microsoft Office PowerPoint</Application>
  <PresentationFormat>Widescreen</PresentationFormat>
  <Paragraphs>134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Agency FB</vt:lpstr>
      <vt:lpstr>Arial</vt:lpstr>
      <vt:lpstr>Impact</vt:lpstr>
      <vt:lpstr>Rockwell</vt:lpstr>
      <vt:lpstr>Wingdings</vt:lpstr>
      <vt:lpstr>Main Event</vt:lpstr>
      <vt:lpstr>Severe Weather Preparedness</vt:lpstr>
      <vt:lpstr>Topics</vt:lpstr>
      <vt:lpstr>       Written Emergency Action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Fire Department Pre-Plans</vt:lpstr>
      <vt:lpstr>Pre-Plans</vt:lpstr>
      <vt:lpstr>Pre-Plans</vt:lpstr>
      <vt:lpstr>Roles of employees</vt:lpstr>
      <vt:lpstr>EMERGENCY ROUTES </vt:lpstr>
      <vt:lpstr>Alarm system</vt:lpstr>
      <vt:lpstr>TRAINING AND DRILLS</vt:lpstr>
      <vt:lpstr>SPECIAL CONSIDERATIONS</vt:lpstr>
      <vt:lpstr>   Communication</vt:lpstr>
      <vt:lpstr>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Weather Preparedness</dc:title>
  <dc:creator>Josh Bradley</dc:creator>
  <cp:lastModifiedBy>Dana Yeager</cp:lastModifiedBy>
  <cp:revision>35</cp:revision>
  <dcterms:created xsi:type="dcterms:W3CDTF">2024-04-15T21:36:52Z</dcterms:created>
  <dcterms:modified xsi:type="dcterms:W3CDTF">2024-04-22T17:01:47Z</dcterms:modified>
</cp:coreProperties>
</file>