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892" r:id="rId1"/>
  </p:sldMasterIdLst>
  <p:notesMasterIdLst>
    <p:notesMasterId r:id="rId39"/>
  </p:notesMasterIdLst>
  <p:handoutMasterIdLst>
    <p:handoutMasterId r:id="rId40"/>
  </p:handoutMasterIdLst>
  <p:sldIdLst>
    <p:sldId id="256" r:id="rId2"/>
    <p:sldId id="327" r:id="rId3"/>
    <p:sldId id="358" r:id="rId4"/>
    <p:sldId id="360" r:id="rId5"/>
    <p:sldId id="414" r:id="rId6"/>
    <p:sldId id="415" r:id="rId7"/>
    <p:sldId id="413" r:id="rId8"/>
    <p:sldId id="363" r:id="rId9"/>
    <p:sldId id="430" r:id="rId10"/>
    <p:sldId id="429" r:id="rId11"/>
    <p:sldId id="364" r:id="rId12"/>
    <p:sldId id="392" r:id="rId13"/>
    <p:sldId id="393" r:id="rId14"/>
    <p:sldId id="411" r:id="rId15"/>
    <p:sldId id="365" r:id="rId16"/>
    <p:sldId id="394" r:id="rId17"/>
    <p:sldId id="395" r:id="rId18"/>
    <p:sldId id="391" r:id="rId19"/>
    <p:sldId id="404" r:id="rId20"/>
    <p:sldId id="405" r:id="rId21"/>
    <p:sldId id="366" r:id="rId22"/>
    <p:sldId id="367" r:id="rId23"/>
    <p:sldId id="368" r:id="rId24"/>
    <p:sldId id="369" r:id="rId25"/>
    <p:sldId id="436" r:id="rId26"/>
    <p:sldId id="370" r:id="rId27"/>
    <p:sldId id="371" r:id="rId28"/>
    <p:sldId id="416" r:id="rId29"/>
    <p:sldId id="372" r:id="rId30"/>
    <p:sldId id="433" r:id="rId31"/>
    <p:sldId id="434" r:id="rId32"/>
    <p:sldId id="435" r:id="rId33"/>
    <p:sldId id="373" r:id="rId34"/>
    <p:sldId id="374" r:id="rId35"/>
    <p:sldId id="375" r:id="rId36"/>
    <p:sldId id="338" r:id="rId37"/>
    <p:sldId id="341" r:id="rId38"/>
  </p:sldIdLst>
  <p:sldSz cx="9144000" cy="6858000" type="screen4x3"/>
  <p:notesSz cx="6858000" cy="92154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Georgia"/>
          <a:ea typeface="Georgia"/>
          <a:cs typeface="Georgia"/>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ED2CE"/>
          </a:solidFill>
        </a:fill>
      </a:tcStyle>
    </a:wholeTbl>
    <a:band2H>
      <a:tcTxStyle/>
      <a:tcStyle>
        <a:tcBdr/>
        <a:fill>
          <a:solidFill>
            <a:srgbClr val="F7EAE8"/>
          </a:solidFill>
        </a:fill>
      </a:tcStyle>
    </a:band2H>
    <a:firstCol>
      <a:tcTxStyle b="on" i="on">
        <a:font>
          <a:latin typeface="Georgia"/>
          <a:ea typeface="Georgia"/>
          <a:cs typeface="Georgi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16349"/>
          </a:solidFill>
        </a:fill>
      </a:tcStyle>
    </a:firstCol>
    <a:lastRow>
      <a:tcTxStyle b="on" i="on">
        <a:font>
          <a:latin typeface="Georgia"/>
          <a:ea typeface="Georgia"/>
          <a:cs typeface="Georgia"/>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16349"/>
          </a:solidFill>
        </a:fill>
      </a:tcStyle>
    </a:lastRow>
    <a:firstRow>
      <a:tcTxStyle b="on" i="on">
        <a:font>
          <a:latin typeface="Georgia"/>
          <a:ea typeface="Georgia"/>
          <a:cs typeface="Georgi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16349"/>
          </a:solidFill>
        </a:fill>
      </a:tcStyle>
    </a:firstRow>
  </a:tblStyle>
  <a:tblStyle styleId="{C7B018BB-80A7-4F77-B60F-C8B233D01FF8}" styleName="">
    <a:tblBg/>
    <a:wholeTbl>
      <a:tcTxStyle b="on" i="on">
        <a:font>
          <a:latin typeface="Georgia"/>
          <a:ea typeface="Georgia"/>
          <a:cs typeface="Georgia"/>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AE2E3"/>
          </a:solidFill>
        </a:fill>
      </a:tcStyle>
    </a:wholeTbl>
    <a:band2H>
      <a:tcTxStyle/>
      <a:tcStyle>
        <a:tcBdr/>
        <a:fill>
          <a:solidFill>
            <a:srgbClr val="EDF1F1"/>
          </a:solidFill>
        </a:fill>
      </a:tcStyle>
    </a:band2H>
    <a:firstCol>
      <a:tcTxStyle b="on" i="on">
        <a:font>
          <a:latin typeface="Georgia"/>
          <a:ea typeface="Georgia"/>
          <a:cs typeface="Georgi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8CADAE"/>
          </a:solidFill>
        </a:fill>
      </a:tcStyle>
    </a:firstCol>
    <a:lastRow>
      <a:tcTxStyle b="on" i="on">
        <a:font>
          <a:latin typeface="Georgia"/>
          <a:ea typeface="Georgia"/>
          <a:cs typeface="Georgia"/>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8CADAE"/>
          </a:solidFill>
        </a:fill>
      </a:tcStyle>
    </a:lastRow>
    <a:firstRow>
      <a:tcTxStyle b="on" i="on">
        <a:font>
          <a:latin typeface="Georgia"/>
          <a:ea typeface="Georgia"/>
          <a:cs typeface="Georgi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8CADAE"/>
          </a:solidFill>
        </a:fill>
      </a:tcStyle>
    </a:firstRow>
  </a:tblStyle>
  <a:tblStyle styleId="{EEE7283C-3CF3-47DC-8721-378D4A62B228}" styleName="">
    <a:tblBg/>
    <a:wholeTbl>
      <a:tcTxStyle b="on" i="on">
        <a:font>
          <a:latin typeface="Georgia"/>
          <a:ea typeface="Georgia"/>
          <a:cs typeface="Georgia"/>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EDBCE"/>
          </a:solidFill>
        </a:fill>
      </a:tcStyle>
    </a:wholeTbl>
    <a:band2H>
      <a:tcTxStyle/>
      <a:tcStyle>
        <a:tcBdr/>
        <a:fill>
          <a:solidFill>
            <a:srgbClr val="F7EEE8"/>
          </a:solidFill>
        </a:fill>
      </a:tcStyle>
    </a:band2H>
    <a:firstCol>
      <a:tcTxStyle b="on" i="on">
        <a:font>
          <a:latin typeface="Georgia"/>
          <a:ea typeface="Georgia"/>
          <a:cs typeface="Georgi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19049"/>
          </a:solidFill>
        </a:fill>
      </a:tcStyle>
    </a:firstCol>
    <a:lastRow>
      <a:tcTxStyle b="on" i="on">
        <a:font>
          <a:latin typeface="Georgia"/>
          <a:ea typeface="Georgia"/>
          <a:cs typeface="Georgia"/>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19049"/>
          </a:solidFill>
        </a:fill>
      </a:tcStyle>
    </a:lastRow>
    <a:firstRow>
      <a:tcTxStyle b="on" i="on">
        <a:font>
          <a:latin typeface="Georgia"/>
          <a:ea typeface="Georgia"/>
          <a:cs typeface="Georgi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19049"/>
          </a:solidFill>
        </a:fill>
      </a:tcStyle>
    </a:firstRow>
  </a:tblStyle>
  <a:tblStyle styleId="{CF821DB8-F4EB-4A41-A1BA-3FCAFE7338EE}" styleName="">
    <a:tblBg/>
    <a:wholeTbl>
      <a:tcTxStyle b="on" i="on">
        <a:font>
          <a:latin typeface="Georgia"/>
          <a:ea typeface="Georgia"/>
          <a:cs typeface="Georgia"/>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
          <a:latin typeface="Georgia"/>
          <a:ea typeface="Georgia"/>
          <a:cs typeface="Georgi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D16349"/>
          </a:solidFill>
        </a:fill>
      </a:tcStyle>
    </a:firstCol>
    <a:lastRow>
      <a:tcTxStyle b="on" i="on">
        <a:font>
          <a:latin typeface="Georgia"/>
          <a:ea typeface="Georgia"/>
          <a:cs typeface="Georgia"/>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Georgia"/>
          <a:ea typeface="Georgia"/>
          <a:cs typeface="Georgia"/>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D16349"/>
          </a:solidFill>
        </a:fill>
      </a:tcStyle>
    </a:firstRow>
  </a:tblStyle>
  <a:tblStyle styleId="{33BA23B1-9221-436E-865A-0063620EA4FD}" styleName="">
    <a:tblBg/>
    <a:wholeTbl>
      <a:tcTxStyle b="on" i="on">
        <a:font>
          <a:latin typeface="Georgia"/>
          <a:ea typeface="Georgia"/>
          <a:cs typeface="Georgia"/>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
          <a:latin typeface="Georgia"/>
          <a:ea typeface="Georgia"/>
          <a:cs typeface="Georgi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Georgia"/>
          <a:ea typeface="Georgia"/>
          <a:cs typeface="Georgia"/>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Georgia"/>
          <a:ea typeface="Georgia"/>
          <a:cs typeface="Georgi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Georgia"/>
          <a:ea typeface="Georgia"/>
          <a:cs typeface="Georgia"/>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rgbClr val="FFFFFF"/>
          </a:solidFill>
        </a:fill>
      </a:tcStyle>
    </a:band2H>
    <a:firstCol>
      <a:tcTxStyle b="on" i="on">
        <a:font>
          <a:latin typeface="Georgia"/>
          <a:ea typeface="Georgia"/>
          <a:cs typeface="Georgia"/>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Georgia"/>
          <a:ea typeface="Georgia"/>
          <a:cs typeface="Georgia"/>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Georgia"/>
          <a:ea typeface="Georgia"/>
          <a:cs typeface="Georgia"/>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21" autoAdjust="0"/>
    <p:restoredTop sz="94660"/>
  </p:normalViewPr>
  <p:slideViewPr>
    <p:cSldViewPr>
      <p:cViewPr varScale="1">
        <p:scale>
          <a:sx n="85" d="100"/>
          <a:sy n="85" d="100"/>
        </p:scale>
        <p:origin x="1668"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_rels/data1.xml.rels><?xml version="1.0" encoding="UTF-8" standalone="yes"?>
<Relationships xmlns="http://schemas.openxmlformats.org/package/2006/relationships"><Relationship Id="rId8" Type="http://schemas.openxmlformats.org/officeDocument/2006/relationships/image" Target="../media/image49.svg"/><Relationship Id="rId3" Type="http://schemas.openxmlformats.org/officeDocument/2006/relationships/image" Target="../media/image44.png"/><Relationship Id="rId7" Type="http://schemas.openxmlformats.org/officeDocument/2006/relationships/image" Target="../media/image48.png"/><Relationship Id="rId12" Type="http://schemas.openxmlformats.org/officeDocument/2006/relationships/image" Target="../media/image53.svg"/><Relationship Id="rId2" Type="http://schemas.openxmlformats.org/officeDocument/2006/relationships/image" Target="../media/image43.svg"/><Relationship Id="rId1" Type="http://schemas.openxmlformats.org/officeDocument/2006/relationships/image" Target="../media/image42.png"/><Relationship Id="rId6" Type="http://schemas.openxmlformats.org/officeDocument/2006/relationships/image" Target="../media/image47.svg"/><Relationship Id="rId11" Type="http://schemas.openxmlformats.org/officeDocument/2006/relationships/image" Target="../media/image52.png"/><Relationship Id="rId5" Type="http://schemas.openxmlformats.org/officeDocument/2006/relationships/image" Target="../media/image46.png"/><Relationship Id="rId10" Type="http://schemas.openxmlformats.org/officeDocument/2006/relationships/image" Target="../media/image51.svg"/><Relationship Id="rId4" Type="http://schemas.openxmlformats.org/officeDocument/2006/relationships/image" Target="../media/image45.svg"/><Relationship Id="rId9" Type="http://schemas.openxmlformats.org/officeDocument/2006/relationships/image" Target="../media/image50.png"/></Relationships>
</file>

<file path=ppt/diagrams/_rels/drawing1.xml.rels><?xml version="1.0" encoding="UTF-8" standalone="yes"?>
<Relationships xmlns="http://schemas.openxmlformats.org/package/2006/relationships"><Relationship Id="rId8" Type="http://schemas.openxmlformats.org/officeDocument/2006/relationships/image" Target="../media/image49.svg"/><Relationship Id="rId13" Type="http://schemas.openxmlformats.org/officeDocument/2006/relationships/image" Target="../media/image1.jpeg"/><Relationship Id="rId3" Type="http://schemas.openxmlformats.org/officeDocument/2006/relationships/image" Target="../media/image44.png"/><Relationship Id="rId7" Type="http://schemas.openxmlformats.org/officeDocument/2006/relationships/image" Target="../media/image48.png"/><Relationship Id="rId12" Type="http://schemas.openxmlformats.org/officeDocument/2006/relationships/image" Target="../media/image53.svg"/><Relationship Id="rId2" Type="http://schemas.openxmlformats.org/officeDocument/2006/relationships/image" Target="../media/image43.svg"/><Relationship Id="rId1" Type="http://schemas.openxmlformats.org/officeDocument/2006/relationships/image" Target="../media/image42.png"/><Relationship Id="rId6" Type="http://schemas.openxmlformats.org/officeDocument/2006/relationships/image" Target="../media/image47.svg"/><Relationship Id="rId11" Type="http://schemas.openxmlformats.org/officeDocument/2006/relationships/image" Target="../media/image52.png"/><Relationship Id="rId5" Type="http://schemas.openxmlformats.org/officeDocument/2006/relationships/image" Target="../media/image46.png"/><Relationship Id="rId10" Type="http://schemas.openxmlformats.org/officeDocument/2006/relationships/image" Target="../media/image51.svg"/><Relationship Id="rId4" Type="http://schemas.openxmlformats.org/officeDocument/2006/relationships/image" Target="../media/image45.svg"/><Relationship Id="rId9" Type="http://schemas.openxmlformats.org/officeDocument/2006/relationships/image" Target="../media/image50.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46CC0C-43D3-4FD5-A3A5-ECA79CC477D9}" type="doc">
      <dgm:prSet loTypeId="urn:microsoft.com/office/officeart/2018/5/layout/CenteredIconLabelDescriptionList" loCatId="icon" qsTypeId="urn:microsoft.com/office/officeart/2005/8/quickstyle/simple4" qsCatId="simple" csTypeId="urn:microsoft.com/office/officeart/2018/5/colors/Iconchunking_neutralbg_colorful2" csCatId="colorful" phldr="1"/>
      <dgm:spPr/>
      <dgm:t>
        <a:bodyPr/>
        <a:lstStyle/>
        <a:p>
          <a:endParaRPr lang="en-US"/>
        </a:p>
      </dgm:t>
    </dgm:pt>
    <dgm:pt modelId="{BACB6505-9213-42B8-AA5A-383EF8C14C6C}">
      <dgm:prSet/>
      <dgm:spPr/>
      <dgm:t>
        <a:bodyPr/>
        <a:lstStyle/>
        <a:p>
          <a:pPr>
            <a:lnSpc>
              <a:spcPct val="100000"/>
            </a:lnSpc>
            <a:defRPr b="1"/>
          </a:pPr>
          <a:r>
            <a:rPr lang="en-US" dirty="0"/>
            <a:t>Active, unrestricted license to practice medicine and surgery or osteopathic medicine and surgery under section</a:t>
          </a:r>
        </a:p>
      </dgm:t>
    </dgm:pt>
    <dgm:pt modelId="{697551FE-66C8-4669-B487-20431B89F205}" type="parTrans" cxnId="{1A453047-5834-42AF-8B47-F0B40CCD70A2}">
      <dgm:prSet/>
      <dgm:spPr/>
      <dgm:t>
        <a:bodyPr/>
        <a:lstStyle/>
        <a:p>
          <a:endParaRPr lang="en-US"/>
        </a:p>
      </dgm:t>
    </dgm:pt>
    <dgm:pt modelId="{08B382A2-AF11-4872-AB6A-A55682CF99A9}" type="sibTrans" cxnId="{1A453047-5834-42AF-8B47-F0B40CCD70A2}">
      <dgm:prSet/>
      <dgm:spPr/>
      <dgm:t>
        <a:bodyPr/>
        <a:lstStyle/>
        <a:p>
          <a:endParaRPr lang="en-US"/>
        </a:p>
      </dgm:t>
    </dgm:pt>
    <dgm:pt modelId="{FD1F9D67-E927-464F-9FCF-330E69D55B60}">
      <dgm:prSet/>
      <dgm:spPr/>
      <dgm:t>
        <a:bodyPr/>
        <a:lstStyle/>
        <a:p>
          <a:pPr>
            <a:lnSpc>
              <a:spcPct val="100000"/>
            </a:lnSpc>
            <a:defRPr b="1"/>
          </a:pPr>
          <a:r>
            <a:rPr lang="en-US"/>
            <a:t>Access to the OCARRS systems</a:t>
          </a:r>
        </a:p>
      </dgm:t>
    </dgm:pt>
    <dgm:pt modelId="{BD79908B-63AB-4F26-AFC5-1B32133F7BA9}" type="parTrans" cxnId="{18617508-10B6-4238-B68F-B65B9C1D4183}">
      <dgm:prSet/>
      <dgm:spPr/>
      <dgm:t>
        <a:bodyPr/>
        <a:lstStyle/>
        <a:p>
          <a:endParaRPr lang="en-US"/>
        </a:p>
      </dgm:t>
    </dgm:pt>
    <dgm:pt modelId="{852FC3BC-C7A7-4F54-9DB0-63390465FE5A}" type="sibTrans" cxnId="{18617508-10B6-4238-B68F-B65B9C1D4183}">
      <dgm:prSet/>
      <dgm:spPr/>
      <dgm:t>
        <a:bodyPr/>
        <a:lstStyle/>
        <a:p>
          <a:endParaRPr lang="en-US"/>
        </a:p>
      </dgm:t>
    </dgm:pt>
    <dgm:pt modelId="{19693EE3-FC53-4AAB-B7ED-E39A4550FBCD}">
      <dgm:prSet/>
      <dgm:spPr/>
      <dgm:t>
        <a:bodyPr/>
        <a:lstStyle/>
        <a:p>
          <a:pPr>
            <a:lnSpc>
              <a:spcPct val="100000"/>
            </a:lnSpc>
            <a:defRPr b="1"/>
          </a:pPr>
          <a:r>
            <a:rPr lang="en-US" dirty="0"/>
            <a:t>No disciplinary actions</a:t>
          </a:r>
        </a:p>
      </dgm:t>
    </dgm:pt>
    <dgm:pt modelId="{CF29BE4E-1C2B-4559-B55A-369477122014}" type="parTrans" cxnId="{36C0BDBF-A852-45FA-BED1-9B5062766AEE}">
      <dgm:prSet/>
      <dgm:spPr/>
      <dgm:t>
        <a:bodyPr/>
        <a:lstStyle/>
        <a:p>
          <a:endParaRPr lang="en-US"/>
        </a:p>
      </dgm:t>
    </dgm:pt>
    <dgm:pt modelId="{F58B75E7-530B-4501-A735-E5F850E61CAA}" type="sibTrans" cxnId="{36C0BDBF-A852-45FA-BED1-9B5062766AEE}">
      <dgm:prSet/>
      <dgm:spPr/>
      <dgm:t>
        <a:bodyPr/>
        <a:lstStyle/>
        <a:p>
          <a:endParaRPr lang="en-US"/>
        </a:p>
      </dgm:t>
    </dgm:pt>
    <dgm:pt modelId="{406BE848-9AE7-4B38-AB14-4D2006391603}">
      <dgm:prSet/>
      <dgm:spPr/>
      <dgm:t>
        <a:bodyPr/>
        <a:lstStyle/>
        <a:p>
          <a:pPr>
            <a:lnSpc>
              <a:spcPct val="100000"/>
            </a:lnSpc>
            <a:defRPr b="1"/>
          </a:pPr>
          <a:r>
            <a:rPr lang="en-US"/>
            <a:t>2 hour approved continuing medical education</a:t>
          </a:r>
        </a:p>
      </dgm:t>
    </dgm:pt>
    <dgm:pt modelId="{6962B492-1D96-4447-BB08-36D382419D14}" type="parTrans" cxnId="{5F5A13D9-2A7F-4952-9287-F052E0689A63}">
      <dgm:prSet/>
      <dgm:spPr/>
      <dgm:t>
        <a:bodyPr/>
        <a:lstStyle/>
        <a:p>
          <a:endParaRPr lang="en-US"/>
        </a:p>
      </dgm:t>
    </dgm:pt>
    <dgm:pt modelId="{985C55E7-F833-43CB-AB63-CD867C9220AD}" type="sibTrans" cxnId="{5F5A13D9-2A7F-4952-9287-F052E0689A63}">
      <dgm:prSet/>
      <dgm:spPr/>
      <dgm:t>
        <a:bodyPr/>
        <a:lstStyle/>
        <a:p>
          <a:endParaRPr lang="en-US"/>
        </a:p>
      </dgm:t>
    </dgm:pt>
    <dgm:pt modelId="{932A02E2-0E33-4678-8413-57061CCFF99D}">
      <dgm:prSet/>
      <dgm:spPr/>
      <dgm:t>
        <a:bodyPr/>
        <a:lstStyle/>
        <a:p>
          <a:pPr>
            <a:lnSpc>
              <a:spcPct val="100000"/>
            </a:lnSpc>
          </a:pPr>
          <a:endParaRPr lang="en-US" dirty="0"/>
        </a:p>
      </dgm:t>
    </dgm:pt>
    <dgm:pt modelId="{52236BFD-B28F-4E53-8FA0-EA351FDA3CD4}" type="parTrans" cxnId="{A50FFA32-318F-4C9E-A7FA-5DA74448503A}">
      <dgm:prSet/>
      <dgm:spPr/>
      <dgm:t>
        <a:bodyPr/>
        <a:lstStyle/>
        <a:p>
          <a:endParaRPr lang="en-US"/>
        </a:p>
      </dgm:t>
    </dgm:pt>
    <dgm:pt modelId="{102A4E3B-F18A-4910-A309-E25FE8063248}" type="sibTrans" cxnId="{A50FFA32-318F-4C9E-A7FA-5DA74448503A}">
      <dgm:prSet/>
      <dgm:spPr/>
      <dgm:t>
        <a:bodyPr/>
        <a:lstStyle/>
        <a:p>
          <a:endParaRPr lang="en-US"/>
        </a:p>
      </dgm:t>
    </dgm:pt>
    <dgm:pt modelId="{24BDFE37-D13A-4DB9-939C-93A75AF5D628}">
      <dgm:prSet/>
      <dgm:spPr/>
      <dgm:t>
        <a:bodyPr/>
        <a:lstStyle/>
        <a:p>
          <a:pPr>
            <a:lnSpc>
              <a:spcPct val="100000"/>
            </a:lnSpc>
            <a:defRPr b="1"/>
          </a:pPr>
          <a:r>
            <a:rPr lang="en-US"/>
            <a:t>No ownership in a marijuana company</a:t>
          </a:r>
        </a:p>
      </dgm:t>
    </dgm:pt>
    <dgm:pt modelId="{286A209D-9F0A-43FB-91BD-05E40E8AD191}" type="parTrans" cxnId="{9A827B40-3E5B-44F6-BB80-500D0A68C02C}">
      <dgm:prSet/>
      <dgm:spPr/>
      <dgm:t>
        <a:bodyPr/>
        <a:lstStyle/>
        <a:p>
          <a:endParaRPr lang="en-US"/>
        </a:p>
      </dgm:t>
    </dgm:pt>
    <dgm:pt modelId="{B261D3B6-E740-4966-B2E9-CFBDE9AA093A}" type="sibTrans" cxnId="{9A827B40-3E5B-44F6-BB80-500D0A68C02C}">
      <dgm:prSet/>
      <dgm:spPr/>
      <dgm:t>
        <a:bodyPr/>
        <a:lstStyle/>
        <a:p>
          <a:endParaRPr lang="en-US"/>
        </a:p>
      </dgm:t>
    </dgm:pt>
    <dgm:pt modelId="{27291D6D-1F2A-4837-9E5C-DE7B39A04586}">
      <dgm:prSet/>
      <dgm:spPr/>
      <dgm:t>
        <a:bodyPr/>
        <a:lstStyle/>
        <a:p>
          <a:pPr>
            <a:lnSpc>
              <a:spcPct val="100000"/>
            </a:lnSpc>
            <a:defRPr b="1"/>
          </a:pPr>
          <a:r>
            <a:rPr lang="en-US"/>
            <a:t>Maintain a complete patient history and medical record</a:t>
          </a:r>
        </a:p>
      </dgm:t>
    </dgm:pt>
    <dgm:pt modelId="{0DEF8728-FD91-436E-A722-377DCC5CB3ED}" type="parTrans" cxnId="{2D3C808B-AC2F-40C5-A732-DF3A306B0977}">
      <dgm:prSet/>
      <dgm:spPr/>
      <dgm:t>
        <a:bodyPr/>
        <a:lstStyle/>
        <a:p>
          <a:endParaRPr lang="en-US"/>
        </a:p>
      </dgm:t>
    </dgm:pt>
    <dgm:pt modelId="{8B74D6E7-367D-4331-8F3B-D3E8327D9CBD}" type="sibTrans" cxnId="{2D3C808B-AC2F-40C5-A732-DF3A306B0977}">
      <dgm:prSet/>
      <dgm:spPr/>
      <dgm:t>
        <a:bodyPr/>
        <a:lstStyle/>
        <a:p>
          <a:endParaRPr lang="en-US"/>
        </a:p>
      </dgm:t>
    </dgm:pt>
    <dgm:pt modelId="{B4750A74-4D15-41C4-A9C8-BC2689E4E387}">
      <dgm:prSet/>
      <dgm:spPr/>
      <dgm:t>
        <a:bodyPr/>
        <a:lstStyle/>
        <a:p>
          <a:pPr>
            <a:lnSpc>
              <a:spcPct val="100000"/>
            </a:lnSpc>
            <a:defRPr b="1"/>
          </a:pPr>
          <a:endParaRPr lang="en-US" dirty="0"/>
        </a:p>
      </dgm:t>
    </dgm:pt>
    <dgm:pt modelId="{A36BD319-21CA-452D-BD0F-1724EB94F856}" type="parTrans" cxnId="{3FDF7CB2-E967-4852-8B8B-4222C0EBA5D8}">
      <dgm:prSet/>
      <dgm:spPr/>
      <dgm:t>
        <a:bodyPr/>
        <a:lstStyle/>
        <a:p>
          <a:endParaRPr lang="en-US"/>
        </a:p>
      </dgm:t>
    </dgm:pt>
    <dgm:pt modelId="{6F0EF159-40C6-4511-973C-0A92C69079E8}" type="sibTrans" cxnId="{3FDF7CB2-E967-4852-8B8B-4222C0EBA5D8}">
      <dgm:prSet/>
      <dgm:spPr/>
      <dgm:t>
        <a:bodyPr/>
        <a:lstStyle/>
        <a:p>
          <a:endParaRPr lang="en-US"/>
        </a:p>
      </dgm:t>
    </dgm:pt>
    <dgm:pt modelId="{506A05AA-4EEE-4DF2-BCF6-3021DEA1FA5B}" type="pres">
      <dgm:prSet presAssocID="{8446CC0C-43D3-4FD5-A3A5-ECA79CC477D9}" presName="root" presStyleCnt="0">
        <dgm:presLayoutVars>
          <dgm:dir/>
          <dgm:resizeHandles val="exact"/>
        </dgm:presLayoutVars>
      </dgm:prSet>
      <dgm:spPr/>
    </dgm:pt>
    <dgm:pt modelId="{7AF51598-1CC9-46CB-BF97-A377B6866B24}" type="pres">
      <dgm:prSet presAssocID="{BACB6505-9213-42B8-AA5A-383EF8C14C6C}" presName="compNode" presStyleCnt="0"/>
      <dgm:spPr/>
    </dgm:pt>
    <dgm:pt modelId="{34A02FAA-11AA-4E3E-AE98-C1912B196CF5}" type="pres">
      <dgm:prSet presAssocID="{BACB6505-9213-42B8-AA5A-383EF8C14C6C}" presName="iconRect" presStyleLbl="node1" presStyleIdx="0" presStyleCnt="7"/>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Needle"/>
        </a:ext>
      </dgm:extLst>
    </dgm:pt>
    <dgm:pt modelId="{068D143B-6D50-4B26-BF64-676F2B4D4868}" type="pres">
      <dgm:prSet presAssocID="{BACB6505-9213-42B8-AA5A-383EF8C14C6C}" presName="iconSpace" presStyleCnt="0"/>
      <dgm:spPr/>
    </dgm:pt>
    <dgm:pt modelId="{6EB71D97-2308-4397-9D73-99595B865213}" type="pres">
      <dgm:prSet presAssocID="{BACB6505-9213-42B8-AA5A-383EF8C14C6C}" presName="parTx" presStyleLbl="revTx" presStyleIdx="0" presStyleCnt="14" custScaleX="129079">
        <dgm:presLayoutVars>
          <dgm:chMax val="0"/>
          <dgm:chPref val="0"/>
        </dgm:presLayoutVars>
      </dgm:prSet>
      <dgm:spPr/>
    </dgm:pt>
    <dgm:pt modelId="{3C962747-8EC4-4F4B-84A0-1D284CEA4330}" type="pres">
      <dgm:prSet presAssocID="{BACB6505-9213-42B8-AA5A-383EF8C14C6C}" presName="txSpace" presStyleCnt="0"/>
      <dgm:spPr/>
    </dgm:pt>
    <dgm:pt modelId="{D3339058-A9FC-4F61-B92C-36C0551A1591}" type="pres">
      <dgm:prSet presAssocID="{BACB6505-9213-42B8-AA5A-383EF8C14C6C}" presName="desTx" presStyleLbl="revTx" presStyleIdx="1" presStyleCnt="14">
        <dgm:presLayoutVars/>
      </dgm:prSet>
      <dgm:spPr/>
    </dgm:pt>
    <dgm:pt modelId="{CA9C9874-D64D-4DF1-9FC1-9D1A7A76CF70}" type="pres">
      <dgm:prSet presAssocID="{08B382A2-AF11-4872-AB6A-A55682CF99A9}" presName="sibTrans" presStyleCnt="0"/>
      <dgm:spPr/>
    </dgm:pt>
    <dgm:pt modelId="{A7E3C430-A6DC-4C6A-8FBE-06D9B7CBFEA3}" type="pres">
      <dgm:prSet presAssocID="{FD1F9D67-E927-464F-9FCF-330E69D55B60}" presName="compNode" presStyleCnt="0"/>
      <dgm:spPr/>
    </dgm:pt>
    <dgm:pt modelId="{7C7552E0-B23C-49A8-BE08-C3C5BA7E686A}" type="pres">
      <dgm:prSet presAssocID="{FD1F9D67-E927-464F-9FCF-330E69D55B60}" presName="iconRect" presStyleLbl="node1" presStyleIdx="1" presStyleCnt="7"/>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wnload from cloud"/>
        </a:ext>
      </dgm:extLst>
    </dgm:pt>
    <dgm:pt modelId="{2B3022A5-EA3E-47A8-87E1-82A977DEE6AB}" type="pres">
      <dgm:prSet presAssocID="{FD1F9D67-E927-464F-9FCF-330E69D55B60}" presName="iconSpace" presStyleCnt="0"/>
      <dgm:spPr/>
    </dgm:pt>
    <dgm:pt modelId="{BBA5D4CF-9425-4C9D-BD97-282EABEC9086}" type="pres">
      <dgm:prSet presAssocID="{FD1F9D67-E927-464F-9FCF-330E69D55B60}" presName="parTx" presStyleLbl="revTx" presStyleIdx="2" presStyleCnt="14">
        <dgm:presLayoutVars>
          <dgm:chMax val="0"/>
          <dgm:chPref val="0"/>
        </dgm:presLayoutVars>
      </dgm:prSet>
      <dgm:spPr/>
    </dgm:pt>
    <dgm:pt modelId="{4A0AC198-1763-4258-A538-ADF61D40E42A}" type="pres">
      <dgm:prSet presAssocID="{FD1F9D67-E927-464F-9FCF-330E69D55B60}" presName="txSpace" presStyleCnt="0"/>
      <dgm:spPr/>
    </dgm:pt>
    <dgm:pt modelId="{B5F1DD48-9B61-4C97-B615-45AC7FE8193F}" type="pres">
      <dgm:prSet presAssocID="{FD1F9D67-E927-464F-9FCF-330E69D55B60}" presName="desTx" presStyleLbl="revTx" presStyleIdx="3" presStyleCnt="14">
        <dgm:presLayoutVars/>
      </dgm:prSet>
      <dgm:spPr/>
    </dgm:pt>
    <dgm:pt modelId="{C0F7B399-7A3B-43B6-93AB-C5270967C4D6}" type="pres">
      <dgm:prSet presAssocID="{852FC3BC-C7A7-4F54-9DB0-63390465FE5A}" presName="sibTrans" presStyleCnt="0"/>
      <dgm:spPr/>
    </dgm:pt>
    <dgm:pt modelId="{38531181-51C3-4186-95E3-80CF128AB42C}" type="pres">
      <dgm:prSet presAssocID="{19693EE3-FC53-4AAB-B7ED-E39A4550FBCD}" presName="compNode" presStyleCnt="0"/>
      <dgm:spPr/>
    </dgm:pt>
    <dgm:pt modelId="{52458545-EBD3-408F-B7A1-32F6F30D22CA}" type="pres">
      <dgm:prSet presAssocID="{19693EE3-FC53-4AAB-B7ED-E39A4550FBCD}" presName="iconRect" presStyleLbl="node1" presStyleIdx="2" presStyleCnt="7"/>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900D1865-471A-4118-A079-261D459F62C6}" type="pres">
      <dgm:prSet presAssocID="{19693EE3-FC53-4AAB-B7ED-E39A4550FBCD}" presName="iconSpace" presStyleCnt="0"/>
      <dgm:spPr/>
    </dgm:pt>
    <dgm:pt modelId="{80D66895-E9E7-41E8-ABA7-4E9927A8E901}" type="pres">
      <dgm:prSet presAssocID="{19693EE3-FC53-4AAB-B7ED-E39A4550FBCD}" presName="parTx" presStyleLbl="revTx" presStyleIdx="4" presStyleCnt="14" custScaleX="120217">
        <dgm:presLayoutVars>
          <dgm:chMax val="0"/>
          <dgm:chPref val="0"/>
        </dgm:presLayoutVars>
      </dgm:prSet>
      <dgm:spPr/>
    </dgm:pt>
    <dgm:pt modelId="{6774F699-DC0B-4F97-ADA5-2C374AC41A51}" type="pres">
      <dgm:prSet presAssocID="{19693EE3-FC53-4AAB-B7ED-E39A4550FBCD}" presName="txSpace" presStyleCnt="0"/>
      <dgm:spPr/>
    </dgm:pt>
    <dgm:pt modelId="{74695E4B-107E-4EF5-B998-E97FCE844C8E}" type="pres">
      <dgm:prSet presAssocID="{19693EE3-FC53-4AAB-B7ED-E39A4550FBCD}" presName="desTx" presStyleLbl="revTx" presStyleIdx="5" presStyleCnt="14">
        <dgm:presLayoutVars/>
      </dgm:prSet>
      <dgm:spPr/>
    </dgm:pt>
    <dgm:pt modelId="{F12C6ABD-73CE-4EC4-9610-F965B2580853}" type="pres">
      <dgm:prSet presAssocID="{F58B75E7-530B-4501-A735-E5F850E61CAA}" presName="sibTrans" presStyleCnt="0"/>
      <dgm:spPr/>
    </dgm:pt>
    <dgm:pt modelId="{317080AA-7484-4655-881B-C57473993970}" type="pres">
      <dgm:prSet presAssocID="{406BE848-9AE7-4B38-AB14-4D2006391603}" presName="compNode" presStyleCnt="0"/>
      <dgm:spPr/>
    </dgm:pt>
    <dgm:pt modelId="{F6D114AC-CB82-4F18-9C50-2E151F93B2CF}" type="pres">
      <dgm:prSet presAssocID="{406BE848-9AE7-4B38-AB14-4D2006391603}" presName="iconRect" presStyleLbl="node1" presStyleIdx="3" presStyleCnt="7"/>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edical"/>
        </a:ext>
      </dgm:extLst>
    </dgm:pt>
    <dgm:pt modelId="{A0C0EA4B-F46D-4157-993B-80F8A0301ACB}" type="pres">
      <dgm:prSet presAssocID="{406BE848-9AE7-4B38-AB14-4D2006391603}" presName="iconSpace" presStyleCnt="0"/>
      <dgm:spPr/>
    </dgm:pt>
    <dgm:pt modelId="{14325119-8097-45E2-9A59-F65613F3C0F4}" type="pres">
      <dgm:prSet presAssocID="{406BE848-9AE7-4B38-AB14-4D2006391603}" presName="parTx" presStyleLbl="revTx" presStyleIdx="6" presStyleCnt="14">
        <dgm:presLayoutVars>
          <dgm:chMax val="0"/>
          <dgm:chPref val="0"/>
        </dgm:presLayoutVars>
      </dgm:prSet>
      <dgm:spPr/>
    </dgm:pt>
    <dgm:pt modelId="{79676ABC-35B5-42F0-B2DE-3096FA700775}" type="pres">
      <dgm:prSet presAssocID="{406BE848-9AE7-4B38-AB14-4D2006391603}" presName="txSpace" presStyleCnt="0"/>
      <dgm:spPr/>
    </dgm:pt>
    <dgm:pt modelId="{9A6D4446-EF8F-4AFF-8085-E003CAB37BBE}" type="pres">
      <dgm:prSet presAssocID="{406BE848-9AE7-4B38-AB14-4D2006391603}" presName="desTx" presStyleLbl="revTx" presStyleIdx="7" presStyleCnt="14">
        <dgm:presLayoutVars/>
      </dgm:prSet>
      <dgm:spPr/>
    </dgm:pt>
    <dgm:pt modelId="{F4F8E754-FE2B-470F-B1C4-4AF8F8259FFA}" type="pres">
      <dgm:prSet presAssocID="{985C55E7-F833-43CB-AB63-CD867C9220AD}" presName="sibTrans" presStyleCnt="0"/>
      <dgm:spPr/>
    </dgm:pt>
    <dgm:pt modelId="{628A3628-785A-429A-B895-996BA767D976}" type="pres">
      <dgm:prSet presAssocID="{24BDFE37-D13A-4DB9-939C-93A75AF5D628}" presName="compNode" presStyleCnt="0"/>
      <dgm:spPr/>
    </dgm:pt>
    <dgm:pt modelId="{42CBFACD-B540-42F3-99DD-20F29BD0E9EC}" type="pres">
      <dgm:prSet presAssocID="{24BDFE37-D13A-4DB9-939C-93A75AF5D628}" presName="iconRect" presStyleLbl="node1" presStyleIdx="4" presStyleCnt="7"/>
      <dgm:spPr>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Radioactive"/>
        </a:ext>
      </dgm:extLst>
    </dgm:pt>
    <dgm:pt modelId="{8D512F14-BD37-4B5D-8FE5-12B4C468E9E5}" type="pres">
      <dgm:prSet presAssocID="{24BDFE37-D13A-4DB9-939C-93A75AF5D628}" presName="iconSpace" presStyleCnt="0"/>
      <dgm:spPr/>
    </dgm:pt>
    <dgm:pt modelId="{3B41641D-4DAD-4892-885A-AD0B5F3D43D2}" type="pres">
      <dgm:prSet presAssocID="{24BDFE37-D13A-4DB9-939C-93A75AF5D628}" presName="parTx" presStyleLbl="revTx" presStyleIdx="8" presStyleCnt="14">
        <dgm:presLayoutVars>
          <dgm:chMax val="0"/>
          <dgm:chPref val="0"/>
        </dgm:presLayoutVars>
      </dgm:prSet>
      <dgm:spPr/>
    </dgm:pt>
    <dgm:pt modelId="{7FC4E9D3-20EF-448E-8967-17B2088CEE29}" type="pres">
      <dgm:prSet presAssocID="{24BDFE37-D13A-4DB9-939C-93A75AF5D628}" presName="txSpace" presStyleCnt="0"/>
      <dgm:spPr/>
    </dgm:pt>
    <dgm:pt modelId="{2D47C26E-1308-4F46-B3E9-22CAA46B9AEF}" type="pres">
      <dgm:prSet presAssocID="{24BDFE37-D13A-4DB9-939C-93A75AF5D628}" presName="desTx" presStyleLbl="revTx" presStyleIdx="9" presStyleCnt="14">
        <dgm:presLayoutVars/>
      </dgm:prSet>
      <dgm:spPr/>
    </dgm:pt>
    <dgm:pt modelId="{5D25EEF2-350C-496C-BE2F-74F5640AEC6A}" type="pres">
      <dgm:prSet presAssocID="{B261D3B6-E740-4966-B2E9-CFBDE9AA093A}" presName="sibTrans" presStyleCnt="0"/>
      <dgm:spPr/>
    </dgm:pt>
    <dgm:pt modelId="{90A48427-B793-4A08-9019-C7A5B9A15D19}" type="pres">
      <dgm:prSet presAssocID="{27291D6D-1F2A-4837-9E5C-DE7B39A04586}" presName="compNode" presStyleCnt="0"/>
      <dgm:spPr/>
    </dgm:pt>
    <dgm:pt modelId="{A4789B70-10D0-48B2-A769-314C2EB4A6F9}" type="pres">
      <dgm:prSet presAssocID="{27291D6D-1F2A-4837-9E5C-DE7B39A04586}" presName="iconRect" presStyleLbl="node1" presStyleIdx="5" presStyleCnt="7"/>
      <dgm:spPr>
        <a:blipFill>
          <a:blip xmlns:r="http://schemas.openxmlformats.org/officeDocument/2006/relationships"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Stethoscope"/>
        </a:ext>
      </dgm:extLst>
    </dgm:pt>
    <dgm:pt modelId="{E0812E68-3A73-4F91-B364-22651E7C9E1A}" type="pres">
      <dgm:prSet presAssocID="{27291D6D-1F2A-4837-9E5C-DE7B39A04586}" presName="iconSpace" presStyleCnt="0"/>
      <dgm:spPr/>
    </dgm:pt>
    <dgm:pt modelId="{1EBAF722-BD10-4976-88C3-616C3DFA2A2C}" type="pres">
      <dgm:prSet presAssocID="{27291D6D-1F2A-4837-9E5C-DE7B39A04586}" presName="parTx" presStyleLbl="revTx" presStyleIdx="10" presStyleCnt="14">
        <dgm:presLayoutVars>
          <dgm:chMax val="0"/>
          <dgm:chPref val="0"/>
        </dgm:presLayoutVars>
      </dgm:prSet>
      <dgm:spPr/>
    </dgm:pt>
    <dgm:pt modelId="{2C797D33-BC2F-4CEC-9DCC-C391841A6C20}" type="pres">
      <dgm:prSet presAssocID="{27291D6D-1F2A-4837-9E5C-DE7B39A04586}" presName="txSpace" presStyleCnt="0"/>
      <dgm:spPr/>
    </dgm:pt>
    <dgm:pt modelId="{7DC5217D-2958-44CA-911E-44A8A34745DB}" type="pres">
      <dgm:prSet presAssocID="{27291D6D-1F2A-4837-9E5C-DE7B39A04586}" presName="desTx" presStyleLbl="revTx" presStyleIdx="11" presStyleCnt="14">
        <dgm:presLayoutVars/>
      </dgm:prSet>
      <dgm:spPr/>
    </dgm:pt>
    <dgm:pt modelId="{2EF24670-92CB-4C41-9ED9-0CFEBA77429E}" type="pres">
      <dgm:prSet presAssocID="{8B74D6E7-367D-4331-8F3B-D3E8327D9CBD}" presName="sibTrans" presStyleCnt="0"/>
      <dgm:spPr/>
    </dgm:pt>
    <dgm:pt modelId="{9962AD83-2B28-412D-A071-B333BF7037F9}" type="pres">
      <dgm:prSet presAssocID="{B4750A74-4D15-41C4-A9C8-BC2689E4E387}" presName="compNode" presStyleCnt="0"/>
      <dgm:spPr/>
    </dgm:pt>
    <dgm:pt modelId="{93587DCD-A8CA-4B97-9F0C-7EECD64151B9}" type="pres">
      <dgm:prSet presAssocID="{B4750A74-4D15-41C4-A9C8-BC2689E4E387}" presName="iconRect" presStyleLbl="node1" presStyleIdx="6" presStyleCnt="7" custLinFactY="400000" custLinFactNeighborX="95548" custLinFactNeighborY="465564"/>
      <dgm:spPr>
        <a:ln>
          <a:noFill/>
        </a:ln>
      </dgm:spPr>
      <dgm:extLst/>
    </dgm:pt>
    <dgm:pt modelId="{EF27309D-83C2-46BC-845C-662558618A1E}" type="pres">
      <dgm:prSet presAssocID="{B4750A74-4D15-41C4-A9C8-BC2689E4E387}" presName="iconSpace" presStyleCnt="0"/>
      <dgm:spPr/>
    </dgm:pt>
    <dgm:pt modelId="{9E16D428-5B2C-4E96-83C3-6F7D2D4607C3}" type="pres">
      <dgm:prSet presAssocID="{B4750A74-4D15-41C4-A9C8-BC2689E4E387}" presName="parTx" presStyleLbl="revTx" presStyleIdx="12" presStyleCnt="14">
        <dgm:presLayoutVars>
          <dgm:chMax val="0"/>
          <dgm:chPref val="0"/>
        </dgm:presLayoutVars>
      </dgm:prSet>
      <dgm:spPr/>
    </dgm:pt>
    <dgm:pt modelId="{F6A5C221-10AF-46D7-B036-7B961EFFDA30}" type="pres">
      <dgm:prSet presAssocID="{B4750A74-4D15-41C4-A9C8-BC2689E4E387}" presName="txSpace" presStyleCnt="0"/>
      <dgm:spPr/>
    </dgm:pt>
    <dgm:pt modelId="{50FAEC7B-FD39-43D9-84CF-59868C40B715}" type="pres">
      <dgm:prSet presAssocID="{B4750A74-4D15-41C4-A9C8-BC2689E4E387}" presName="desTx" presStyleLbl="revTx" presStyleIdx="13" presStyleCnt="14">
        <dgm:presLayoutVars/>
      </dgm:prSet>
      <dgm:spPr/>
    </dgm:pt>
  </dgm:ptLst>
  <dgm:cxnLst>
    <dgm:cxn modelId="{18617508-10B6-4238-B68F-B65B9C1D4183}" srcId="{8446CC0C-43D3-4FD5-A3A5-ECA79CC477D9}" destId="{FD1F9D67-E927-464F-9FCF-330E69D55B60}" srcOrd="1" destOrd="0" parTransId="{BD79908B-63AB-4F26-AFC5-1B32133F7BA9}" sibTransId="{852FC3BC-C7A7-4F54-9DB0-63390465FE5A}"/>
    <dgm:cxn modelId="{F7788B09-28A7-422D-993A-202DA722906C}" type="presOf" srcId="{FD1F9D67-E927-464F-9FCF-330E69D55B60}" destId="{BBA5D4CF-9425-4C9D-BD97-282EABEC9086}" srcOrd="0" destOrd="0" presId="urn:microsoft.com/office/officeart/2018/5/layout/CenteredIconLabelDescriptionList"/>
    <dgm:cxn modelId="{92B1252B-215A-40B7-9634-D1014B13F5C8}" type="presOf" srcId="{19693EE3-FC53-4AAB-B7ED-E39A4550FBCD}" destId="{80D66895-E9E7-41E8-ABA7-4E9927A8E901}" srcOrd="0" destOrd="0" presId="urn:microsoft.com/office/officeart/2018/5/layout/CenteredIconLabelDescriptionList"/>
    <dgm:cxn modelId="{A50FFA32-318F-4C9E-A7FA-5DA74448503A}" srcId="{406BE848-9AE7-4B38-AB14-4D2006391603}" destId="{932A02E2-0E33-4678-8413-57061CCFF99D}" srcOrd="0" destOrd="0" parTransId="{52236BFD-B28F-4E53-8FA0-EA351FDA3CD4}" sibTransId="{102A4E3B-F18A-4910-A309-E25FE8063248}"/>
    <dgm:cxn modelId="{60984733-BD1A-4523-97FF-C08B17DB1A36}" type="presOf" srcId="{B4750A74-4D15-41C4-A9C8-BC2689E4E387}" destId="{9E16D428-5B2C-4E96-83C3-6F7D2D4607C3}" srcOrd="0" destOrd="0" presId="urn:microsoft.com/office/officeart/2018/5/layout/CenteredIconLabelDescriptionList"/>
    <dgm:cxn modelId="{9A827B40-3E5B-44F6-BB80-500D0A68C02C}" srcId="{8446CC0C-43D3-4FD5-A3A5-ECA79CC477D9}" destId="{24BDFE37-D13A-4DB9-939C-93A75AF5D628}" srcOrd="4" destOrd="0" parTransId="{286A209D-9F0A-43FB-91BD-05E40E8AD191}" sibTransId="{B261D3B6-E740-4966-B2E9-CFBDE9AA093A}"/>
    <dgm:cxn modelId="{C2F55B5E-A918-47AE-9C50-DE42E393C2C2}" type="presOf" srcId="{932A02E2-0E33-4678-8413-57061CCFF99D}" destId="{9A6D4446-EF8F-4AFF-8085-E003CAB37BBE}" srcOrd="0" destOrd="0" presId="urn:microsoft.com/office/officeart/2018/5/layout/CenteredIconLabelDescriptionList"/>
    <dgm:cxn modelId="{6CB26943-4F1E-46AF-BDAE-578EB3AA8B3C}" type="presOf" srcId="{24BDFE37-D13A-4DB9-939C-93A75AF5D628}" destId="{3B41641D-4DAD-4892-885A-AD0B5F3D43D2}" srcOrd="0" destOrd="0" presId="urn:microsoft.com/office/officeart/2018/5/layout/CenteredIconLabelDescriptionList"/>
    <dgm:cxn modelId="{1A453047-5834-42AF-8B47-F0B40CCD70A2}" srcId="{8446CC0C-43D3-4FD5-A3A5-ECA79CC477D9}" destId="{BACB6505-9213-42B8-AA5A-383EF8C14C6C}" srcOrd="0" destOrd="0" parTransId="{697551FE-66C8-4669-B487-20431B89F205}" sibTransId="{08B382A2-AF11-4872-AB6A-A55682CF99A9}"/>
    <dgm:cxn modelId="{3118224C-1B48-4F3E-8493-8A7DD4163DBB}" type="presOf" srcId="{27291D6D-1F2A-4837-9E5C-DE7B39A04586}" destId="{1EBAF722-BD10-4976-88C3-616C3DFA2A2C}" srcOrd="0" destOrd="0" presId="urn:microsoft.com/office/officeart/2018/5/layout/CenteredIconLabelDescriptionList"/>
    <dgm:cxn modelId="{2D3C808B-AC2F-40C5-A732-DF3A306B0977}" srcId="{8446CC0C-43D3-4FD5-A3A5-ECA79CC477D9}" destId="{27291D6D-1F2A-4837-9E5C-DE7B39A04586}" srcOrd="5" destOrd="0" parTransId="{0DEF8728-FD91-436E-A722-377DCC5CB3ED}" sibTransId="{8B74D6E7-367D-4331-8F3B-D3E8327D9CBD}"/>
    <dgm:cxn modelId="{5AB4F091-20F4-4025-9D92-F7AF979AB99D}" type="presOf" srcId="{406BE848-9AE7-4B38-AB14-4D2006391603}" destId="{14325119-8097-45E2-9A59-F65613F3C0F4}" srcOrd="0" destOrd="0" presId="urn:microsoft.com/office/officeart/2018/5/layout/CenteredIconLabelDescriptionList"/>
    <dgm:cxn modelId="{3FDF7CB2-E967-4852-8B8B-4222C0EBA5D8}" srcId="{8446CC0C-43D3-4FD5-A3A5-ECA79CC477D9}" destId="{B4750A74-4D15-41C4-A9C8-BC2689E4E387}" srcOrd="6" destOrd="0" parTransId="{A36BD319-21CA-452D-BD0F-1724EB94F856}" sibTransId="{6F0EF159-40C6-4511-973C-0A92C69079E8}"/>
    <dgm:cxn modelId="{36C0BDBF-A852-45FA-BED1-9B5062766AEE}" srcId="{8446CC0C-43D3-4FD5-A3A5-ECA79CC477D9}" destId="{19693EE3-FC53-4AAB-B7ED-E39A4550FBCD}" srcOrd="2" destOrd="0" parTransId="{CF29BE4E-1C2B-4559-B55A-369477122014}" sibTransId="{F58B75E7-530B-4501-A735-E5F850E61CAA}"/>
    <dgm:cxn modelId="{1B3C4DD0-2BD8-4692-8985-A46818168F12}" type="presOf" srcId="{8446CC0C-43D3-4FD5-A3A5-ECA79CC477D9}" destId="{506A05AA-4EEE-4DF2-BCF6-3021DEA1FA5B}" srcOrd="0" destOrd="0" presId="urn:microsoft.com/office/officeart/2018/5/layout/CenteredIconLabelDescriptionList"/>
    <dgm:cxn modelId="{5F5A13D9-2A7F-4952-9287-F052E0689A63}" srcId="{8446CC0C-43D3-4FD5-A3A5-ECA79CC477D9}" destId="{406BE848-9AE7-4B38-AB14-4D2006391603}" srcOrd="3" destOrd="0" parTransId="{6962B492-1D96-4447-BB08-36D382419D14}" sibTransId="{985C55E7-F833-43CB-AB63-CD867C9220AD}"/>
    <dgm:cxn modelId="{C07C6EE9-1407-406D-A0D8-DA443FA3CD0B}" type="presOf" srcId="{BACB6505-9213-42B8-AA5A-383EF8C14C6C}" destId="{6EB71D97-2308-4397-9D73-99595B865213}" srcOrd="0" destOrd="0" presId="urn:microsoft.com/office/officeart/2018/5/layout/CenteredIconLabelDescriptionList"/>
    <dgm:cxn modelId="{F866E406-F055-4095-AA7A-488C513FC730}" type="presParOf" srcId="{506A05AA-4EEE-4DF2-BCF6-3021DEA1FA5B}" destId="{7AF51598-1CC9-46CB-BF97-A377B6866B24}" srcOrd="0" destOrd="0" presId="urn:microsoft.com/office/officeart/2018/5/layout/CenteredIconLabelDescriptionList"/>
    <dgm:cxn modelId="{3AAD8BD5-D86A-458D-8C4E-8021C44C68D6}" type="presParOf" srcId="{7AF51598-1CC9-46CB-BF97-A377B6866B24}" destId="{34A02FAA-11AA-4E3E-AE98-C1912B196CF5}" srcOrd="0" destOrd="0" presId="urn:microsoft.com/office/officeart/2018/5/layout/CenteredIconLabelDescriptionList"/>
    <dgm:cxn modelId="{0844067A-F476-44DE-A6FE-85FF01293640}" type="presParOf" srcId="{7AF51598-1CC9-46CB-BF97-A377B6866B24}" destId="{068D143B-6D50-4B26-BF64-676F2B4D4868}" srcOrd="1" destOrd="0" presId="urn:microsoft.com/office/officeart/2018/5/layout/CenteredIconLabelDescriptionList"/>
    <dgm:cxn modelId="{0813D3F8-76B8-40DC-B745-C9D1C3BF9FBD}" type="presParOf" srcId="{7AF51598-1CC9-46CB-BF97-A377B6866B24}" destId="{6EB71D97-2308-4397-9D73-99595B865213}" srcOrd="2" destOrd="0" presId="urn:microsoft.com/office/officeart/2018/5/layout/CenteredIconLabelDescriptionList"/>
    <dgm:cxn modelId="{98C2B75E-4D52-4940-AFC6-B8A4127F1816}" type="presParOf" srcId="{7AF51598-1CC9-46CB-BF97-A377B6866B24}" destId="{3C962747-8EC4-4F4B-84A0-1D284CEA4330}" srcOrd="3" destOrd="0" presId="urn:microsoft.com/office/officeart/2018/5/layout/CenteredIconLabelDescriptionList"/>
    <dgm:cxn modelId="{C89DD4C7-233F-47A1-AFA1-726A998F7533}" type="presParOf" srcId="{7AF51598-1CC9-46CB-BF97-A377B6866B24}" destId="{D3339058-A9FC-4F61-B92C-36C0551A1591}" srcOrd="4" destOrd="0" presId="urn:microsoft.com/office/officeart/2018/5/layout/CenteredIconLabelDescriptionList"/>
    <dgm:cxn modelId="{DD3ECDBC-031D-40EC-9713-B1CD3AFE837C}" type="presParOf" srcId="{506A05AA-4EEE-4DF2-BCF6-3021DEA1FA5B}" destId="{CA9C9874-D64D-4DF1-9FC1-9D1A7A76CF70}" srcOrd="1" destOrd="0" presId="urn:microsoft.com/office/officeart/2018/5/layout/CenteredIconLabelDescriptionList"/>
    <dgm:cxn modelId="{9853FEC1-F25E-418B-836D-4C977268CFAA}" type="presParOf" srcId="{506A05AA-4EEE-4DF2-BCF6-3021DEA1FA5B}" destId="{A7E3C430-A6DC-4C6A-8FBE-06D9B7CBFEA3}" srcOrd="2" destOrd="0" presId="urn:microsoft.com/office/officeart/2018/5/layout/CenteredIconLabelDescriptionList"/>
    <dgm:cxn modelId="{5991D401-4565-446F-8703-E766588E9A03}" type="presParOf" srcId="{A7E3C430-A6DC-4C6A-8FBE-06D9B7CBFEA3}" destId="{7C7552E0-B23C-49A8-BE08-C3C5BA7E686A}" srcOrd="0" destOrd="0" presId="urn:microsoft.com/office/officeart/2018/5/layout/CenteredIconLabelDescriptionList"/>
    <dgm:cxn modelId="{A5BE1B74-2258-422C-9024-15866723B5A6}" type="presParOf" srcId="{A7E3C430-A6DC-4C6A-8FBE-06D9B7CBFEA3}" destId="{2B3022A5-EA3E-47A8-87E1-82A977DEE6AB}" srcOrd="1" destOrd="0" presId="urn:microsoft.com/office/officeart/2018/5/layout/CenteredIconLabelDescriptionList"/>
    <dgm:cxn modelId="{0787993F-000C-4985-B5E4-0B183F310AE9}" type="presParOf" srcId="{A7E3C430-A6DC-4C6A-8FBE-06D9B7CBFEA3}" destId="{BBA5D4CF-9425-4C9D-BD97-282EABEC9086}" srcOrd="2" destOrd="0" presId="urn:microsoft.com/office/officeart/2018/5/layout/CenteredIconLabelDescriptionList"/>
    <dgm:cxn modelId="{5330D096-CA85-48F6-B2EF-BFC5042F90DD}" type="presParOf" srcId="{A7E3C430-A6DC-4C6A-8FBE-06D9B7CBFEA3}" destId="{4A0AC198-1763-4258-A538-ADF61D40E42A}" srcOrd="3" destOrd="0" presId="urn:microsoft.com/office/officeart/2018/5/layout/CenteredIconLabelDescriptionList"/>
    <dgm:cxn modelId="{697FA95E-90FD-4F3C-A737-9F397FFEF333}" type="presParOf" srcId="{A7E3C430-A6DC-4C6A-8FBE-06D9B7CBFEA3}" destId="{B5F1DD48-9B61-4C97-B615-45AC7FE8193F}" srcOrd="4" destOrd="0" presId="urn:microsoft.com/office/officeart/2018/5/layout/CenteredIconLabelDescriptionList"/>
    <dgm:cxn modelId="{6BD05DE2-EB99-4310-966E-22D3D2AD0120}" type="presParOf" srcId="{506A05AA-4EEE-4DF2-BCF6-3021DEA1FA5B}" destId="{C0F7B399-7A3B-43B6-93AB-C5270967C4D6}" srcOrd="3" destOrd="0" presId="urn:microsoft.com/office/officeart/2018/5/layout/CenteredIconLabelDescriptionList"/>
    <dgm:cxn modelId="{66E997F7-9687-4A10-809C-ED3BF6D759E3}" type="presParOf" srcId="{506A05AA-4EEE-4DF2-BCF6-3021DEA1FA5B}" destId="{38531181-51C3-4186-95E3-80CF128AB42C}" srcOrd="4" destOrd="0" presId="urn:microsoft.com/office/officeart/2018/5/layout/CenteredIconLabelDescriptionList"/>
    <dgm:cxn modelId="{07EE955F-2313-4116-87ED-53B1DB9B35DB}" type="presParOf" srcId="{38531181-51C3-4186-95E3-80CF128AB42C}" destId="{52458545-EBD3-408F-B7A1-32F6F30D22CA}" srcOrd="0" destOrd="0" presId="urn:microsoft.com/office/officeart/2018/5/layout/CenteredIconLabelDescriptionList"/>
    <dgm:cxn modelId="{8228C188-23BA-4963-83AC-26A672782588}" type="presParOf" srcId="{38531181-51C3-4186-95E3-80CF128AB42C}" destId="{900D1865-471A-4118-A079-261D459F62C6}" srcOrd="1" destOrd="0" presId="urn:microsoft.com/office/officeart/2018/5/layout/CenteredIconLabelDescriptionList"/>
    <dgm:cxn modelId="{A66D8D2A-91FD-4D58-9332-02C825B8F0A7}" type="presParOf" srcId="{38531181-51C3-4186-95E3-80CF128AB42C}" destId="{80D66895-E9E7-41E8-ABA7-4E9927A8E901}" srcOrd="2" destOrd="0" presId="urn:microsoft.com/office/officeart/2018/5/layout/CenteredIconLabelDescriptionList"/>
    <dgm:cxn modelId="{DF81E620-6C83-499F-8A36-9BD345C6C277}" type="presParOf" srcId="{38531181-51C3-4186-95E3-80CF128AB42C}" destId="{6774F699-DC0B-4F97-ADA5-2C374AC41A51}" srcOrd="3" destOrd="0" presId="urn:microsoft.com/office/officeart/2018/5/layout/CenteredIconLabelDescriptionList"/>
    <dgm:cxn modelId="{D6CBBE50-E11D-434E-979F-11969219F356}" type="presParOf" srcId="{38531181-51C3-4186-95E3-80CF128AB42C}" destId="{74695E4B-107E-4EF5-B998-E97FCE844C8E}" srcOrd="4" destOrd="0" presId="urn:microsoft.com/office/officeart/2018/5/layout/CenteredIconLabelDescriptionList"/>
    <dgm:cxn modelId="{82A383C8-34E7-4478-9349-3E1186425743}" type="presParOf" srcId="{506A05AA-4EEE-4DF2-BCF6-3021DEA1FA5B}" destId="{F12C6ABD-73CE-4EC4-9610-F965B2580853}" srcOrd="5" destOrd="0" presId="urn:microsoft.com/office/officeart/2018/5/layout/CenteredIconLabelDescriptionList"/>
    <dgm:cxn modelId="{51A2FF35-9261-431D-ACD7-9D26623508AB}" type="presParOf" srcId="{506A05AA-4EEE-4DF2-BCF6-3021DEA1FA5B}" destId="{317080AA-7484-4655-881B-C57473993970}" srcOrd="6" destOrd="0" presId="urn:microsoft.com/office/officeart/2018/5/layout/CenteredIconLabelDescriptionList"/>
    <dgm:cxn modelId="{77DE4FC1-12D7-4675-85A3-C14B62265E97}" type="presParOf" srcId="{317080AA-7484-4655-881B-C57473993970}" destId="{F6D114AC-CB82-4F18-9C50-2E151F93B2CF}" srcOrd="0" destOrd="0" presId="urn:microsoft.com/office/officeart/2018/5/layout/CenteredIconLabelDescriptionList"/>
    <dgm:cxn modelId="{4B90AEC1-0781-4B1D-8440-8C9974698F88}" type="presParOf" srcId="{317080AA-7484-4655-881B-C57473993970}" destId="{A0C0EA4B-F46D-4157-993B-80F8A0301ACB}" srcOrd="1" destOrd="0" presId="urn:microsoft.com/office/officeart/2018/5/layout/CenteredIconLabelDescriptionList"/>
    <dgm:cxn modelId="{4DD6ED82-7C97-45B0-93EC-23F722903D0C}" type="presParOf" srcId="{317080AA-7484-4655-881B-C57473993970}" destId="{14325119-8097-45E2-9A59-F65613F3C0F4}" srcOrd="2" destOrd="0" presId="urn:microsoft.com/office/officeart/2018/5/layout/CenteredIconLabelDescriptionList"/>
    <dgm:cxn modelId="{A30BA617-FC1C-4AE8-A849-27DB695F929A}" type="presParOf" srcId="{317080AA-7484-4655-881B-C57473993970}" destId="{79676ABC-35B5-42F0-B2DE-3096FA700775}" srcOrd="3" destOrd="0" presId="urn:microsoft.com/office/officeart/2018/5/layout/CenteredIconLabelDescriptionList"/>
    <dgm:cxn modelId="{9264B6B8-02CB-40B7-B86F-E5B92AC65C68}" type="presParOf" srcId="{317080AA-7484-4655-881B-C57473993970}" destId="{9A6D4446-EF8F-4AFF-8085-E003CAB37BBE}" srcOrd="4" destOrd="0" presId="urn:microsoft.com/office/officeart/2018/5/layout/CenteredIconLabelDescriptionList"/>
    <dgm:cxn modelId="{A930978A-8724-485C-B3A9-BE1D42BBA295}" type="presParOf" srcId="{506A05AA-4EEE-4DF2-BCF6-3021DEA1FA5B}" destId="{F4F8E754-FE2B-470F-B1C4-4AF8F8259FFA}" srcOrd="7" destOrd="0" presId="urn:microsoft.com/office/officeart/2018/5/layout/CenteredIconLabelDescriptionList"/>
    <dgm:cxn modelId="{E171BAFE-89BB-4C35-8836-BDE5A9CE6D75}" type="presParOf" srcId="{506A05AA-4EEE-4DF2-BCF6-3021DEA1FA5B}" destId="{628A3628-785A-429A-B895-996BA767D976}" srcOrd="8" destOrd="0" presId="urn:microsoft.com/office/officeart/2018/5/layout/CenteredIconLabelDescriptionList"/>
    <dgm:cxn modelId="{12A5A151-38FD-4AE7-B9E4-CFFDA4305513}" type="presParOf" srcId="{628A3628-785A-429A-B895-996BA767D976}" destId="{42CBFACD-B540-42F3-99DD-20F29BD0E9EC}" srcOrd="0" destOrd="0" presId="urn:microsoft.com/office/officeart/2018/5/layout/CenteredIconLabelDescriptionList"/>
    <dgm:cxn modelId="{58421C6F-CD48-4A76-96DC-C862498DA7F8}" type="presParOf" srcId="{628A3628-785A-429A-B895-996BA767D976}" destId="{8D512F14-BD37-4B5D-8FE5-12B4C468E9E5}" srcOrd="1" destOrd="0" presId="urn:microsoft.com/office/officeart/2018/5/layout/CenteredIconLabelDescriptionList"/>
    <dgm:cxn modelId="{CD80015B-AB00-4CB8-8E99-CADFD591918E}" type="presParOf" srcId="{628A3628-785A-429A-B895-996BA767D976}" destId="{3B41641D-4DAD-4892-885A-AD0B5F3D43D2}" srcOrd="2" destOrd="0" presId="urn:microsoft.com/office/officeart/2018/5/layout/CenteredIconLabelDescriptionList"/>
    <dgm:cxn modelId="{4DDB4405-804F-4FE3-AFA6-59514D9AE53F}" type="presParOf" srcId="{628A3628-785A-429A-B895-996BA767D976}" destId="{7FC4E9D3-20EF-448E-8967-17B2088CEE29}" srcOrd="3" destOrd="0" presId="urn:microsoft.com/office/officeart/2018/5/layout/CenteredIconLabelDescriptionList"/>
    <dgm:cxn modelId="{218EC7D6-746C-4C12-81EE-B9E23821DE62}" type="presParOf" srcId="{628A3628-785A-429A-B895-996BA767D976}" destId="{2D47C26E-1308-4F46-B3E9-22CAA46B9AEF}" srcOrd="4" destOrd="0" presId="urn:microsoft.com/office/officeart/2018/5/layout/CenteredIconLabelDescriptionList"/>
    <dgm:cxn modelId="{72A2F6E0-AC15-4CBF-A0C1-C099B57BB74B}" type="presParOf" srcId="{506A05AA-4EEE-4DF2-BCF6-3021DEA1FA5B}" destId="{5D25EEF2-350C-496C-BE2F-74F5640AEC6A}" srcOrd="9" destOrd="0" presId="urn:microsoft.com/office/officeart/2018/5/layout/CenteredIconLabelDescriptionList"/>
    <dgm:cxn modelId="{D1958B10-8198-4C15-8A2E-B9890EA6D1AF}" type="presParOf" srcId="{506A05AA-4EEE-4DF2-BCF6-3021DEA1FA5B}" destId="{90A48427-B793-4A08-9019-C7A5B9A15D19}" srcOrd="10" destOrd="0" presId="urn:microsoft.com/office/officeart/2018/5/layout/CenteredIconLabelDescriptionList"/>
    <dgm:cxn modelId="{159E0AF3-E42A-4A5C-8BD3-F23C099EBD6B}" type="presParOf" srcId="{90A48427-B793-4A08-9019-C7A5B9A15D19}" destId="{A4789B70-10D0-48B2-A769-314C2EB4A6F9}" srcOrd="0" destOrd="0" presId="urn:microsoft.com/office/officeart/2018/5/layout/CenteredIconLabelDescriptionList"/>
    <dgm:cxn modelId="{559ED5ED-E6FE-4A08-881C-3A840E6108FD}" type="presParOf" srcId="{90A48427-B793-4A08-9019-C7A5B9A15D19}" destId="{E0812E68-3A73-4F91-B364-22651E7C9E1A}" srcOrd="1" destOrd="0" presId="urn:microsoft.com/office/officeart/2018/5/layout/CenteredIconLabelDescriptionList"/>
    <dgm:cxn modelId="{A7551628-657B-44E3-8193-3EFEA12B7A5D}" type="presParOf" srcId="{90A48427-B793-4A08-9019-C7A5B9A15D19}" destId="{1EBAF722-BD10-4976-88C3-616C3DFA2A2C}" srcOrd="2" destOrd="0" presId="urn:microsoft.com/office/officeart/2018/5/layout/CenteredIconLabelDescriptionList"/>
    <dgm:cxn modelId="{0126B23F-B948-48ED-856D-3B23CFEB2AE7}" type="presParOf" srcId="{90A48427-B793-4A08-9019-C7A5B9A15D19}" destId="{2C797D33-BC2F-4CEC-9DCC-C391841A6C20}" srcOrd="3" destOrd="0" presId="urn:microsoft.com/office/officeart/2018/5/layout/CenteredIconLabelDescriptionList"/>
    <dgm:cxn modelId="{7BBE1B49-6D21-4A81-9B13-C10B77BD055B}" type="presParOf" srcId="{90A48427-B793-4A08-9019-C7A5B9A15D19}" destId="{7DC5217D-2958-44CA-911E-44A8A34745DB}" srcOrd="4" destOrd="0" presId="urn:microsoft.com/office/officeart/2018/5/layout/CenteredIconLabelDescriptionList"/>
    <dgm:cxn modelId="{AA79077F-B5A4-4C9A-90D1-44B3ED2AD6B8}" type="presParOf" srcId="{506A05AA-4EEE-4DF2-BCF6-3021DEA1FA5B}" destId="{2EF24670-92CB-4C41-9ED9-0CFEBA77429E}" srcOrd="11" destOrd="0" presId="urn:microsoft.com/office/officeart/2018/5/layout/CenteredIconLabelDescriptionList"/>
    <dgm:cxn modelId="{0839DC31-C6DB-4C4D-AD8D-92D90FB92BAC}" type="presParOf" srcId="{506A05AA-4EEE-4DF2-BCF6-3021DEA1FA5B}" destId="{9962AD83-2B28-412D-A071-B333BF7037F9}" srcOrd="12" destOrd="0" presId="urn:microsoft.com/office/officeart/2018/5/layout/CenteredIconLabelDescriptionList"/>
    <dgm:cxn modelId="{D18F6091-53B0-4D5D-B68A-396B24073CB9}" type="presParOf" srcId="{9962AD83-2B28-412D-A071-B333BF7037F9}" destId="{93587DCD-A8CA-4B97-9F0C-7EECD64151B9}" srcOrd="0" destOrd="0" presId="urn:microsoft.com/office/officeart/2018/5/layout/CenteredIconLabelDescriptionList"/>
    <dgm:cxn modelId="{CE5F9160-850F-4E3B-B46B-122A8383FEC7}" type="presParOf" srcId="{9962AD83-2B28-412D-A071-B333BF7037F9}" destId="{EF27309D-83C2-46BC-845C-662558618A1E}" srcOrd="1" destOrd="0" presId="urn:microsoft.com/office/officeart/2018/5/layout/CenteredIconLabelDescriptionList"/>
    <dgm:cxn modelId="{83912BA2-29D7-43DC-8E3D-17CF2335F14B}" type="presParOf" srcId="{9962AD83-2B28-412D-A071-B333BF7037F9}" destId="{9E16D428-5B2C-4E96-83C3-6F7D2D4607C3}" srcOrd="2" destOrd="0" presId="urn:microsoft.com/office/officeart/2018/5/layout/CenteredIconLabelDescriptionList"/>
    <dgm:cxn modelId="{994EAE91-AC23-4D43-87D5-6FBF91110251}" type="presParOf" srcId="{9962AD83-2B28-412D-A071-B333BF7037F9}" destId="{F6A5C221-10AF-46D7-B036-7B961EFFDA30}" srcOrd="3" destOrd="0" presId="urn:microsoft.com/office/officeart/2018/5/layout/CenteredIconLabelDescriptionList"/>
    <dgm:cxn modelId="{E158AE46-B7FF-4384-9A10-C70AD36A0BE8}" type="presParOf" srcId="{9962AD83-2B28-412D-A071-B333BF7037F9}" destId="{50FAEC7B-FD39-43D9-84CF-59868C40B715}" srcOrd="4" destOrd="0" presId="urn:microsoft.com/office/officeart/2018/5/layout/CenteredIconLabelDescription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A02FAA-11AA-4E3E-AE98-C1912B196CF5}">
      <dsp:nvSpPr>
        <dsp:cNvPr id="0" name=""/>
        <dsp:cNvSpPr/>
      </dsp:nvSpPr>
      <dsp:spPr>
        <a:xfrm>
          <a:off x="403545" y="279178"/>
          <a:ext cx="294367" cy="280792"/>
        </a:xfrm>
        <a:prstGeom prst="rect">
          <a:avLst/>
        </a:prstGeom>
        <a:blipFill rotWithShape="1">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sp>
    <dsp:sp modelId="{6EB71D97-2308-4397-9D73-99595B865213}">
      <dsp:nvSpPr>
        <dsp:cNvPr id="0" name=""/>
        <dsp:cNvSpPr/>
      </dsp:nvSpPr>
      <dsp:spPr>
        <a:xfrm>
          <a:off x="7919" y="661254"/>
          <a:ext cx="1085619" cy="19971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kern="1200" dirty="0"/>
            <a:t>Active, unrestricted license to practice medicine and surgery or osteopathic medicine and surgery under section</a:t>
          </a:r>
        </a:p>
      </dsp:txBody>
      <dsp:txXfrm>
        <a:off x="7919" y="661254"/>
        <a:ext cx="1085619" cy="1997161"/>
      </dsp:txXfrm>
    </dsp:sp>
    <dsp:sp modelId="{D3339058-A9FC-4F61-B92C-36C0551A1591}">
      <dsp:nvSpPr>
        <dsp:cNvPr id="0" name=""/>
        <dsp:cNvSpPr/>
      </dsp:nvSpPr>
      <dsp:spPr>
        <a:xfrm>
          <a:off x="130204" y="2705524"/>
          <a:ext cx="841050" cy="971"/>
        </a:xfrm>
        <a:prstGeom prst="rect">
          <a:avLst/>
        </a:prstGeom>
        <a:noFill/>
        <a:ln>
          <a:noFill/>
        </a:ln>
        <a:effectLst/>
      </dsp:spPr>
      <dsp:style>
        <a:lnRef idx="0">
          <a:scrgbClr r="0" g="0" b="0"/>
        </a:lnRef>
        <a:fillRef idx="0">
          <a:scrgbClr r="0" g="0" b="0"/>
        </a:fillRef>
        <a:effectRef idx="0">
          <a:scrgbClr r="0" g="0" b="0"/>
        </a:effectRef>
        <a:fontRef idx="minor"/>
      </dsp:style>
    </dsp:sp>
    <dsp:sp modelId="{7C7552E0-B23C-49A8-BE08-C3C5BA7E686A}">
      <dsp:nvSpPr>
        <dsp:cNvPr id="0" name=""/>
        <dsp:cNvSpPr/>
      </dsp:nvSpPr>
      <dsp:spPr>
        <a:xfrm>
          <a:off x="1514064" y="279178"/>
          <a:ext cx="294367" cy="280792"/>
        </a:xfrm>
        <a:prstGeom prst="rect">
          <a:avLst/>
        </a:prstGeom>
        <a:blipFill rotWithShape="1">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sp>
    <dsp:sp modelId="{BBA5D4CF-9425-4C9D-BD97-282EABEC9086}">
      <dsp:nvSpPr>
        <dsp:cNvPr id="0" name=""/>
        <dsp:cNvSpPr/>
      </dsp:nvSpPr>
      <dsp:spPr>
        <a:xfrm>
          <a:off x="1240722" y="661254"/>
          <a:ext cx="841050" cy="19971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kern="1200"/>
            <a:t>Access to the OCARRS systems</a:t>
          </a:r>
        </a:p>
      </dsp:txBody>
      <dsp:txXfrm>
        <a:off x="1240722" y="661254"/>
        <a:ext cx="841050" cy="1997161"/>
      </dsp:txXfrm>
    </dsp:sp>
    <dsp:sp modelId="{B5F1DD48-9B61-4C97-B615-45AC7FE8193F}">
      <dsp:nvSpPr>
        <dsp:cNvPr id="0" name=""/>
        <dsp:cNvSpPr/>
      </dsp:nvSpPr>
      <dsp:spPr>
        <a:xfrm>
          <a:off x="1240722" y="2705524"/>
          <a:ext cx="841050" cy="971"/>
        </a:xfrm>
        <a:prstGeom prst="rect">
          <a:avLst/>
        </a:prstGeom>
        <a:noFill/>
        <a:ln>
          <a:noFill/>
        </a:ln>
        <a:effectLst/>
      </dsp:spPr>
      <dsp:style>
        <a:lnRef idx="0">
          <a:scrgbClr r="0" g="0" b="0"/>
        </a:lnRef>
        <a:fillRef idx="0">
          <a:scrgbClr r="0" g="0" b="0"/>
        </a:fillRef>
        <a:effectRef idx="0">
          <a:scrgbClr r="0" g="0" b="0"/>
        </a:effectRef>
        <a:fontRef idx="minor"/>
      </dsp:style>
    </dsp:sp>
    <dsp:sp modelId="{52458545-EBD3-408F-B7A1-32F6F30D22CA}">
      <dsp:nvSpPr>
        <dsp:cNvPr id="0" name=""/>
        <dsp:cNvSpPr/>
      </dsp:nvSpPr>
      <dsp:spPr>
        <a:xfrm>
          <a:off x="2587315" y="279178"/>
          <a:ext cx="294367" cy="280792"/>
        </a:xfrm>
        <a:prstGeom prst="rect">
          <a:avLst/>
        </a:prstGeom>
        <a:blipFill rotWithShape="1">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sp>
    <dsp:sp modelId="{80D66895-E9E7-41E8-ABA7-4E9927A8E901}">
      <dsp:nvSpPr>
        <dsp:cNvPr id="0" name=""/>
        <dsp:cNvSpPr/>
      </dsp:nvSpPr>
      <dsp:spPr>
        <a:xfrm>
          <a:off x="2228956" y="661254"/>
          <a:ext cx="1011085" cy="19971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kern="1200" dirty="0"/>
            <a:t>No disciplinary actions</a:t>
          </a:r>
        </a:p>
      </dsp:txBody>
      <dsp:txXfrm>
        <a:off x="2228956" y="661254"/>
        <a:ext cx="1011085" cy="1997161"/>
      </dsp:txXfrm>
    </dsp:sp>
    <dsp:sp modelId="{74695E4B-107E-4EF5-B998-E97FCE844C8E}">
      <dsp:nvSpPr>
        <dsp:cNvPr id="0" name=""/>
        <dsp:cNvSpPr/>
      </dsp:nvSpPr>
      <dsp:spPr>
        <a:xfrm>
          <a:off x="2313974" y="2705524"/>
          <a:ext cx="841050" cy="971"/>
        </a:xfrm>
        <a:prstGeom prst="rect">
          <a:avLst/>
        </a:prstGeom>
        <a:noFill/>
        <a:ln>
          <a:noFill/>
        </a:ln>
        <a:effectLst/>
      </dsp:spPr>
      <dsp:style>
        <a:lnRef idx="0">
          <a:scrgbClr r="0" g="0" b="0"/>
        </a:lnRef>
        <a:fillRef idx="0">
          <a:scrgbClr r="0" g="0" b="0"/>
        </a:fillRef>
        <a:effectRef idx="0">
          <a:scrgbClr r="0" g="0" b="0"/>
        </a:effectRef>
        <a:fontRef idx="minor"/>
      </dsp:style>
    </dsp:sp>
    <dsp:sp modelId="{F6D114AC-CB82-4F18-9C50-2E151F93B2CF}">
      <dsp:nvSpPr>
        <dsp:cNvPr id="0" name=""/>
        <dsp:cNvSpPr/>
      </dsp:nvSpPr>
      <dsp:spPr>
        <a:xfrm>
          <a:off x="3660567" y="279178"/>
          <a:ext cx="294367" cy="280792"/>
        </a:xfrm>
        <a:prstGeom prst="rect">
          <a:avLst/>
        </a:prstGeom>
        <a:blipFill rotWithShape="1">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sp>
    <dsp:sp modelId="{14325119-8097-45E2-9A59-F65613F3C0F4}">
      <dsp:nvSpPr>
        <dsp:cNvPr id="0" name=""/>
        <dsp:cNvSpPr/>
      </dsp:nvSpPr>
      <dsp:spPr>
        <a:xfrm>
          <a:off x="3387225" y="661254"/>
          <a:ext cx="841050" cy="19971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kern="1200"/>
            <a:t>2 hour approved continuing medical education</a:t>
          </a:r>
        </a:p>
      </dsp:txBody>
      <dsp:txXfrm>
        <a:off x="3387225" y="661254"/>
        <a:ext cx="841050" cy="1997161"/>
      </dsp:txXfrm>
    </dsp:sp>
    <dsp:sp modelId="{9A6D4446-EF8F-4AFF-8085-E003CAB37BBE}">
      <dsp:nvSpPr>
        <dsp:cNvPr id="0" name=""/>
        <dsp:cNvSpPr/>
      </dsp:nvSpPr>
      <dsp:spPr>
        <a:xfrm>
          <a:off x="3387225" y="2705524"/>
          <a:ext cx="841050" cy="9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endParaRPr lang="en-US" sz="1100" kern="1200" dirty="0"/>
        </a:p>
      </dsp:txBody>
      <dsp:txXfrm>
        <a:off x="3387225" y="2705524"/>
        <a:ext cx="841050" cy="971"/>
      </dsp:txXfrm>
    </dsp:sp>
    <dsp:sp modelId="{42CBFACD-B540-42F3-99DD-20F29BD0E9EC}">
      <dsp:nvSpPr>
        <dsp:cNvPr id="0" name=""/>
        <dsp:cNvSpPr/>
      </dsp:nvSpPr>
      <dsp:spPr>
        <a:xfrm>
          <a:off x="4648801" y="279178"/>
          <a:ext cx="294367" cy="280792"/>
        </a:xfrm>
        <a:prstGeom prst="rect">
          <a:avLst/>
        </a:prstGeom>
        <a:blipFill rotWithShape="1">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sp>
    <dsp:sp modelId="{3B41641D-4DAD-4892-885A-AD0B5F3D43D2}">
      <dsp:nvSpPr>
        <dsp:cNvPr id="0" name=""/>
        <dsp:cNvSpPr/>
      </dsp:nvSpPr>
      <dsp:spPr>
        <a:xfrm>
          <a:off x="4375459" y="661254"/>
          <a:ext cx="841050" cy="19971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kern="1200"/>
            <a:t>No ownership in a marijuana company</a:t>
          </a:r>
        </a:p>
      </dsp:txBody>
      <dsp:txXfrm>
        <a:off x="4375459" y="661254"/>
        <a:ext cx="841050" cy="1997161"/>
      </dsp:txXfrm>
    </dsp:sp>
    <dsp:sp modelId="{2D47C26E-1308-4F46-B3E9-22CAA46B9AEF}">
      <dsp:nvSpPr>
        <dsp:cNvPr id="0" name=""/>
        <dsp:cNvSpPr/>
      </dsp:nvSpPr>
      <dsp:spPr>
        <a:xfrm>
          <a:off x="4375459" y="2705524"/>
          <a:ext cx="841050" cy="971"/>
        </a:xfrm>
        <a:prstGeom prst="rect">
          <a:avLst/>
        </a:prstGeom>
        <a:noFill/>
        <a:ln>
          <a:noFill/>
        </a:ln>
        <a:effectLst/>
      </dsp:spPr>
      <dsp:style>
        <a:lnRef idx="0">
          <a:scrgbClr r="0" g="0" b="0"/>
        </a:lnRef>
        <a:fillRef idx="0">
          <a:scrgbClr r="0" g="0" b="0"/>
        </a:fillRef>
        <a:effectRef idx="0">
          <a:scrgbClr r="0" g="0" b="0"/>
        </a:effectRef>
        <a:fontRef idx="minor"/>
      </dsp:style>
    </dsp:sp>
    <dsp:sp modelId="{A4789B70-10D0-48B2-A769-314C2EB4A6F9}">
      <dsp:nvSpPr>
        <dsp:cNvPr id="0" name=""/>
        <dsp:cNvSpPr/>
      </dsp:nvSpPr>
      <dsp:spPr>
        <a:xfrm>
          <a:off x="5637035" y="279178"/>
          <a:ext cx="294367" cy="280792"/>
        </a:xfrm>
        <a:prstGeom prst="rect">
          <a:avLst/>
        </a:prstGeom>
        <a:blipFill rotWithShape="1">
          <a:blip xmlns:r="http://schemas.openxmlformats.org/officeDocument/2006/relationships"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sp>
    <dsp:sp modelId="{1EBAF722-BD10-4976-88C3-616C3DFA2A2C}">
      <dsp:nvSpPr>
        <dsp:cNvPr id="0" name=""/>
        <dsp:cNvSpPr/>
      </dsp:nvSpPr>
      <dsp:spPr>
        <a:xfrm>
          <a:off x="5363693" y="661254"/>
          <a:ext cx="841050" cy="19971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kern="1200"/>
            <a:t>Maintain a complete patient history and medical record</a:t>
          </a:r>
        </a:p>
      </dsp:txBody>
      <dsp:txXfrm>
        <a:off x="5363693" y="661254"/>
        <a:ext cx="841050" cy="1997161"/>
      </dsp:txXfrm>
    </dsp:sp>
    <dsp:sp modelId="{7DC5217D-2958-44CA-911E-44A8A34745DB}">
      <dsp:nvSpPr>
        <dsp:cNvPr id="0" name=""/>
        <dsp:cNvSpPr/>
      </dsp:nvSpPr>
      <dsp:spPr>
        <a:xfrm>
          <a:off x="5363693" y="2705524"/>
          <a:ext cx="841050" cy="971"/>
        </a:xfrm>
        <a:prstGeom prst="rect">
          <a:avLst/>
        </a:prstGeom>
        <a:noFill/>
        <a:ln>
          <a:noFill/>
        </a:ln>
        <a:effectLst/>
      </dsp:spPr>
      <dsp:style>
        <a:lnRef idx="0">
          <a:scrgbClr r="0" g="0" b="0"/>
        </a:lnRef>
        <a:fillRef idx="0">
          <a:scrgbClr r="0" g="0" b="0"/>
        </a:fillRef>
        <a:effectRef idx="0">
          <a:scrgbClr r="0" g="0" b="0"/>
        </a:effectRef>
        <a:fontRef idx="minor"/>
      </dsp:style>
    </dsp:sp>
    <dsp:sp modelId="{93587DCD-A8CA-4B97-9F0C-7EECD64151B9}">
      <dsp:nvSpPr>
        <dsp:cNvPr id="0" name=""/>
        <dsp:cNvSpPr/>
      </dsp:nvSpPr>
      <dsp:spPr>
        <a:xfrm>
          <a:off x="6906530" y="2704882"/>
          <a:ext cx="294367" cy="280792"/>
        </a:xfrm>
        <a:prstGeom prst="rect">
          <a:avLst/>
        </a:prstGeom>
        <a:blipFill rotWithShape="0">
          <a:blip xmlns:r="http://schemas.openxmlformats.org/officeDocument/2006/relationships" r:embed="rId13">
            <a:duotone>
              <a:schemeClr val="accent2">
                <a:hueOff val="3363155"/>
                <a:satOff val="-3572"/>
                <a:lumOff val="2745"/>
                <a:alphaOff val="0"/>
                <a:shade val="74000"/>
                <a:satMod val="130000"/>
                <a:lumMod val="90000"/>
              </a:schemeClr>
              <a:schemeClr val="accent2">
                <a:hueOff val="3363155"/>
                <a:satOff val="-3572"/>
                <a:lumOff val="2745"/>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sp>
    <dsp:sp modelId="{9E16D428-5B2C-4E96-83C3-6F7D2D4607C3}">
      <dsp:nvSpPr>
        <dsp:cNvPr id="0" name=""/>
        <dsp:cNvSpPr/>
      </dsp:nvSpPr>
      <dsp:spPr>
        <a:xfrm>
          <a:off x="6351927" y="661254"/>
          <a:ext cx="841050" cy="19971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endParaRPr lang="en-US" sz="1400" kern="1200" dirty="0"/>
        </a:p>
      </dsp:txBody>
      <dsp:txXfrm>
        <a:off x="6351927" y="661254"/>
        <a:ext cx="841050" cy="1997161"/>
      </dsp:txXfrm>
    </dsp:sp>
    <dsp:sp modelId="{50FAEC7B-FD39-43D9-84CF-59868C40B715}">
      <dsp:nvSpPr>
        <dsp:cNvPr id="0" name=""/>
        <dsp:cNvSpPr/>
      </dsp:nvSpPr>
      <dsp:spPr>
        <a:xfrm>
          <a:off x="6351927" y="2705524"/>
          <a:ext cx="841050" cy="971"/>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077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0772"/>
          </a:xfrm>
          <a:prstGeom prst="rect">
            <a:avLst/>
          </a:prstGeom>
        </p:spPr>
        <p:txBody>
          <a:bodyPr vert="horz" lIns="91440" tIns="45720" rIns="91440" bIns="45720" rtlCol="0"/>
          <a:lstStyle>
            <a:lvl1pPr algn="r">
              <a:defRPr sz="1200"/>
            </a:lvl1pPr>
          </a:lstStyle>
          <a:p>
            <a:fld id="{FC897012-2B31-4EAE-921F-AEB1730FEC53}" type="datetimeFigureOut">
              <a:rPr lang="en-US" smtClean="0"/>
              <a:pPr/>
              <a:t>8/9/2018</a:t>
            </a:fld>
            <a:endParaRPr lang="en-US"/>
          </a:p>
        </p:txBody>
      </p:sp>
      <p:sp>
        <p:nvSpPr>
          <p:cNvPr id="4" name="Footer Placeholder 3"/>
          <p:cNvSpPr>
            <a:spLocks noGrp="1"/>
          </p:cNvSpPr>
          <p:nvPr>
            <p:ph type="ftr" sz="quarter" idx="2"/>
          </p:nvPr>
        </p:nvSpPr>
        <p:spPr>
          <a:xfrm>
            <a:off x="0" y="8753067"/>
            <a:ext cx="2971800" cy="46077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753067"/>
            <a:ext cx="2971800" cy="460772"/>
          </a:xfrm>
          <a:prstGeom prst="rect">
            <a:avLst/>
          </a:prstGeom>
        </p:spPr>
        <p:txBody>
          <a:bodyPr vert="horz" lIns="91440" tIns="45720" rIns="91440" bIns="45720" rtlCol="0" anchor="b"/>
          <a:lstStyle>
            <a:lvl1pPr algn="r">
              <a:defRPr sz="1200"/>
            </a:lvl1pPr>
          </a:lstStyle>
          <a:p>
            <a:fld id="{3F7C9AD4-B7DE-455F-8ABF-8632F418610E}"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8" name="Shape 128"/>
          <p:cNvSpPr>
            <a:spLocks noGrp="1" noRot="1" noChangeAspect="1"/>
          </p:cNvSpPr>
          <p:nvPr>
            <p:ph type="sldImg"/>
          </p:nvPr>
        </p:nvSpPr>
        <p:spPr>
          <a:xfrm>
            <a:off x="1125538" y="690563"/>
            <a:ext cx="4606925" cy="3455987"/>
          </a:xfrm>
          <a:prstGeom prst="rect">
            <a:avLst/>
          </a:prstGeom>
        </p:spPr>
        <p:txBody>
          <a:bodyPr/>
          <a:lstStyle/>
          <a:p>
            <a:pPr lvl="0"/>
            <a:endParaRPr/>
          </a:p>
        </p:txBody>
      </p:sp>
      <p:sp>
        <p:nvSpPr>
          <p:cNvPr id="129" name="Shape 129"/>
          <p:cNvSpPr>
            <a:spLocks noGrp="1"/>
          </p:cNvSpPr>
          <p:nvPr>
            <p:ph type="body" sz="quarter" idx="1"/>
          </p:nvPr>
        </p:nvSpPr>
        <p:spPr>
          <a:xfrm>
            <a:off x="914400" y="4377333"/>
            <a:ext cx="5029200" cy="4146947"/>
          </a:xfrm>
          <a:prstGeom prst="rect">
            <a:avLst/>
          </a:prstGeom>
        </p:spPr>
        <p:txBody>
          <a:bodyPr/>
          <a:lstStyle/>
          <a:p>
            <a:pPr lvl="0"/>
            <a:endParaRPr/>
          </a:p>
        </p:txBody>
      </p:sp>
    </p:spTree>
  </p:cSld>
  <p:clrMap bg1="lt1" tx1="dk1" bg2="lt2" tx2="dk2" accent1="accent1" accent2="accent2" accent3="accent3" accent4="accent4" accent5="accent5" accent6="accent6" hlink="hlink" folHlink="folHlink"/>
  <p:notesStyle>
    <a:lvl1pPr defTabSz="457200">
      <a:lnSpc>
        <a:spcPct val="125000"/>
      </a:lnSpc>
      <a:defRPr sz="2400">
        <a:latin typeface="+mj-lt"/>
        <a:ea typeface="+mj-ea"/>
        <a:cs typeface="+mj-cs"/>
        <a:sym typeface="Avenir"/>
      </a:defRPr>
    </a:lvl1pPr>
    <a:lvl2pPr indent="228600" defTabSz="457200">
      <a:lnSpc>
        <a:spcPct val="125000"/>
      </a:lnSpc>
      <a:defRPr sz="2400">
        <a:latin typeface="+mj-lt"/>
        <a:ea typeface="+mj-ea"/>
        <a:cs typeface="+mj-cs"/>
        <a:sym typeface="Avenir"/>
      </a:defRPr>
    </a:lvl2pPr>
    <a:lvl3pPr indent="457200" defTabSz="457200">
      <a:lnSpc>
        <a:spcPct val="125000"/>
      </a:lnSpc>
      <a:defRPr sz="2400">
        <a:latin typeface="+mj-lt"/>
        <a:ea typeface="+mj-ea"/>
        <a:cs typeface="+mj-cs"/>
        <a:sym typeface="Avenir"/>
      </a:defRPr>
    </a:lvl3pPr>
    <a:lvl4pPr indent="685800" defTabSz="457200">
      <a:lnSpc>
        <a:spcPct val="125000"/>
      </a:lnSpc>
      <a:defRPr sz="2400">
        <a:latin typeface="+mj-lt"/>
        <a:ea typeface="+mj-ea"/>
        <a:cs typeface="+mj-cs"/>
        <a:sym typeface="Avenir"/>
      </a:defRPr>
    </a:lvl4pPr>
    <a:lvl5pPr indent="914400" defTabSz="457200">
      <a:lnSpc>
        <a:spcPct val="125000"/>
      </a:lnSpc>
      <a:defRPr sz="2400">
        <a:latin typeface="+mj-lt"/>
        <a:ea typeface="+mj-ea"/>
        <a:cs typeface="+mj-cs"/>
        <a:sym typeface="Avenir"/>
      </a:defRPr>
    </a:lvl5pPr>
    <a:lvl6pPr indent="1143000" defTabSz="457200">
      <a:lnSpc>
        <a:spcPct val="125000"/>
      </a:lnSpc>
      <a:defRPr sz="2400">
        <a:latin typeface="+mj-lt"/>
        <a:ea typeface="+mj-ea"/>
        <a:cs typeface="+mj-cs"/>
        <a:sym typeface="Avenir"/>
      </a:defRPr>
    </a:lvl6pPr>
    <a:lvl7pPr indent="1371600" defTabSz="457200">
      <a:lnSpc>
        <a:spcPct val="125000"/>
      </a:lnSpc>
      <a:defRPr sz="2400">
        <a:latin typeface="+mj-lt"/>
        <a:ea typeface="+mj-ea"/>
        <a:cs typeface="+mj-cs"/>
        <a:sym typeface="Avenir"/>
      </a:defRPr>
    </a:lvl7pPr>
    <a:lvl8pPr indent="1600200" defTabSz="457200">
      <a:lnSpc>
        <a:spcPct val="125000"/>
      </a:lnSpc>
      <a:defRPr sz="2400">
        <a:latin typeface="+mj-lt"/>
        <a:ea typeface="+mj-ea"/>
        <a:cs typeface="+mj-cs"/>
        <a:sym typeface="Avenir"/>
      </a:defRPr>
    </a:lvl8pPr>
    <a:lvl9pPr indent="1828800" defTabSz="457200">
      <a:lnSpc>
        <a:spcPct val="125000"/>
      </a:lnSpc>
      <a:defRPr sz="2400">
        <a:latin typeface="+mj-lt"/>
        <a:ea typeface="+mj-ea"/>
        <a:cs typeface="+mj-cs"/>
        <a:sym typeface="Avenir"/>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House Bill 523, effective on September 8, 2016, legalizes medical marijuana in Ohio. The Ohio Medical Marijuana Control Program will allow people with certain medical conditions, upon the recommendation of an Ohio-licensed physician certified by the State Medical Board, to purchase and use medical marijuana.</a:t>
            </a:r>
          </a:p>
        </p:txBody>
      </p:sp>
      <p:sp>
        <p:nvSpPr>
          <p:cNvPr id="4" name="Slide Number Placeholder 3"/>
          <p:cNvSpPr>
            <a:spLocks noGrp="1"/>
          </p:cNvSpPr>
          <p:nvPr>
            <p:ph type="sldNum" sz="quarter" idx="10"/>
          </p:nvPr>
        </p:nvSpPr>
        <p:spPr/>
        <p:txBody>
          <a:bodyPr/>
          <a:lstStyle/>
          <a:p>
            <a:fld id="{FFFE8E70-55F9-4E46-9318-61C166A46C7C}" type="slidenum">
              <a:rPr lang="en-US" smtClean="0"/>
              <a:t>3</a:t>
            </a:fld>
            <a:endParaRPr lang="en-US" dirty="0"/>
          </a:p>
        </p:txBody>
      </p:sp>
    </p:spTree>
    <p:extLst>
      <p:ext uri="{BB962C8B-B14F-4D97-AF65-F5344CB8AC3E}">
        <p14:creationId xmlns:p14="http://schemas.microsoft.com/office/powerpoint/2010/main" val="12022618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September 8, 2018 and in accordance with division (B) of section 3796.05 of the Revised Code, the state board of pharmacy shall consider the population of this state, the number of patients seeking to use medical marijuana and the geographic distribution of dispensary sites in an effort to ensure patient access to medical marijuana. The state board of pharmacy shall consider these factors at least once each biennial licensing term to determine whether a sufficient number of medical marijuana dispensaries exist. </a:t>
            </a:r>
          </a:p>
        </p:txBody>
      </p:sp>
      <p:sp>
        <p:nvSpPr>
          <p:cNvPr id="4" name="Slide Number Placeholder 3"/>
          <p:cNvSpPr>
            <a:spLocks noGrp="1"/>
          </p:cNvSpPr>
          <p:nvPr>
            <p:ph type="sldNum" sz="quarter" idx="10"/>
          </p:nvPr>
        </p:nvSpPr>
        <p:spPr/>
        <p:txBody>
          <a:bodyPr/>
          <a:lstStyle/>
          <a:p>
            <a:fld id="{FFFE8E70-55F9-4E46-9318-61C166A46C7C}" type="slidenum">
              <a:rPr lang="en-US" smtClean="0"/>
              <a:t>24</a:t>
            </a:fld>
            <a:endParaRPr lang="en-US" dirty="0"/>
          </a:p>
        </p:txBody>
      </p:sp>
    </p:spTree>
    <p:extLst>
      <p:ext uri="{BB962C8B-B14F-4D97-AF65-F5344CB8AC3E}">
        <p14:creationId xmlns:p14="http://schemas.microsoft.com/office/powerpoint/2010/main" val="20753656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FE8E70-55F9-4E46-9318-61C166A46C7C}" type="slidenum">
              <a:rPr lang="en-US" smtClean="0"/>
              <a:t>26</a:t>
            </a:fld>
            <a:endParaRPr lang="en-US" dirty="0"/>
          </a:p>
        </p:txBody>
      </p:sp>
    </p:spTree>
    <p:extLst>
      <p:ext uri="{BB962C8B-B14F-4D97-AF65-F5344CB8AC3E}">
        <p14:creationId xmlns:p14="http://schemas.microsoft.com/office/powerpoint/2010/main" val="26524464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FE8E70-55F9-4E46-9318-61C166A46C7C}" type="slidenum">
              <a:rPr lang="en-US" smtClean="0"/>
              <a:t>27</a:t>
            </a:fld>
            <a:endParaRPr lang="en-US" dirty="0"/>
          </a:p>
        </p:txBody>
      </p:sp>
    </p:spTree>
    <p:extLst>
      <p:ext uri="{BB962C8B-B14F-4D97-AF65-F5344CB8AC3E}">
        <p14:creationId xmlns:p14="http://schemas.microsoft.com/office/powerpoint/2010/main" val="27557639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FE8E70-55F9-4E46-9318-61C166A46C7C}" type="slidenum">
              <a:rPr lang="en-US" smtClean="0"/>
              <a:t>29</a:t>
            </a:fld>
            <a:endParaRPr lang="en-US" dirty="0"/>
          </a:p>
        </p:txBody>
      </p:sp>
    </p:spTree>
    <p:extLst>
      <p:ext uri="{BB962C8B-B14F-4D97-AF65-F5344CB8AC3E}">
        <p14:creationId xmlns:p14="http://schemas.microsoft.com/office/powerpoint/2010/main" val="31714817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FE8E70-55F9-4E46-9318-61C166A46C7C}" type="slidenum">
              <a:rPr lang="en-US" smtClean="0"/>
              <a:t>33</a:t>
            </a:fld>
            <a:endParaRPr lang="en-US" dirty="0"/>
          </a:p>
        </p:txBody>
      </p:sp>
    </p:spTree>
    <p:extLst>
      <p:ext uri="{BB962C8B-B14F-4D97-AF65-F5344CB8AC3E}">
        <p14:creationId xmlns:p14="http://schemas.microsoft.com/office/powerpoint/2010/main" val="9106712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The applicant has completed at least two hours of continuing medical education in a course or courses certified by the Ohio state medical association or the Ohio osteopathic association that assist physicians in both of the following: (a) Diagnosing qualifying medical conditions as defined in Section 3796.01 of the Revised Code; (b) Treating qualifying medical conditions with medical marijuana, including the characteristics of medical marijuana and possible drug interactions. </a:t>
            </a:r>
          </a:p>
        </p:txBody>
      </p:sp>
      <p:sp>
        <p:nvSpPr>
          <p:cNvPr id="4" name="Slide Number Placeholder 3"/>
          <p:cNvSpPr>
            <a:spLocks noGrp="1"/>
          </p:cNvSpPr>
          <p:nvPr>
            <p:ph type="sldNum" sz="quarter" idx="10"/>
          </p:nvPr>
        </p:nvSpPr>
        <p:spPr/>
        <p:txBody>
          <a:bodyPr/>
          <a:lstStyle/>
          <a:p>
            <a:fld id="{FFFE8E70-55F9-4E46-9318-61C166A46C7C}" type="slidenum">
              <a:rPr lang="en-US" smtClean="0"/>
              <a:t>34</a:t>
            </a:fld>
            <a:endParaRPr lang="en-US" dirty="0"/>
          </a:p>
        </p:txBody>
      </p:sp>
    </p:spTree>
    <p:extLst>
      <p:ext uri="{BB962C8B-B14F-4D97-AF65-F5344CB8AC3E}">
        <p14:creationId xmlns:p14="http://schemas.microsoft.com/office/powerpoint/2010/main" val="1942002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FE8E70-55F9-4E46-9318-61C166A46C7C}" type="slidenum">
              <a:rPr lang="en-US" smtClean="0"/>
              <a:t>35</a:t>
            </a:fld>
            <a:endParaRPr lang="en-US" dirty="0"/>
          </a:p>
        </p:txBody>
      </p:sp>
    </p:spTree>
    <p:extLst>
      <p:ext uri="{BB962C8B-B14F-4D97-AF65-F5344CB8AC3E}">
        <p14:creationId xmlns:p14="http://schemas.microsoft.com/office/powerpoint/2010/main" val="167695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dispensary must provide with all medical marijuana dispensed, accompanying material that discloses any pesticide applied to the marijuana plants and growing medium during production and process and that contains the following warnings: </a:t>
            </a:r>
          </a:p>
          <a:p>
            <a:pPr marL="235572" indent="-235572">
              <a:buAutoNum type="arabicPeriod"/>
            </a:pPr>
            <a:r>
              <a:rPr lang="en-US" dirty="0"/>
              <a:t>“Warning: This product may cause impairment and may be habit-forming. Smoking medical marijuana is not permitted in the State of Ohio.”</a:t>
            </a:r>
          </a:p>
          <a:p>
            <a:pPr marL="235572" indent="-235572">
              <a:buAutoNum type="arabicPeriod"/>
            </a:pPr>
            <a:r>
              <a:rPr lang="en-US" dirty="0"/>
              <a:t> “There may be health risks associated with consumption of this product.” </a:t>
            </a:r>
          </a:p>
          <a:p>
            <a:pPr marL="235572" indent="-235572">
              <a:buAutoNum type="arabicPeriod" startAt="3"/>
            </a:pPr>
            <a:r>
              <a:rPr lang="en-US" dirty="0"/>
              <a:t>“Should not be used by women who are pregnant or breastfeeding.” </a:t>
            </a:r>
          </a:p>
          <a:p>
            <a:pPr marL="235572" indent="-235572">
              <a:buAutoNum type="arabicPeriod" startAt="3"/>
            </a:pPr>
            <a:r>
              <a:rPr lang="en-US" dirty="0"/>
              <a:t>“For use only by the person named on the label of the dispensed product. Keep out of reach of children.” 5</a:t>
            </a:r>
          </a:p>
          <a:p>
            <a:pPr marL="235572" indent="-235572">
              <a:buAutoNum type="arabicPeriod" startAt="3"/>
            </a:pPr>
            <a:r>
              <a:rPr lang="en-US" dirty="0"/>
              <a:t>. “Marijuana can impair concentration, coordination and judgment. Do not operate a vehicle or machinery under the influence of this drug.” </a:t>
            </a:r>
          </a:p>
          <a:p>
            <a:pPr marL="235572" indent="-235572">
              <a:buAutoNum type="arabicPeriod" startAt="3"/>
            </a:pPr>
            <a:r>
              <a:rPr lang="en-US" dirty="0"/>
              <a:t>6. The toll-free telephone line established by the state board of pharmacy in accordance with section 3796.17 of the Revised Code </a:t>
            </a:r>
          </a:p>
          <a:p>
            <a:pPr marL="235572" indent="-235572">
              <a:buAutoNum type="arabicPeriod" startAt="3"/>
            </a:pPr>
            <a:r>
              <a:rPr lang="en-US" dirty="0"/>
              <a:t>7. The text used on all accompanying material must be printed in at least 12- point font and may not be in italics. </a:t>
            </a:r>
          </a:p>
        </p:txBody>
      </p:sp>
      <p:sp>
        <p:nvSpPr>
          <p:cNvPr id="4" name="Slide Number Placeholder 3"/>
          <p:cNvSpPr>
            <a:spLocks noGrp="1"/>
          </p:cNvSpPr>
          <p:nvPr>
            <p:ph type="sldNum" sz="quarter" idx="10"/>
          </p:nvPr>
        </p:nvSpPr>
        <p:spPr/>
        <p:txBody>
          <a:bodyPr/>
          <a:lstStyle/>
          <a:p>
            <a:fld id="{FFFE8E70-55F9-4E46-9318-61C166A46C7C}" type="slidenum">
              <a:rPr lang="en-US" smtClean="0"/>
              <a:t>4</a:t>
            </a:fld>
            <a:endParaRPr lang="en-US" dirty="0"/>
          </a:p>
        </p:txBody>
      </p:sp>
    </p:spTree>
    <p:extLst>
      <p:ext uri="{BB962C8B-B14F-4D97-AF65-F5344CB8AC3E}">
        <p14:creationId xmlns:p14="http://schemas.microsoft.com/office/powerpoint/2010/main" val="25266610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Board of</a:t>
            </a:r>
            <a:r>
              <a:rPr lang="en-US" baseline="0" dirty="0"/>
              <a:t> Pharmacy must establish a program for vets and the indigent.  Lower cost marijuana for these groups.  Also, the financial system that the Ohio lawmakers have set up is </a:t>
            </a:r>
            <a:endParaRPr lang="en-US" dirty="0"/>
          </a:p>
        </p:txBody>
      </p:sp>
      <p:sp>
        <p:nvSpPr>
          <p:cNvPr id="4" name="Slide Number Placeholder 3"/>
          <p:cNvSpPr>
            <a:spLocks noGrp="1"/>
          </p:cNvSpPr>
          <p:nvPr>
            <p:ph type="sldNum" sz="quarter" idx="10"/>
          </p:nvPr>
        </p:nvSpPr>
        <p:spPr/>
        <p:txBody>
          <a:bodyPr/>
          <a:lstStyle/>
          <a:p>
            <a:fld id="{23AEF9EC-8318-4FF6-847E-A85BBD2B7E49}" type="slidenum">
              <a:rPr lang="en-US" smtClean="0"/>
              <a:t>6</a:t>
            </a:fld>
            <a:endParaRPr lang="en-US"/>
          </a:p>
        </p:txBody>
      </p:sp>
    </p:spTree>
    <p:extLst>
      <p:ext uri="{BB962C8B-B14F-4D97-AF65-F5344CB8AC3E}">
        <p14:creationId xmlns:p14="http://schemas.microsoft.com/office/powerpoint/2010/main" val="2253066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Number of Cultivator Licenses In accordance with rule 3796:2-1-01 of the Administrative Code, the Department may issue up to 12 Level I and 12 Level II cultivator provisional licenses before September 9, 2018. Application Acceptance Periods The application acceptance period will vary depending on the level of cultivator license. The acceptance periods for the cultivator license applications will be as follows: Level II Cultivator Applications: June 5, 2017 – June 16, 2017 Level I Cultivator Applications: June 19, 2017 – June 30, 2017 Applications shall be submitted only on weekdays during the hours of 9:00am EST and 5:00pm EST. Any applications or related documents delivered after 5:00pm EST on the last date of the applicable application acceptance period will not be accepted or considered.</a:t>
            </a:r>
          </a:p>
        </p:txBody>
      </p:sp>
      <p:sp>
        <p:nvSpPr>
          <p:cNvPr id="4" name="Slide Number Placeholder 3"/>
          <p:cNvSpPr>
            <a:spLocks noGrp="1"/>
          </p:cNvSpPr>
          <p:nvPr>
            <p:ph type="sldNum" sz="quarter" idx="10"/>
          </p:nvPr>
        </p:nvSpPr>
        <p:spPr/>
        <p:txBody>
          <a:bodyPr/>
          <a:lstStyle/>
          <a:p>
            <a:fld id="{FFFE8E70-55F9-4E46-9318-61C166A46C7C}" type="slidenum">
              <a:rPr lang="en-US" smtClean="0"/>
              <a:t>8</a:t>
            </a:fld>
            <a:endParaRPr lang="en-US" dirty="0"/>
          </a:p>
        </p:txBody>
      </p:sp>
    </p:spTree>
    <p:extLst>
      <p:ext uri="{BB962C8B-B14F-4D97-AF65-F5344CB8AC3E}">
        <p14:creationId xmlns:p14="http://schemas.microsoft.com/office/powerpoint/2010/main" val="39878859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FE8E70-55F9-4E46-9318-61C166A46C7C}" type="slidenum">
              <a:rPr lang="en-US" smtClean="0"/>
              <a:t>11</a:t>
            </a:fld>
            <a:endParaRPr lang="en-US" dirty="0"/>
          </a:p>
        </p:txBody>
      </p:sp>
    </p:spTree>
    <p:extLst>
      <p:ext uri="{BB962C8B-B14F-4D97-AF65-F5344CB8AC3E}">
        <p14:creationId xmlns:p14="http://schemas.microsoft.com/office/powerpoint/2010/main" val="21507786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FE8E70-55F9-4E46-9318-61C166A46C7C}" type="slidenum">
              <a:rPr lang="en-US" smtClean="0"/>
              <a:t>15</a:t>
            </a:fld>
            <a:endParaRPr lang="en-US" dirty="0"/>
          </a:p>
        </p:txBody>
      </p:sp>
    </p:spTree>
    <p:extLst>
      <p:ext uri="{BB962C8B-B14F-4D97-AF65-F5344CB8AC3E}">
        <p14:creationId xmlns:p14="http://schemas.microsoft.com/office/powerpoint/2010/main" val="29306396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FE8E70-55F9-4E46-9318-61C166A46C7C}" type="slidenum">
              <a:rPr lang="en-US" smtClean="0"/>
              <a:t>21</a:t>
            </a:fld>
            <a:endParaRPr lang="en-US" dirty="0"/>
          </a:p>
        </p:txBody>
      </p:sp>
    </p:spTree>
    <p:extLst>
      <p:ext uri="{BB962C8B-B14F-4D97-AF65-F5344CB8AC3E}">
        <p14:creationId xmlns:p14="http://schemas.microsoft.com/office/powerpoint/2010/main" val="41565082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FE8E70-55F9-4E46-9318-61C166A46C7C}" type="slidenum">
              <a:rPr lang="en-US" smtClean="0"/>
              <a:t>22</a:t>
            </a:fld>
            <a:endParaRPr lang="en-US" dirty="0"/>
          </a:p>
        </p:txBody>
      </p:sp>
    </p:spTree>
    <p:extLst>
      <p:ext uri="{BB962C8B-B14F-4D97-AF65-F5344CB8AC3E}">
        <p14:creationId xmlns:p14="http://schemas.microsoft.com/office/powerpoint/2010/main" val="11441297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 processor distributing medical marijuana to a dispensary shall meet the following requirements: (1) A processor shall place medical marijuana in a child-proof, tamper-evident, light-resistant package approved by the department prior to distribution to a dispensary. Approved packaging shall maintain the integrity and stability of the medical marijuana, and shall comply with the rules promulgated by the state of Ohio board of pharmacy pursuant to Chapter 3796. of the Revised Code. (2) A label shall be affixed to every package and state in legible English: (a) The name and license number of the cultivator where the packaged plant material was cultivated or the name and license number of the processor where the medical marijuana products were manufactured; (b) The name and license number of the dispensary facility receiving the shipment; (c) The product identifier; (d) The registered name of the medical marijuana strain or medical marijuana product that was registered with the department; ***DRAFT - NOT FOR FILING*** 20 (e) A unique batch or lot number as defined in paragraph (A) of rule [3796:1-1-01] of the Administrative Code that will match the medical marijuana or medical marijuana products with a batch or lot, in order to facilitate any warnings or recalls the department deems appropriate; (f) The dates of manufacture, final testing, and packaging; (g) The total weight in grams of medical marijuana or medical marijuana products in each package; (h) The name and license number of the independent testing laboratory that performed the required tests on the batch or lot from which the medical marijuana or medical marijuana products in the package were taken; (i) The laboratory analysis and cannabinoid profile, including the percentage content by weight or total milligrams and milligrams per unit for: (i) Delta-9-tetrahydrocannabinol (THC); (ii) Delta-9-tetrahydrocannabinolic acid (THCA); (iii) Cannabidiol (CBD); and (iv) Cannabidiolic acid (CBDA). (j) The expiration date, which shall not exceed one calendar year from the date of manufacture; (k) If the product is edible, the following additional information: (i) A list of all ingredients and sub ingredients, providing that all ingredients comply with the standards of identity under rule 901:3-1-12 of the Administrative Code; (ii) A list of all major food allergens as identified in 21 USC § 343; and (iii) A statement with the following language: "Caution: When eaten or swallowed, the effects and impairment caused by this drug may be delayed." (l) If a marijuana extract was used in the manufacture of the product, a disclosure of the type of extraction process and any solvent, gas, or other chemical used in the extraction process or any other compound added to the extract; and (m) A statement with the following language: "This product is for medical use and not for resale or transfer to another person. This product may cause impairment and may be habit-forming. This product may be unlawful outside the State of Ohio." (B) A processor that elects to or is required to determine portions for an edible medical marijuana product under rules promulgated by the state of Ohio board of pharmacy pursuant to Chapter 3796. of the Revised Code shall apply a universal symbol that denotes that the product contains medical marijuana as an ingredient, as determined by the department, to each portion of the medical marijuana product, in accordance with the </a:t>
            </a:r>
          </a:p>
        </p:txBody>
      </p:sp>
      <p:sp>
        <p:nvSpPr>
          <p:cNvPr id="4" name="Slide Number Placeholder 3"/>
          <p:cNvSpPr>
            <a:spLocks noGrp="1"/>
          </p:cNvSpPr>
          <p:nvPr>
            <p:ph type="sldNum" sz="quarter" idx="10"/>
          </p:nvPr>
        </p:nvSpPr>
        <p:spPr/>
        <p:txBody>
          <a:bodyPr/>
          <a:lstStyle/>
          <a:p>
            <a:fld id="{FFFE8E70-55F9-4E46-9318-61C166A46C7C}" type="slidenum">
              <a:rPr lang="en-US" smtClean="0"/>
              <a:t>23</a:t>
            </a:fld>
            <a:endParaRPr lang="en-US" dirty="0"/>
          </a:p>
        </p:txBody>
      </p:sp>
    </p:spTree>
    <p:extLst>
      <p:ext uri="{BB962C8B-B14F-4D97-AF65-F5344CB8AC3E}">
        <p14:creationId xmlns:p14="http://schemas.microsoft.com/office/powerpoint/2010/main" val="9300283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48A87A34-81AB-432B-8DAE-1953F412C126}" type="datetimeFigureOut">
              <a:rPr lang="en-US" smtClean="0"/>
              <a:t>8/9/2018</a:t>
            </a:fld>
            <a:endParaRPr lang="en-US" dirty="0"/>
          </a:p>
        </p:txBody>
      </p:sp>
      <p:sp>
        <p:nvSpPr>
          <p:cNvPr id="5" name="Footer Placeholder 4"/>
          <p:cNvSpPr>
            <a:spLocks noGrp="1"/>
          </p:cNvSpPr>
          <p:nvPr>
            <p:ph type="ftr" sz="quarter" idx="11"/>
          </p:nvPr>
        </p:nvSpPr>
        <p:spPr>
          <a:xfrm>
            <a:off x="1921934" y="5054602"/>
            <a:ext cx="4064860" cy="279400"/>
          </a:xfrm>
        </p:spPr>
        <p:txBody>
          <a:bodyPr/>
          <a:lstStyle/>
          <a:p>
            <a:endParaRPr lang="en-US" dirty="0"/>
          </a:p>
        </p:txBody>
      </p:sp>
      <p:sp>
        <p:nvSpPr>
          <p:cNvPr id="6" name="Slide Number Placeholder 5"/>
          <p:cNvSpPr>
            <a:spLocks noGrp="1"/>
          </p:cNvSpPr>
          <p:nvPr>
            <p:ph type="sldNum" sz="quarter" idx="12"/>
          </p:nvPr>
        </p:nvSpPr>
        <p:spPr>
          <a:xfrm>
            <a:off x="6817317" y="5054602"/>
            <a:ext cx="413483" cy="279400"/>
          </a:xfrm>
        </p:spPr>
        <p:txBody>
          <a:bodyPr/>
          <a:lstStyle/>
          <a:p>
            <a:pPr lvl="0"/>
            <a:fld id="{86CB4B4D-7CA3-9044-876B-883B54F8677D}" type="slidenum">
              <a:rPr lang="en-US" smtClean="0"/>
              <a:pPr lvl="0"/>
              <a:t>‹#›</a:t>
            </a:fld>
            <a:endParaRPr lang="en-US"/>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37366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8/9/2018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lvl="0"/>
            <a:fld id="{86CB4B4D-7CA3-9044-876B-883B54F8677D}" type="slidenum">
              <a:rPr lang="en-US" smtClean="0"/>
              <a:pPr lvl="0"/>
              <a:t>‹#›</a:t>
            </a:fld>
            <a:endParaRPr lang="en-US"/>
          </a:p>
        </p:txBody>
      </p:sp>
    </p:spTree>
    <p:extLst>
      <p:ext uri="{BB962C8B-B14F-4D97-AF65-F5344CB8AC3E}">
        <p14:creationId xmlns:p14="http://schemas.microsoft.com/office/powerpoint/2010/main" val="3548793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8/9/2018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lvl="0"/>
            <a:fld id="{86CB4B4D-7CA3-9044-876B-883B54F8677D}" type="slidenum">
              <a:rPr lang="en-US" smtClean="0"/>
              <a:pPr lvl="0"/>
              <a:t>‹#›</a:t>
            </a:fld>
            <a:endParaRPr lang="en-US"/>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996851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8/9/2018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lvl="0"/>
            <a:fld id="{86CB4B4D-7CA3-9044-876B-883B54F8677D}" type="slidenum">
              <a:rPr lang="en-US" smtClean="0"/>
              <a:pPr lvl="0"/>
              <a:t>‹#›</a:t>
            </a:fld>
            <a:endParaRPr lang="en-US"/>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547883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8/9/2018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lvl="0"/>
            <a:fld id="{86CB4B4D-7CA3-9044-876B-883B54F8677D}" type="slidenum">
              <a:rPr lang="en-US" smtClean="0"/>
              <a:pPr lvl="0"/>
              <a:t>‹#›</a:t>
            </a:fld>
            <a:endParaRPr lang="en-US"/>
          </a:p>
        </p:txBody>
      </p:sp>
    </p:spTree>
    <p:extLst>
      <p:ext uri="{BB962C8B-B14F-4D97-AF65-F5344CB8AC3E}">
        <p14:creationId xmlns:p14="http://schemas.microsoft.com/office/powerpoint/2010/main" val="28637496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8/9/2018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lvl="0"/>
            <a:fld id="{86CB4B4D-7CA3-9044-876B-883B54F8677D}" type="slidenum">
              <a:rPr lang="en-US" smtClean="0"/>
              <a:pPr lvl="0"/>
              <a:t>‹#›</a:t>
            </a:fld>
            <a:endParaRPr lang="en-US"/>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889778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8/9/2018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lvl="0"/>
            <a:fld id="{86CB4B4D-7CA3-9044-876B-883B54F8677D}" type="slidenum">
              <a:rPr lang="en-US" smtClean="0"/>
              <a:pPr lvl="0"/>
              <a:t>‹#›</a:t>
            </a:fld>
            <a:endParaRPr lang="en-US"/>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357479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8/9/2018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lvl="0"/>
            <a:fld id="{86CB4B4D-7CA3-9044-876B-883B54F8677D}" type="slidenum">
              <a:rPr lang="en-US" smtClean="0"/>
              <a:pPr lvl="0"/>
              <a:t>‹#›</a:t>
            </a:fld>
            <a:endParaRPr lang="en-US"/>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539590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8/9/2018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lvl="0"/>
            <a:fld id="{86CB4B4D-7CA3-9044-876B-883B54F8677D}" type="slidenum">
              <a:rPr lang="en-US" smtClean="0"/>
              <a:pPr lvl="0"/>
              <a:t>‹#›</a:t>
            </a:fld>
            <a:endParaRPr lang="en-US"/>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247177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Photo - 3 Up">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68064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8/9/2018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lvl="0"/>
            <a:fld id="{86CB4B4D-7CA3-9044-876B-883B54F8677D}" type="slidenum">
              <a:rPr lang="en-US" smtClean="0"/>
              <a:pPr lvl="0"/>
              <a:t>‹#›</a:t>
            </a:fld>
            <a:endParaRPr lang="en-US"/>
          </a:p>
        </p:txBody>
      </p:sp>
    </p:spTree>
    <p:extLst>
      <p:ext uri="{BB962C8B-B14F-4D97-AF65-F5344CB8AC3E}">
        <p14:creationId xmlns:p14="http://schemas.microsoft.com/office/powerpoint/2010/main" val="2443185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8/9/2018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lvl="0"/>
            <a:fld id="{86CB4B4D-7CA3-9044-876B-883B54F8677D}" type="slidenum">
              <a:rPr lang="en-US" smtClean="0"/>
              <a:pPr lvl="0"/>
              <a:t>‹#›</a:t>
            </a:fld>
            <a:endParaRPr lang="en-US"/>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28370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8/9/2018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lvl="0"/>
            <a:fld id="{86CB4B4D-7CA3-9044-876B-883B54F8677D}" type="slidenum">
              <a:rPr lang="en-US" smtClean="0"/>
              <a:pPr lvl="0"/>
              <a:t>‹#›</a:t>
            </a:fld>
            <a:endParaRPr lang="en-US"/>
          </a:p>
        </p:txBody>
      </p:sp>
    </p:spTree>
    <p:extLst>
      <p:ext uri="{BB962C8B-B14F-4D97-AF65-F5344CB8AC3E}">
        <p14:creationId xmlns:p14="http://schemas.microsoft.com/office/powerpoint/2010/main" val="152934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D21D778-B565-4D7E-94D7-64010A445B68}" type="datetimeFigureOut">
              <a:rPr lang="en-US" smtClean="0"/>
              <a:pPr/>
              <a:t>8/9/2018</a:t>
            </a:fld>
            <a:endParaRPr lang="en-US" dirty="0"/>
          </a:p>
        </p:txBody>
      </p:sp>
      <p:sp>
        <p:nvSpPr>
          <p:cNvPr id="8" name="Footer Placeholder 7"/>
          <p:cNvSpPr>
            <a:spLocks noGrp="1"/>
          </p:cNvSpPr>
          <p:nvPr>
            <p:ph type="ftr" sz="quarter" idx="11"/>
          </p:nvPr>
        </p:nvSpPr>
        <p:spPr/>
        <p:txBody>
          <a:bodyPr/>
          <a:lstStyle/>
          <a:p>
            <a:endParaRPr kumimoji="0" lang="en-US" dirty="0"/>
          </a:p>
        </p:txBody>
      </p:sp>
      <p:sp>
        <p:nvSpPr>
          <p:cNvPr id="9" name="Slide Number Placeholder 8"/>
          <p:cNvSpPr>
            <a:spLocks noGrp="1"/>
          </p:cNvSpPr>
          <p:nvPr>
            <p:ph type="sldNum" sz="quarter" idx="12"/>
          </p:nvPr>
        </p:nvSpPr>
        <p:spPr/>
        <p:txBody>
          <a:bodyPr/>
          <a:lstStyle/>
          <a:p>
            <a:pPr algn="ctr" eaLnBrk="1" latinLnBrk="0" hangingPunct="1"/>
            <a:fld id="{2C6B1FF6-39B9-40F5-8B67-33C6354A3D4F}" type="slidenum">
              <a:rPr kumimoji="0" lang="en-US" smtClean="0"/>
              <a:pPr algn="ctr" eaLnBrk="1" latinLnBrk="0" hangingPunct="1"/>
              <a:t>‹#›</a:t>
            </a:fld>
            <a:endParaRPr kumimoji="0" lang="en-US" dirty="0"/>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59888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8/9/2018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lvl="0"/>
            <a:fld id="{86CB4B4D-7CA3-9044-876B-883B54F8677D}" type="slidenum">
              <a:rPr lang="en-US" smtClean="0"/>
              <a:pPr lvl="0"/>
              <a:t>‹#›</a:t>
            </a:fld>
            <a:endParaRPr lang="en-US"/>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58725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8/9/2018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lvl="0"/>
            <a:fld id="{86CB4B4D-7CA3-9044-876B-883B54F8677D}" type="slidenum">
              <a:rPr lang="en-US" smtClean="0"/>
              <a:pPr lvl="0"/>
              <a:t>‹#›</a:t>
            </a:fld>
            <a:endParaRPr lang="en-US"/>
          </a:p>
        </p:txBody>
      </p:sp>
    </p:spTree>
    <p:extLst>
      <p:ext uri="{BB962C8B-B14F-4D97-AF65-F5344CB8AC3E}">
        <p14:creationId xmlns:p14="http://schemas.microsoft.com/office/powerpoint/2010/main" val="544615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8/9/2018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lvl="0"/>
            <a:fld id="{86CB4B4D-7CA3-9044-876B-883B54F8677D}" type="slidenum">
              <a:rPr lang="en-US" smtClean="0"/>
              <a:pPr lvl="0"/>
              <a:t>‹#›</a:t>
            </a:fld>
            <a:endParaRPr lang="en-US"/>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25791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8/9/2018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lvl="0"/>
            <a:fld id="{86CB4B4D-7CA3-9044-876B-883B54F8677D}" type="slidenum">
              <a:rPr lang="en-US" smtClean="0"/>
              <a:pPr lvl="0"/>
              <a:t>‹#›</a:t>
            </a:fld>
            <a:endParaRPr lang="en-US"/>
          </a:p>
        </p:txBody>
      </p:sp>
    </p:spTree>
    <p:extLst>
      <p:ext uri="{BB962C8B-B14F-4D97-AF65-F5344CB8AC3E}">
        <p14:creationId xmlns:p14="http://schemas.microsoft.com/office/powerpoint/2010/main" val="40715822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8A87A34-81AB-432B-8DAE-1953F412C126}" type="datetimeFigureOut">
              <a:rPr lang="en-US" smtClean="0"/>
              <a:pPr/>
              <a:t>8/9/2018</a:t>
            </a:fld>
            <a:endParaRPr lang="en-US" dirty="0"/>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lvl="0"/>
            <a:fld id="{86CB4B4D-7CA3-9044-876B-883B54F8677D}" type="slidenum">
              <a:rPr lang="en-US" smtClean="0"/>
              <a:pPr lvl="0"/>
              <a:t>‹#›</a:t>
            </a:fld>
            <a:endParaRPr lang="en-US"/>
          </a:p>
        </p:txBody>
      </p:sp>
    </p:spTree>
    <p:extLst>
      <p:ext uri="{BB962C8B-B14F-4D97-AF65-F5344CB8AC3E}">
        <p14:creationId xmlns:p14="http://schemas.microsoft.com/office/powerpoint/2010/main" val="2079278671"/>
      </p:ext>
    </p:extLst>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 id="2147483900" r:id="rId8"/>
    <p:sldLayoutId id="2147483901" r:id="rId9"/>
    <p:sldLayoutId id="2147483902" r:id="rId10"/>
    <p:sldLayoutId id="2147483903" r:id="rId11"/>
    <p:sldLayoutId id="2147483904" r:id="rId12"/>
    <p:sldLayoutId id="2147483905" r:id="rId13"/>
    <p:sldLayoutId id="2147483906" r:id="rId14"/>
    <p:sldLayoutId id="2147483907" r:id="rId15"/>
    <p:sldLayoutId id="2147483908" r:id="rId16"/>
    <p:sldLayoutId id="2147483909" r:id="rId17"/>
    <p:sldLayoutId id="2147483910" r:id="rId18"/>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medicalmarijuana.ohio.gov/Documents/CultivatorApplications/Level%20II%20Cultivator%20Provisional%20License%20Recipients/Score%20-%20168.76%20Ancient%20Roots%20LLC%20(Wilmington,%20Clinton%20County).pdf" TargetMode="External"/><Relationship Id="rId13" Type="http://schemas.openxmlformats.org/officeDocument/2006/relationships/hyperlink" Target="https://medicalmarijuana.ohio.gov/Documents/CultivatorApplications/Level%20II%20Cultivator%20Provisional%20License%20Recipients/Score%20-%20154.56%20Paragon%20Development%20Group%20LLC%20(Huber%20Heights,%20Montgomery%20County).pdf" TargetMode="External"/><Relationship Id="rId3" Type="http://schemas.openxmlformats.org/officeDocument/2006/relationships/hyperlink" Target="https://medicalmarijuana.ohio.gov/Documents/CultivatorApplications/Level%20II%20Cultivator%20Provisional%20License%20Recipients/Score%20-%20178.92%20Fire%20Rock%20Ltd.%20(Canton,%20Stark%20County).pdf" TargetMode="External"/><Relationship Id="rId7" Type="http://schemas.openxmlformats.org/officeDocument/2006/relationships/hyperlink" Target="https://medicalmarijuana.ohio.gov/Documents/CultivatorApplications/Level%20II%20Cultivator%20Provisional%20License%20Recipients/Score%20-%20168.76%20OhiGrow%20LLC%20(Toledo,%20Lucas%20County).pdf" TargetMode="External"/><Relationship Id="rId12" Type="http://schemas.openxmlformats.org/officeDocument/2006/relationships/hyperlink" Target="https://medicalmarijuana.ohio.gov/Documents/CultivatorApplications/Level%20II%20Cultivator%20Provisional%20License%20Recipients/Score%20-%20156.60%20Agri-Med%20Ohio%20LLC%20(Langsville,%20Meigs%20County)%20.pdf" TargetMode="External"/><Relationship Id="rId2" Type="http://schemas.openxmlformats.org/officeDocument/2006/relationships/hyperlink" Target="https://medicalmarijuana.ohio.gov/Documents/CultivatorApplications/Level%20II%20Cultivator%20Provisional%20License%20Recipients/Score%20-%20178.92%20Fire%20Rock%20Ltd.%20(Columbus,%20Franklin%20County).pdf" TargetMode="External"/><Relationship Id="rId16" Type="http://schemas.openxmlformats.org/officeDocument/2006/relationships/hyperlink" Target="https://medicalmarijuana.ohio.gov/Documents/CultivatorApplications/Level%20II%20Cultivator%20Provisional%20License%20Recipients/Score%20-%20143.08%20Farkas%20Farms%20LLC%20(Grafton,%20Lorain%20County).pdf" TargetMode="External"/><Relationship Id="rId1" Type="http://schemas.openxmlformats.org/officeDocument/2006/relationships/slideLayout" Target="../slideLayouts/slideLayout4.xml"/><Relationship Id="rId6" Type="http://schemas.openxmlformats.org/officeDocument/2006/relationships/hyperlink" Target="https://medicalmarijuana.ohio.gov/Documents/CultivatorApplications/Level%20II%20Cultivator%20Provisional%20License%20Recipients/Score%20-%20172.00%20Mother%20Grows%20Best%20LLC%20(Canton,%20Stark%20County).pdf" TargetMode="External"/><Relationship Id="rId11" Type="http://schemas.openxmlformats.org/officeDocument/2006/relationships/hyperlink" Target="https://medicalmarijuana.ohio.gov/Documents/CultivatorApplications/Level%20II%20Cultivator%20Provisional%20License%20Recipients/Score%20-%20157.08%20Ascension%20BioMedical%20LLC%20(Oberlin,%20Lorain%20County)%20.pdf" TargetMode="External"/><Relationship Id="rId5" Type="http://schemas.openxmlformats.org/officeDocument/2006/relationships/hyperlink" Target="https://medicalmarijuana.ohio.gov/Documents/CultivatorApplications/Level%20II%20Cultivator%20Provisional%20License%20Recipients/Score%20-%20176.76%20FN%20Group%20Holdings%20LLC%20(Ravenna,%20Portage%20County)%20.pdf" TargetMode="External"/><Relationship Id="rId15" Type="http://schemas.openxmlformats.org/officeDocument/2006/relationships/hyperlink" Target="https://medicalmarijuana.ohio.gov/Documents/CultivatorApplications/Level%20II%20Cultivator%20Provisional%20License%20Recipients/Score%20-%20148.92%20Galenas%20LLC%20(Akron,%20%20Summit%20County)%20.pdf" TargetMode="External"/><Relationship Id="rId10" Type="http://schemas.openxmlformats.org/officeDocument/2006/relationships/hyperlink" Target="https://medicalmarijuana.ohio.gov/Documents/CultivatorApplications/Level%20II%20Cultivator%20Provisional%20License%20Recipients/Score%20-%20160.56%20Ohio%20Clean%20Leaf%20LLC%20(Carroll,%20Fairfield%20County).pdf" TargetMode="External"/><Relationship Id="rId4" Type="http://schemas.openxmlformats.org/officeDocument/2006/relationships/hyperlink" Target="https://medicalmarijuana.ohio.gov/Documents/CultivatorApplications/Level%20II%20Cultivator%20Provisional%20License%20Recipients/Score%20-%20178.92%20Fire%20Rock%20Ltd.%20(Arkon,%20Summit%20County).pdf" TargetMode="External"/><Relationship Id="rId9" Type="http://schemas.openxmlformats.org/officeDocument/2006/relationships/hyperlink" Target="https://medicalmarijuana.ohio.gov/Documents/CultivatorApplications/Level%20II%20Cultivator%20Provisional%20License%20Recipients/Score%20-%20160.56%20Ohio%20Clean%20Leaf%20LLC%20(Dayton,%20Montgomery%20County).pdf" TargetMode="External"/><Relationship Id="rId14" Type="http://schemas.openxmlformats.org/officeDocument/2006/relationships/hyperlink" Target="https://medicalmarijuana.ohio.gov/Documents/CultivatorApplications/Level%20II%20Cultivator%20Provisional%20License%20Recipients/Score%20-%20151.28%20Hemma%20LLC%20(Monroe,%20Butler%20County).pdf"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0.jpeg"/><Relationship Id="rId1" Type="http://schemas.openxmlformats.org/officeDocument/2006/relationships/slideLayout" Target="../slideLayouts/slideLayout1.xml"/><Relationship Id="rId4" Type="http://schemas.openxmlformats.org/officeDocument/2006/relationships/image" Target="../media/image31.tiff"/></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8.xml"/><Relationship Id="rId5" Type="http://schemas.openxmlformats.org/officeDocument/2006/relationships/image" Target="../media/image37.jpg"/><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eg"/><Relationship Id="rId1" Type="http://schemas.openxmlformats.org/officeDocument/2006/relationships/slideLayout" Target="../slideLayouts/slideLayout7.xml"/><Relationship Id="rId5" Type="http://schemas.openxmlformats.org/officeDocument/2006/relationships/image" Target="../media/image41.jpg"/><Relationship Id="rId4" Type="http://schemas.openxmlformats.org/officeDocument/2006/relationships/image" Target="../media/image40.jpg"/></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35.jpeg"/><Relationship Id="rId7" Type="http://schemas.openxmlformats.org/officeDocument/2006/relationships/diagramLayout" Target="../diagrams/layout1.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Data" Target="../diagrams/data1.xml"/><Relationship Id="rId5" Type="http://schemas.openxmlformats.org/officeDocument/2006/relationships/image" Target="../media/image9.png"/><Relationship Id="rId10" Type="http://schemas.microsoft.com/office/2007/relationships/diagramDrawing" Target="../diagrams/drawing1.xml"/><Relationship Id="rId4" Type="http://schemas.openxmlformats.org/officeDocument/2006/relationships/image" Target="../media/image36.png"/><Relationship Id="rId9" Type="http://schemas.openxmlformats.org/officeDocument/2006/relationships/diagramColors" Target="../diagrams/colors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5.xml"/><Relationship Id="rId5" Type="http://schemas.openxmlformats.org/officeDocument/2006/relationships/image" Target="../media/image10.gif"/><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s://medicalmarijuana.ohio.gov/Documents/CultivatorApplicationsLevel1/Level%20I%20Cultivator%20Provisional%20License%20Recipients/Score%20-%20165.48%20Terradiol%20Ohio%20LLC%20(Canton,%20Stark%20County).pdf" TargetMode="External"/><Relationship Id="rId13" Type="http://schemas.openxmlformats.org/officeDocument/2006/relationships/hyperlink" Target="https://medicalmarijuana.ohio.gov/Documents/CultivatorApplicationsLevel1/Level%20I%20Cultivator%20Provisional%20License%20Recipients/Score%20-%20142.04%20Harvest%20Grows%20LLC%20(Hamilton%20Township,%20Lawrence%20County).pdf" TargetMode="External"/><Relationship Id="rId3" Type="http://schemas.openxmlformats.org/officeDocument/2006/relationships/hyperlink" Target="https://medicalmarijuana.ohio.gov/Documents/CultivatorApplicationsLevel1/Level%20I%20Cultivator%20Provisional%20License%20Recipients/Score%20-%20173.44%20Grow%20Ohio%20Pharmaceuticals%20LLC%20(Newton%20Township,%20Muskingum%20County).pdf" TargetMode="External"/><Relationship Id="rId7" Type="http://schemas.openxmlformats.org/officeDocument/2006/relationships/hyperlink" Target="https://medicalmarijuana.ohio.gov/Documents/CultivatorApplicationsLevel1/Level%20I%20Cultivator%20Provisional%20License%20Recipients/Score%20-%20167.08%20Columbia%20Care%20OH%20LLC%20(Mt.%20Orab,%20Brown%20County).pdf" TargetMode="External"/><Relationship Id="rId12" Type="http://schemas.openxmlformats.org/officeDocument/2006/relationships/hyperlink" Target="https://medicalmarijuana.ohio.gov/Documents/CultivatorApplicationsLevel1/Level%20I%20Cultivator%20Provisional%20License%20Recipients/Score%20-%20153.08%20Parma%20Wellness%20Center%20LLC%20(Parma,%20Cuyahoga%20County).pdf" TargetMode="External"/><Relationship Id="rId2" Type="http://schemas.openxmlformats.org/officeDocument/2006/relationships/hyperlink" Target="https://medicalmarijuana.ohio.gov/Documents/CultivatorApplicationsLevel1/Level%20I%20Cultivator%20Provisional%20License%20Recipients/Score%20-%20179.28%20Buckeye%20Relief%20LLC%20(Eastlake,%20Lake%20County).pdf" TargetMode="External"/><Relationship Id="rId1" Type="http://schemas.openxmlformats.org/officeDocument/2006/relationships/slideLayout" Target="../slideLayouts/slideLayout4.xml"/><Relationship Id="rId6" Type="http://schemas.openxmlformats.org/officeDocument/2006/relationships/hyperlink" Target="https://medicalmarijuana.ohio.gov/Documents/CultivatorApplicationsLevel1/Level%20I%20Cultivator%20Provisional%20License%20Recipients/Score%20-%20167.64%20Pure%20Ohio%20Wellness%20LLC%20(Springfield,%20Clark%20County).pdf" TargetMode="External"/><Relationship Id="rId11" Type="http://schemas.openxmlformats.org/officeDocument/2006/relationships/hyperlink" Target="https://medicalmarijuana.ohio.gov/Documents/CultivatorApplicationsLevel1/Level%20I%20Cultivator%20Provisional%20License%20Recipients/Score%20-%20159.80%20Cresco%20Labs%20Ohio%20LLC%20(Yellow%20Springs,%20Greene%20County).pdf" TargetMode="External"/><Relationship Id="rId5" Type="http://schemas.openxmlformats.org/officeDocument/2006/relationships/hyperlink" Target="https://medicalmarijuana.ohio.gov/Documents/CultivatorApplicationsLevel1/Level%20I%20Cultivator%20Provisional%20License%20Recipients/Score%20-%20172.72%20Riviera%20Creek%20Holdings%20LLC%20(Youngstown,%20Mahoning%20County).pdf" TargetMode="External"/><Relationship Id="rId10" Type="http://schemas.openxmlformats.org/officeDocument/2006/relationships/hyperlink" Target="https://medicalmarijuana.ohio.gov/Documents/CultivatorApplicationsLevel1/Level%20I%20Cultivator%20Provisional%20License%20Recipients/Score%20-%20161.28%20AT-CPC%20of%20Ohio%20LLC%20(Akron,%20%20Summit%20County).pdf" TargetMode="External"/><Relationship Id="rId4" Type="http://schemas.openxmlformats.org/officeDocument/2006/relationships/hyperlink" Target="https://medicalmarijuana.ohio.gov/Documents/CultivatorApplicationsLevel1/Level%20I%20Cultivator%20Provisional%20License%20Recipients/Score%20-%20173.28%20OPC%20Cultivation%20LLC%20(Huron,%20Erie%20County).pdf" TargetMode="External"/><Relationship Id="rId9" Type="http://schemas.openxmlformats.org/officeDocument/2006/relationships/hyperlink" Target="https://medicalmarijuana.ohio.gov/Documents/CultivatorApplicationsLevel1/Level%20I%20Cultivator%20Provisional%20License%20Recipients/Score%20-%20161.28%20Standard%20Wellness%20Company%20LLC%20(Gibsonburg,%20Sandusky%20County).pdf" TargetMode="External"/><Relationship Id="rId14" Type="http://schemas.openxmlformats.org/officeDocument/2006/relationships/hyperlink" Target="https://medicalmarijuana.ohio.gov/Documents/CultivatorApplicationsLevel1/Level%20I%20Cultivator%20Provisional%20License%20Recipients/Score%20-%20142.04%20Harvest%20Grows%20LLC%20(Cleveland,%20Cuyahoga%20County).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Shape 132"/>
          <p:cNvSpPr>
            <a:spLocks noGrp="1"/>
          </p:cNvSpPr>
          <p:nvPr>
            <p:ph type="ctrTitle"/>
          </p:nvPr>
        </p:nvSpPr>
        <p:spPr>
          <a:xfrm>
            <a:off x="76200" y="0"/>
            <a:ext cx="8991600" cy="1143000"/>
          </a:xfrm>
          <a:prstGeom prst="rect">
            <a:avLst/>
          </a:prstGeom>
        </p:spPr>
        <p:txBody>
          <a:bodyPr/>
          <a:lstStyle>
            <a:lvl1pPr>
              <a:defRPr sz="5400" b="1"/>
            </a:lvl1pPr>
          </a:lstStyle>
          <a:p>
            <a:pPr lvl="0">
              <a:defRPr sz="1800" b="0">
                <a:solidFill>
                  <a:srgbClr val="000000"/>
                </a:solidFill>
              </a:defRPr>
            </a:pPr>
            <a:r>
              <a:rPr lang="en-US" sz="5400" b="1" dirty="0">
                <a:solidFill>
                  <a:srgbClr val="D16349"/>
                </a:solidFill>
              </a:rPr>
              <a:t>The Marijuana Experiment</a:t>
            </a:r>
            <a:endParaRPr sz="5400" b="1" dirty="0">
              <a:solidFill>
                <a:srgbClr val="D16349"/>
              </a:solidFill>
            </a:endParaRPr>
          </a:p>
        </p:txBody>
      </p:sp>
      <p:sp>
        <p:nvSpPr>
          <p:cNvPr id="131" name="Shape 131"/>
          <p:cNvSpPr>
            <a:spLocks noGrp="1"/>
          </p:cNvSpPr>
          <p:nvPr>
            <p:ph type="subTitle" idx="1"/>
          </p:nvPr>
        </p:nvSpPr>
        <p:spPr>
          <a:xfrm>
            <a:off x="1676400" y="2895600"/>
            <a:ext cx="5791200" cy="1295400"/>
          </a:xfrm>
          <a:prstGeom prst="rect">
            <a:avLst/>
          </a:prstGeom>
        </p:spPr>
        <p:txBody>
          <a:bodyPr>
            <a:normAutofit fontScale="70000" lnSpcReduction="20000"/>
          </a:bodyPr>
          <a:lstStyle>
            <a:lvl1pPr>
              <a:spcBef>
                <a:spcPts val="900"/>
              </a:spcBef>
              <a:defRPr sz="4000" spc="200"/>
            </a:lvl1pPr>
          </a:lstStyle>
          <a:p>
            <a:pPr lvl="0">
              <a:defRPr sz="1800" b="0" cap="none" spc="0">
                <a:solidFill>
                  <a:srgbClr val="000000"/>
                </a:solidFill>
              </a:defRPr>
            </a:pPr>
            <a:r>
              <a:rPr lang="en-US" sz="5400" b="1" cap="none" dirty="0">
                <a:solidFill>
                  <a:srgbClr val="0070C0"/>
                </a:solidFill>
              </a:rPr>
              <a:t>Medical Marijuana </a:t>
            </a:r>
          </a:p>
          <a:p>
            <a:pPr lvl="0">
              <a:defRPr sz="1800" b="0" cap="none" spc="0">
                <a:solidFill>
                  <a:srgbClr val="000000"/>
                </a:solidFill>
              </a:defRPr>
            </a:pPr>
            <a:r>
              <a:rPr lang="en-US" sz="5400" b="1" cap="none" dirty="0">
                <a:solidFill>
                  <a:srgbClr val="0070C0"/>
                </a:solidFill>
              </a:rPr>
              <a:t>In Ohio</a:t>
            </a:r>
            <a:endParaRPr sz="5400" b="1" cap="all" spc="200" dirty="0">
              <a:solidFill>
                <a:srgbClr val="0070C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5CCF395-2235-459A-87A6-A8EDAB896E16}"/>
              </a:ext>
            </a:extLst>
          </p:cNvPr>
          <p:cNvSpPr>
            <a:spLocks noGrp="1"/>
          </p:cNvSpPr>
          <p:nvPr>
            <p:ph type="title"/>
          </p:nvPr>
        </p:nvSpPr>
        <p:spPr/>
        <p:txBody>
          <a:bodyPr/>
          <a:lstStyle/>
          <a:p>
            <a:r>
              <a:rPr lang="en-US" dirty="0"/>
              <a:t>Level II Cultivators</a:t>
            </a:r>
          </a:p>
        </p:txBody>
      </p:sp>
      <p:sp>
        <p:nvSpPr>
          <p:cNvPr id="9" name="Content Placeholder 8">
            <a:extLst>
              <a:ext uri="{FF2B5EF4-FFF2-40B4-BE49-F238E27FC236}">
                <a16:creationId xmlns:a16="http://schemas.microsoft.com/office/drawing/2014/main" id="{7723DE50-1260-417F-8C87-86CE3C981FE5}"/>
              </a:ext>
            </a:extLst>
          </p:cNvPr>
          <p:cNvSpPr>
            <a:spLocks noGrp="1"/>
          </p:cNvSpPr>
          <p:nvPr>
            <p:ph sz="half" idx="1"/>
          </p:nvPr>
        </p:nvSpPr>
        <p:spPr/>
        <p:txBody>
          <a:bodyPr>
            <a:normAutofit fontScale="55000" lnSpcReduction="20000"/>
          </a:bodyPr>
          <a:lstStyle/>
          <a:p>
            <a:pPr fontAlgn="base"/>
            <a:r>
              <a:rPr lang="en-US" dirty="0">
                <a:solidFill>
                  <a:schemeClr val="tx1"/>
                </a:solidFill>
                <a:hlinkClick r:id="rId2">
                  <a:extLst>
                    <a:ext uri="{A12FA001-AC4F-418D-AE19-62706E023703}">
                      <ahyp:hlinkClr xmlns:ahyp="http://schemas.microsoft.com/office/drawing/2018/hyperlinkcolor" val="tx"/>
                    </a:ext>
                  </a:extLst>
                </a:hlinkClick>
              </a:rPr>
              <a:t>Fire Rock Ltd. (Columbus, Franklin County)</a:t>
            </a:r>
            <a:endParaRPr lang="en-US" dirty="0">
              <a:solidFill>
                <a:schemeClr val="tx1"/>
              </a:solidFill>
            </a:endParaRPr>
          </a:p>
          <a:p>
            <a:pPr fontAlgn="base"/>
            <a:r>
              <a:rPr lang="en-US" dirty="0">
                <a:solidFill>
                  <a:schemeClr val="tx1"/>
                </a:solidFill>
                <a:hlinkClick r:id="rId3">
                  <a:extLst>
                    <a:ext uri="{A12FA001-AC4F-418D-AE19-62706E023703}">
                      <ahyp:hlinkClr xmlns:ahyp="http://schemas.microsoft.com/office/drawing/2018/hyperlinkcolor" val="tx"/>
                    </a:ext>
                  </a:extLst>
                </a:hlinkClick>
              </a:rPr>
              <a:t>Fire Rock Ltd. (Canton, Stark County)</a:t>
            </a:r>
            <a:endParaRPr lang="en-US" dirty="0">
              <a:solidFill>
                <a:schemeClr val="tx1"/>
              </a:solidFill>
            </a:endParaRPr>
          </a:p>
          <a:p>
            <a:pPr fontAlgn="base"/>
            <a:r>
              <a:rPr lang="en-US" dirty="0">
                <a:solidFill>
                  <a:schemeClr val="tx1"/>
                </a:solidFill>
                <a:hlinkClick r:id="rId4">
                  <a:extLst>
                    <a:ext uri="{A12FA001-AC4F-418D-AE19-62706E023703}">
                      <ahyp:hlinkClr xmlns:ahyp="http://schemas.microsoft.com/office/drawing/2018/hyperlinkcolor" val="tx"/>
                    </a:ext>
                  </a:extLst>
                </a:hlinkClick>
              </a:rPr>
              <a:t>Fire Rock Ltd. (</a:t>
            </a:r>
            <a:r>
              <a:rPr lang="en-US" dirty="0" err="1">
                <a:solidFill>
                  <a:schemeClr val="tx1"/>
                </a:solidFill>
                <a:hlinkClick r:id="rId4">
                  <a:extLst>
                    <a:ext uri="{A12FA001-AC4F-418D-AE19-62706E023703}">
                      <ahyp:hlinkClr xmlns:ahyp="http://schemas.microsoft.com/office/drawing/2018/hyperlinkcolor" val="tx"/>
                    </a:ext>
                  </a:extLst>
                </a:hlinkClick>
              </a:rPr>
              <a:t>Arkon</a:t>
            </a:r>
            <a:r>
              <a:rPr lang="en-US" dirty="0">
                <a:solidFill>
                  <a:schemeClr val="tx1"/>
                </a:solidFill>
                <a:hlinkClick r:id="rId4">
                  <a:extLst>
                    <a:ext uri="{A12FA001-AC4F-418D-AE19-62706E023703}">
                      <ahyp:hlinkClr xmlns:ahyp="http://schemas.microsoft.com/office/drawing/2018/hyperlinkcolor" val="tx"/>
                    </a:ext>
                  </a:extLst>
                </a:hlinkClick>
              </a:rPr>
              <a:t>, Summit County)</a:t>
            </a:r>
            <a:endParaRPr lang="en-US" dirty="0">
              <a:solidFill>
                <a:schemeClr val="tx1"/>
              </a:solidFill>
            </a:endParaRPr>
          </a:p>
          <a:p>
            <a:pPr fontAlgn="base"/>
            <a:r>
              <a:rPr lang="en-US" dirty="0">
                <a:solidFill>
                  <a:schemeClr val="tx1"/>
                </a:solidFill>
                <a:hlinkClick r:id="rId5">
                  <a:extLst>
                    <a:ext uri="{A12FA001-AC4F-418D-AE19-62706E023703}">
                      <ahyp:hlinkClr xmlns:ahyp="http://schemas.microsoft.com/office/drawing/2018/hyperlinkcolor" val="tx"/>
                    </a:ext>
                  </a:extLst>
                </a:hlinkClick>
              </a:rPr>
              <a:t>FN Group Holdings LLC (Ravenna, Portage County)</a:t>
            </a:r>
            <a:endParaRPr lang="en-US" dirty="0">
              <a:solidFill>
                <a:schemeClr val="tx1"/>
              </a:solidFill>
            </a:endParaRPr>
          </a:p>
          <a:p>
            <a:pPr fontAlgn="base"/>
            <a:r>
              <a:rPr lang="en-US" dirty="0">
                <a:solidFill>
                  <a:schemeClr val="tx1"/>
                </a:solidFill>
                <a:hlinkClick r:id="rId6">
                  <a:extLst>
                    <a:ext uri="{A12FA001-AC4F-418D-AE19-62706E023703}">
                      <ahyp:hlinkClr xmlns:ahyp="http://schemas.microsoft.com/office/drawing/2018/hyperlinkcolor" val="tx"/>
                    </a:ext>
                  </a:extLst>
                </a:hlinkClick>
              </a:rPr>
              <a:t>Mother Grows Best LLC (Canton, Stark County)</a:t>
            </a:r>
            <a:endParaRPr lang="en-US" dirty="0">
              <a:solidFill>
                <a:schemeClr val="tx1"/>
              </a:solidFill>
            </a:endParaRPr>
          </a:p>
          <a:p>
            <a:pPr fontAlgn="base"/>
            <a:r>
              <a:rPr lang="en-US" dirty="0" err="1">
                <a:solidFill>
                  <a:schemeClr val="tx1"/>
                </a:solidFill>
                <a:hlinkClick r:id="rId7">
                  <a:extLst>
                    <a:ext uri="{A12FA001-AC4F-418D-AE19-62706E023703}">
                      <ahyp:hlinkClr xmlns:ahyp="http://schemas.microsoft.com/office/drawing/2018/hyperlinkcolor" val="tx"/>
                    </a:ext>
                  </a:extLst>
                </a:hlinkClick>
              </a:rPr>
              <a:t>OhiGrow</a:t>
            </a:r>
            <a:r>
              <a:rPr lang="en-US" dirty="0">
                <a:solidFill>
                  <a:schemeClr val="tx1"/>
                </a:solidFill>
                <a:hlinkClick r:id="rId7">
                  <a:extLst>
                    <a:ext uri="{A12FA001-AC4F-418D-AE19-62706E023703}">
                      <ahyp:hlinkClr xmlns:ahyp="http://schemas.microsoft.com/office/drawing/2018/hyperlinkcolor" val="tx"/>
                    </a:ext>
                  </a:extLst>
                </a:hlinkClick>
              </a:rPr>
              <a:t> LLC (Toledo, Lucas County)</a:t>
            </a:r>
            <a:endParaRPr lang="en-US" dirty="0">
              <a:solidFill>
                <a:schemeClr val="tx1"/>
              </a:solidFill>
            </a:endParaRPr>
          </a:p>
          <a:p>
            <a:pPr fontAlgn="base"/>
            <a:r>
              <a:rPr lang="en-US" dirty="0">
                <a:solidFill>
                  <a:schemeClr val="tx1"/>
                </a:solidFill>
                <a:hlinkClick r:id="rId8">
                  <a:extLst>
                    <a:ext uri="{A12FA001-AC4F-418D-AE19-62706E023703}">
                      <ahyp:hlinkClr xmlns:ahyp="http://schemas.microsoft.com/office/drawing/2018/hyperlinkcolor" val="tx"/>
                    </a:ext>
                  </a:extLst>
                </a:hlinkClick>
              </a:rPr>
              <a:t>Ancient Roots LLC (Wilmington, Clinton County)</a:t>
            </a:r>
            <a:endParaRPr lang="en-US" dirty="0">
              <a:solidFill>
                <a:schemeClr val="tx1"/>
              </a:solidFill>
            </a:endParaRPr>
          </a:p>
          <a:p>
            <a:pPr fontAlgn="base"/>
            <a:r>
              <a:rPr lang="en-US" dirty="0">
                <a:solidFill>
                  <a:schemeClr val="tx1"/>
                </a:solidFill>
                <a:hlinkClick r:id="rId9">
                  <a:extLst>
                    <a:ext uri="{A12FA001-AC4F-418D-AE19-62706E023703}">
                      <ahyp:hlinkClr xmlns:ahyp="http://schemas.microsoft.com/office/drawing/2018/hyperlinkcolor" val="tx"/>
                    </a:ext>
                  </a:extLst>
                </a:hlinkClick>
              </a:rPr>
              <a:t>Ohio Clean Leaf LLC (Dayton, Montgomery County)</a:t>
            </a:r>
            <a:endParaRPr lang="en-US" dirty="0">
              <a:solidFill>
                <a:schemeClr val="tx1"/>
              </a:solidFill>
            </a:endParaRPr>
          </a:p>
          <a:p>
            <a:endParaRPr lang="en-US" dirty="0"/>
          </a:p>
        </p:txBody>
      </p:sp>
      <p:sp>
        <p:nvSpPr>
          <p:cNvPr id="8" name="Text Placeholder 7">
            <a:extLst>
              <a:ext uri="{FF2B5EF4-FFF2-40B4-BE49-F238E27FC236}">
                <a16:creationId xmlns:a16="http://schemas.microsoft.com/office/drawing/2014/main" id="{4CF77535-2FD4-41D7-8C9A-7A37C912353B}"/>
              </a:ext>
            </a:extLst>
          </p:cNvPr>
          <p:cNvSpPr>
            <a:spLocks noGrp="1"/>
          </p:cNvSpPr>
          <p:nvPr>
            <p:ph sz="half" idx="2"/>
          </p:nvPr>
        </p:nvSpPr>
        <p:spPr/>
        <p:txBody>
          <a:bodyPr>
            <a:normAutofit fontScale="55000" lnSpcReduction="20000"/>
          </a:bodyPr>
          <a:lstStyle/>
          <a:p>
            <a:pPr fontAlgn="base"/>
            <a:r>
              <a:rPr lang="en-US" u="sng" dirty="0">
                <a:solidFill>
                  <a:schemeClr val="tx1"/>
                </a:solidFill>
                <a:hlinkClick r:id="rId10">
                  <a:extLst>
                    <a:ext uri="{A12FA001-AC4F-418D-AE19-62706E023703}">
                      <ahyp:hlinkClr xmlns:ahyp="http://schemas.microsoft.com/office/drawing/2018/hyperlinkcolor" val="tx"/>
                    </a:ext>
                  </a:extLst>
                </a:hlinkClick>
              </a:rPr>
              <a:t>Ohio Clean Leaf LLC (Carroll, Fairfield County)</a:t>
            </a:r>
            <a:endParaRPr lang="en-US" u="sng" dirty="0">
              <a:solidFill>
                <a:schemeClr val="tx1"/>
              </a:solidFill>
            </a:endParaRPr>
          </a:p>
          <a:p>
            <a:pPr fontAlgn="base"/>
            <a:r>
              <a:rPr lang="en-US" u="sng" dirty="0">
                <a:solidFill>
                  <a:schemeClr val="tx1"/>
                </a:solidFill>
                <a:hlinkClick r:id="rId11">
                  <a:extLst>
                    <a:ext uri="{A12FA001-AC4F-418D-AE19-62706E023703}">
                      <ahyp:hlinkClr xmlns:ahyp="http://schemas.microsoft.com/office/drawing/2018/hyperlinkcolor" val="tx"/>
                    </a:ext>
                  </a:extLst>
                </a:hlinkClick>
              </a:rPr>
              <a:t>Ascension </a:t>
            </a:r>
            <a:r>
              <a:rPr lang="en-US" u="sng" dirty="0" err="1">
                <a:solidFill>
                  <a:schemeClr val="tx1"/>
                </a:solidFill>
                <a:hlinkClick r:id="rId11">
                  <a:extLst>
                    <a:ext uri="{A12FA001-AC4F-418D-AE19-62706E023703}">
                      <ahyp:hlinkClr xmlns:ahyp="http://schemas.microsoft.com/office/drawing/2018/hyperlinkcolor" val="tx"/>
                    </a:ext>
                  </a:extLst>
                </a:hlinkClick>
              </a:rPr>
              <a:t>BioMedical</a:t>
            </a:r>
            <a:r>
              <a:rPr lang="en-US" u="sng" dirty="0">
                <a:solidFill>
                  <a:schemeClr val="tx1"/>
                </a:solidFill>
                <a:hlinkClick r:id="rId11">
                  <a:extLst>
                    <a:ext uri="{A12FA001-AC4F-418D-AE19-62706E023703}">
                      <ahyp:hlinkClr xmlns:ahyp="http://schemas.microsoft.com/office/drawing/2018/hyperlinkcolor" val="tx"/>
                    </a:ext>
                  </a:extLst>
                </a:hlinkClick>
              </a:rPr>
              <a:t> LLC (Oberlin, Lorain County)</a:t>
            </a:r>
            <a:endParaRPr lang="en-US" u="sng" dirty="0">
              <a:solidFill>
                <a:schemeClr val="tx1"/>
              </a:solidFill>
            </a:endParaRPr>
          </a:p>
          <a:p>
            <a:pPr fontAlgn="base"/>
            <a:r>
              <a:rPr lang="en-US" u="sng" dirty="0" err="1">
                <a:solidFill>
                  <a:schemeClr val="tx1"/>
                </a:solidFill>
                <a:hlinkClick r:id="rId12">
                  <a:extLst>
                    <a:ext uri="{A12FA001-AC4F-418D-AE19-62706E023703}">
                      <ahyp:hlinkClr xmlns:ahyp="http://schemas.microsoft.com/office/drawing/2018/hyperlinkcolor" val="tx"/>
                    </a:ext>
                  </a:extLst>
                </a:hlinkClick>
              </a:rPr>
              <a:t>Agri</a:t>
            </a:r>
            <a:r>
              <a:rPr lang="en-US" u="sng" dirty="0">
                <a:solidFill>
                  <a:schemeClr val="tx1"/>
                </a:solidFill>
                <a:hlinkClick r:id="rId12">
                  <a:extLst>
                    <a:ext uri="{A12FA001-AC4F-418D-AE19-62706E023703}">
                      <ahyp:hlinkClr xmlns:ahyp="http://schemas.microsoft.com/office/drawing/2018/hyperlinkcolor" val="tx"/>
                    </a:ext>
                  </a:extLst>
                </a:hlinkClick>
              </a:rPr>
              <a:t>-Med Ohio LLC (</a:t>
            </a:r>
            <a:r>
              <a:rPr lang="en-US" u="sng" dirty="0" err="1">
                <a:solidFill>
                  <a:schemeClr val="tx1"/>
                </a:solidFill>
                <a:hlinkClick r:id="rId12">
                  <a:extLst>
                    <a:ext uri="{A12FA001-AC4F-418D-AE19-62706E023703}">
                      <ahyp:hlinkClr xmlns:ahyp="http://schemas.microsoft.com/office/drawing/2018/hyperlinkcolor" val="tx"/>
                    </a:ext>
                  </a:extLst>
                </a:hlinkClick>
              </a:rPr>
              <a:t>Langsville</a:t>
            </a:r>
            <a:r>
              <a:rPr lang="en-US" u="sng" dirty="0">
                <a:solidFill>
                  <a:schemeClr val="tx1"/>
                </a:solidFill>
                <a:hlinkClick r:id="rId12">
                  <a:extLst>
                    <a:ext uri="{A12FA001-AC4F-418D-AE19-62706E023703}">
                      <ahyp:hlinkClr xmlns:ahyp="http://schemas.microsoft.com/office/drawing/2018/hyperlinkcolor" val="tx"/>
                    </a:ext>
                  </a:extLst>
                </a:hlinkClick>
              </a:rPr>
              <a:t>, </a:t>
            </a:r>
            <a:r>
              <a:rPr lang="en-US" u="sng" dirty="0" err="1">
                <a:solidFill>
                  <a:schemeClr val="tx1"/>
                </a:solidFill>
                <a:hlinkClick r:id="rId12">
                  <a:extLst>
                    <a:ext uri="{A12FA001-AC4F-418D-AE19-62706E023703}">
                      <ahyp:hlinkClr xmlns:ahyp="http://schemas.microsoft.com/office/drawing/2018/hyperlinkcolor" val="tx"/>
                    </a:ext>
                  </a:extLst>
                </a:hlinkClick>
              </a:rPr>
              <a:t>Meigs</a:t>
            </a:r>
            <a:r>
              <a:rPr lang="en-US" u="sng" dirty="0">
                <a:solidFill>
                  <a:schemeClr val="tx1"/>
                </a:solidFill>
                <a:hlinkClick r:id="rId12">
                  <a:extLst>
                    <a:ext uri="{A12FA001-AC4F-418D-AE19-62706E023703}">
                      <ahyp:hlinkClr xmlns:ahyp="http://schemas.microsoft.com/office/drawing/2018/hyperlinkcolor" val="tx"/>
                    </a:ext>
                  </a:extLst>
                </a:hlinkClick>
              </a:rPr>
              <a:t> County)</a:t>
            </a:r>
            <a:endParaRPr lang="en-US" u="sng" dirty="0">
              <a:solidFill>
                <a:schemeClr val="tx1"/>
              </a:solidFill>
            </a:endParaRPr>
          </a:p>
          <a:p>
            <a:pPr fontAlgn="base"/>
            <a:r>
              <a:rPr lang="en-US" u="sng" dirty="0">
                <a:solidFill>
                  <a:schemeClr val="tx1"/>
                </a:solidFill>
                <a:hlinkClick r:id="rId13">
                  <a:extLst>
                    <a:ext uri="{A12FA001-AC4F-418D-AE19-62706E023703}">
                      <ahyp:hlinkClr xmlns:ahyp="http://schemas.microsoft.com/office/drawing/2018/hyperlinkcolor" val="tx"/>
                    </a:ext>
                  </a:extLst>
                </a:hlinkClick>
              </a:rPr>
              <a:t>Paragon Development Group LLC (Huber Heights, Montgomery County)</a:t>
            </a:r>
            <a:endParaRPr lang="en-US" u="sng" dirty="0">
              <a:solidFill>
                <a:schemeClr val="tx1"/>
              </a:solidFill>
            </a:endParaRPr>
          </a:p>
          <a:p>
            <a:pPr fontAlgn="base"/>
            <a:r>
              <a:rPr lang="en-US" u="sng" dirty="0" err="1">
                <a:solidFill>
                  <a:schemeClr val="tx1"/>
                </a:solidFill>
                <a:hlinkClick r:id="rId14">
                  <a:extLst>
                    <a:ext uri="{A12FA001-AC4F-418D-AE19-62706E023703}">
                      <ahyp:hlinkClr xmlns:ahyp="http://schemas.microsoft.com/office/drawing/2018/hyperlinkcolor" val="tx"/>
                    </a:ext>
                  </a:extLst>
                </a:hlinkClick>
              </a:rPr>
              <a:t>Hemma</a:t>
            </a:r>
            <a:r>
              <a:rPr lang="en-US" u="sng" dirty="0">
                <a:solidFill>
                  <a:schemeClr val="tx1"/>
                </a:solidFill>
                <a:hlinkClick r:id="rId14">
                  <a:extLst>
                    <a:ext uri="{A12FA001-AC4F-418D-AE19-62706E023703}">
                      <ahyp:hlinkClr xmlns:ahyp="http://schemas.microsoft.com/office/drawing/2018/hyperlinkcolor" val="tx"/>
                    </a:ext>
                  </a:extLst>
                </a:hlinkClick>
              </a:rPr>
              <a:t> LLC (Monroe, Butler County)</a:t>
            </a:r>
            <a:endParaRPr lang="en-US" u="sng" dirty="0">
              <a:solidFill>
                <a:schemeClr val="tx1"/>
              </a:solidFill>
            </a:endParaRPr>
          </a:p>
          <a:p>
            <a:pPr fontAlgn="base"/>
            <a:r>
              <a:rPr lang="en-US" u="sng" dirty="0" err="1">
                <a:solidFill>
                  <a:schemeClr val="tx1"/>
                </a:solidFill>
                <a:hlinkClick r:id="rId15">
                  <a:extLst>
                    <a:ext uri="{A12FA001-AC4F-418D-AE19-62706E023703}">
                      <ahyp:hlinkClr xmlns:ahyp="http://schemas.microsoft.com/office/drawing/2018/hyperlinkcolor" val="tx"/>
                    </a:ext>
                  </a:extLst>
                </a:hlinkClick>
              </a:rPr>
              <a:t>Galenas</a:t>
            </a:r>
            <a:r>
              <a:rPr lang="en-US" u="sng" dirty="0">
                <a:solidFill>
                  <a:schemeClr val="tx1"/>
                </a:solidFill>
                <a:hlinkClick r:id="rId15">
                  <a:extLst>
                    <a:ext uri="{A12FA001-AC4F-418D-AE19-62706E023703}">
                      <ahyp:hlinkClr xmlns:ahyp="http://schemas.microsoft.com/office/drawing/2018/hyperlinkcolor" val="tx"/>
                    </a:ext>
                  </a:extLst>
                </a:hlinkClick>
              </a:rPr>
              <a:t> LLC (Akron, Summit County)</a:t>
            </a:r>
            <a:endParaRPr lang="en-US" u="sng" dirty="0">
              <a:solidFill>
                <a:schemeClr val="tx1"/>
              </a:solidFill>
            </a:endParaRPr>
          </a:p>
          <a:p>
            <a:pPr fontAlgn="base"/>
            <a:r>
              <a:rPr lang="en-US" u="sng" dirty="0">
                <a:solidFill>
                  <a:schemeClr val="tx1"/>
                </a:solidFill>
                <a:hlinkClick r:id="rId16">
                  <a:extLst>
                    <a:ext uri="{A12FA001-AC4F-418D-AE19-62706E023703}">
                      <ahyp:hlinkClr xmlns:ahyp="http://schemas.microsoft.com/office/drawing/2018/hyperlinkcolor" val="tx"/>
                    </a:ext>
                  </a:extLst>
                </a:hlinkClick>
              </a:rPr>
              <a:t>Farkas Farms LLC (Grafton, Lorain County)</a:t>
            </a:r>
            <a:endParaRPr lang="en-US" u="sng" dirty="0">
              <a:solidFill>
                <a:schemeClr val="tx1"/>
              </a:solidFill>
            </a:endParaRPr>
          </a:p>
          <a:p>
            <a:pPr fontAlgn="base"/>
            <a:r>
              <a:rPr lang="en-US" u="sng" dirty="0">
                <a:solidFill>
                  <a:schemeClr val="tx1"/>
                </a:solidFill>
              </a:rPr>
              <a:t>Pure OH LLC (East Palestine, Columbiana County)</a:t>
            </a:r>
          </a:p>
          <a:p>
            <a:pPr marL="0" indent="0">
              <a:buNone/>
            </a:pPr>
            <a:endParaRPr lang="en-US" dirty="0"/>
          </a:p>
        </p:txBody>
      </p:sp>
    </p:spTree>
    <p:extLst>
      <p:ext uri="{BB962C8B-B14F-4D97-AF65-F5344CB8AC3E}">
        <p14:creationId xmlns:p14="http://schemas.microsoft.com/office/powerpoint/2010/main" val="23065074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p:cNvPicPr>
            <a:picLocks noChangeAspect="1"/>
          </p:cNvPicPr>
          <p:nvPr/>
        </p:nvPicPr>
        <p:blipFill>
          <a:blip r:embed="rId3"/>
          <a:stretch>
            <a:fillRect/>
          </a:stretch>
        </p:blipFill>
        <p:spPr>
          <a:xfrm>
            <a:off x="6063770" y="3100102"/>
            <a:ext cx="2054796" cy="2054796"/>
          </a:xfrm>
          <a:prstGeom prst="rect">
            <a:avLst/>
          </a:prstGeom>
          <a:ln w="57150" cmpd="thickThin">
            <a:solidFill>
              <a:schemeClr val="tx1">
                <a:lumMod val="50000"/>
                <a:lumOff val="50000"/>
              </a:schemeClr>
            </a:solidFill>
            <a:miter lim="800000"/>
          </a:ln>
        </p:spPr>
      </p:pic>
      <p:sp>
        <p:nvSpPr>
          <p:cNvPr id="2" name="Title 1"/>
          <p:cNvSpPr>
            <a:spLocks noGrp="1"/>
          </p:cNvSpPr>
          <p:nvPr>
            <p:ph type="title"/>
          </p:nvPr>
        </p:nvSpPr>
        <p:spPr>
          <a:xfrm>
            <a:off x="1176866" y="915337"/>
            <a:ext cx="6798734" cy="1303867"/>
          </a:xfrm>
        </p:spPr>
        <p:txBody>
          <a:bodyPr>
            <a:normAutofit/>
          </a:bodyPr>
          <a:lstStyle/>
          <a:p>
            <a:r>
              <a:rPr lang="en-US" b="1" dirty="0"/>
              <a:t>Cultivation</a:t>
            </a:r>
          </a:p>
        </p:txBody>
      </p:sp>
      <p:sp>
        <p:nvSpPr>
          <p:cNvPr id="3" name="Content Placeholder 2"/>
          <p:cNvSpPr>
            <a:spLocks noGrp="1"/>
          </p:cNvSpPr>
          <p:nvPr>
            <p:ph idx="1"/>
          </p:nvPr>
        </p:nvSpPr>
        <p:spPr>
          <a:xfrm>
            <a:off x="971551" y="2556932"/>
            <a:ext cx="4692650" cy="3318936"/>
          </a:xfrm>
        </p:spPr>
        <p:txBody>
          <a:bodyPr>
            <a:normAutofit lnSpcReduction="10000"/>
          </a:bodyPr>
          <a:lstStyle/>
          <a:p>
            <a:pPr>
              <a:lnSpc>
                <a:spcPct val="80000"/>
              </a:lnSpc>
            </a:pPr>
            <a:r>
              <a:rPr lang="en-US" sz="1700" dirty="0"/>
              <a:t>Prevents someone from holding more than one cultivator license in Ohio</a:t>
            </a:r>
          </a:p>
          <a:p>
            <a:pPr>
              <a:lnSpc>
                <a:spcPct val="80000"/>
              </a:lnSpc>
            </a:pPr>
            <a:r>
              <a:rPr lang="en-US" sz="1700" dirty="0"/>
              <a:t>Can’t transfer license to another person without following process and approval</a:t>
            </a:r>
          </a:p>
          <a:p>
            <a:pPr>
              <a:lnSpc>
                <a:spcPct val="80000"/>
              </a:lnSpc>
            </a:pPr>
            <a:r>
              <a:rPr lang="en-US" sz="1700" dirty="0"/>
              <a:t>Renewal of licenses yearly</a:t>
            </a:r>
          </a:p>
          <a:p>
            <a:pPr>
              <a:lnSpc>
                <a:spcPct val="80000"/>
              </a:lnSpc>
            </a:pPr>
            <a:r>
              <a:rPr lang="en-US" sz="1700" dirty="0"/>
              <a:t>Must be at least 21 years old to work </a:t>
            </a:r>
          </a:p>
          <a:p>
            <a:pPr>
              <a:lnSpc>
                <a:spcPct val="80000"/>
              </a:lnSpc>
            </a:pPr>
            <a:r>
              <a:rPr lang="en-US" sz="1700" dirty="0"/>
              <a:t>Limits on pesticide and fertilizers </a:t>
            </a:r>
          </a:p>
          <a:p>
            <a:pPr>
              <a:lnSpc>
                <a:spcPct val="80000"/>
              </a:lnSpc>
            </a:pPr>
            <a:r>
              <a:rPr lang="en-US" sz="1700" dirty="0"/>
              <a:t>Packaging and labeling requirements</a:t>
            </a:r>
          </a:p>
          <a:p>
            <a:pPr>
              <a:lnSpc>
                <a:spcPct val="80000"/>
              </a:lnSpc>
            </a:pPr>
            <a:r>
              <a:rPr lang="en-US" sz="1700" dirty="0"/>
              <a:t>Do weekly inventory</a:t>
            </a:r>
          </a:p>
          <a:p>
            <a:pPr>
              <a:lnSpc>
                <a:spcPct val="80000"/>
              </a:lnSpc>
            </a:pPr>
            <a:r>
              <a:rPr lang="en-US" sz="1700" dirty="0"/>
              <a:t>Cultivator cannot sell directly to patient</a:t>
            </a:r>
          </a:p>
          <a:p>
            <a:pPr>
              <a:lnSpc>
                <a:spcPct val="80000"/>
              </a:lnSpc>
            </a:pPr>
            <a:r>
              <a:rPr lang="en-US" sz="1700" dirty="0"/>
              <a:t>Must </a:t>
            </a:r>
            <a:r>
              <a:rPr lang="en-US" sz="1700"/>
              <a:t>begin growing by May, 2018</a:t>
            </a:r>
          </a:p>
          <a:p>
            <a:pPr>
              <a:lnSpc>
                <a:spcPct val="80000"/>
              </a:lnSpc>
            </a:pPr>
            <a:endParaRPr lang="en-US" sz="1700" dirty="0"/>
          </a:p>
        </p:txBody>
      </p:sp>
    </p:spTree>
    <p:extLst>
      <p:ext uri="{BB962C8B-B14F-4D97-AF65-F5344CB8AC3E}">
        <p14:creationId xmlns:p14="http://schemas.microsoft.com/office/powerpoint/2010/main" val="3190450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5791200" y="1524000"/>
            <a:ext cx="2590800" cy="4114800"/>
          </a:xfrm>
        </p:spPr>
        <p:txBody>
          <a:bodyPr>
            <a:normAutofit/>
          </a:bodyPr>
          <a:lstStyle/>
          <a:p>
            <a:pPr marL="0" indent="0" algn="ctr">
              <a:buNone/>
            </a:pPr>
            <a:r>
              <a:rPr lang="en-US" sz="2800" b="1" dirty="0"/>
              <a:t>Marijuana Grow Houses</a:t>
            </a:r>
          </a:p>
        </p:txBody>
      </p:sp>
      <p:pic>
        <p:nvPicPr>
          <p:cNvPr id="4" name="Picture 3" descr="mother plants.jpg"/>
          <p:cNvPicPr>
            <a:picLocks noChangeAspect="1"/>
          </p:cNvPicPr>
          <p:nvPr/>
        </p:nvPicPr>
        <p:blipFill>
          <a:blip r:embed="rId2" cstate="print"/>
          <a:stretch>
            <a:fillRect/>
          </a:stretch>
        </p:blipFill>
        <p:spPr>
          <a:xfrm>
            <a:off x="842356" y="1219200"/>
            <a:ext cx="2057400" cy="2057400"/>
          </a:xfrm>
          <a:prstGeom prst="rect">
            <a:avLst/>
          </a:prstGeom>
        </p:spPr>
      </p:pic>
      <p:pic>
        <p:nvPicPr>
          <p:cNvPr id="5" name="Picture 4" descr="grow room.jpg"/>
          <p:cNvPicPr>
            <a:picLocks noChangeAspect="1"/>
          </p:cNvPicPr>
          <p:nvPr/>
        </p:nvPicPr>
        <p:blipFill>
          <a:blip r:embed="rId3" cstate="print"/>
          <a:stretch>
            <a:fillRect/>
          </a:stretch>
        </p:blipFill>
        <p:spPr>
          <a:xfrm>
            <a:off x="3393671" y="1219200"/>
            <a:ext cx="2057400" cy="2057400"/>
          </a:xfrm>
          <a:prstGeom prst="rect">
            <a:avLst/>
          </a:prstGeom>
        </p:spPr>
      </p:pic>
      <p:pic>
        <p:nvPicPr>
          <p:cNvPr id="6" name="Picture 5" descr="tray.jpg"/>
          <p:cNvPicPr>
            <a:picLocks noChangeAspect="1"/>
          </p:cNvPicPr>
          <p:nvPr/>
        </p:nvPicPr>
        <p:blipFill>
          <a:blip r:embed="rId4" cstate="print"/>
          <a:stretch>
            <a:fillRect/>
          </a:stretch>
        </p:blipFill>
        <p:spPr>
          <a:xfrm>
            <a:off x="836814" y="3962400"/>
            <a:ext cx="2057400" cy="2057400"/>
          </a:xfrm>
          <a:prstGeom prst="rect">
            <a:avLst/>
          </a:prstGeom>
        </p:spPr>
      </p:pic>
      <p:pic>
        <p:nvPicPr>
          <p:cNvPr id="7" name="Picture 6" descr="trays.jpg"/>
          <p:cNvPicPr>
            <a:picLocks noChangeAspect="1"/>
          </p:cNvPicPr>
          <p:nvPr/>
        </p:nvPicPr>
        <p:blipFill>
          <a:blip r:embed="rId5" cstate="print"/>
          <a:stretch>
            <a:fillRect/>
          </a:stretch>
        </p:blipFill>
        <p:spPr>
          <a:xfrm>
            <a:off x="3393671" y="3962400"/>
            <a:ext cx="2057400" cy="2057400"/>
          </a:xfrm>
          <a:prstGeom prst="rect">
            <a:avLst/>
          </a:prstGeom>
        </p:spPr>
      </p:pic>
    </p:spTree>
    <p:extLst>
      <p:ext uri="{BB962C8B-B14F-4D97-AF65-F5344CB8AC3E}">
        <p14:creationId xmlns:p14="http://schemas.microsoft.com/office/powerpoint/2010/main" val="22677022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685800" y="1314450"/>
            <a:ext cx="2419350" cy="4114800"/>
          </a:xfrm>
        </p:spPr>
        <p:txBody>
          <a:bodyPr>
            <a:normAutofit/>
          </a:bodyPr>
          <a:lstStyle/>
          <a:p>
            <a:r>
              <a:rPr lang="en-US" sz="2800" b="1" dirty="0"/>
              <a:t>Marijuana Grow Houses</a:t>
            </a:r>
          </a:p>
        </p:txBody>
      </p:sp>
      <p:pic>
        <p:nvPicPr>
          <p:cNvPr id="8" name="Picture 7" descr="bucket.jpg"/>
          <p:cNvPicPr>
            <a:picLocks noChangeAspect="1"/>
          </p:cNvPicPr>
          <p:nvPr/>
        </p:nvPicPr>
        <p:blipFill>
          <a:blip r:embed="rId2" cstate="print"/>
          <a:stretch>
            <a:fillRect/>
          </a:stretch>
        </p:blipFill>
        <p:spPr>
          <a:xfrm>
            <a:off x="3371850" y="1314450"/>
            <a:ext cx="2171700" cy="2171700"/>
          </a:xfrm>
          <a:prstGeom prst="rect">
            <a:avLst/>
          </a:prstGeom>
        </p:spPr>
      </p:pic>
      <p:pic>
        <p:nvPicPr>
          <p:cNvPr id="9" name="Picture 8" descr="buckets of weed.jpg"/>
          <p:cNvPicPr>
            <a:picLocks noChangeAspect="1"/>
          </p:cNvPicPr>
          <p:nvPr/>
        </p:nvPicPr>
        <p:blipFill>
          <a:blip r:embed="rId3" cstate="print"/>
          <a:stretch>
            <a:fillRect/>
          </a:stretch>
        </p:blipFill>
        <p:spPr>
          <a:xfrm>
            <a:off x="5715000" y="1314450"/>
            <a:ext cx="2171700" cy="2171700"/>
          </a:xfrm>
          <a:prstGeom prst="rect">
            <a:avLst/>
          </a:prstGeom>
        </p:spPr>
      </p:pic>
      <p:pic>
        <p:nvPicPr>
          <p:cNvPr id="10" name="Picture 9" descr="Electric.jpg"/>
          <p:cNvPicPr>
            <a:picLocks noChangeAspect="1"/>
          </p:cNvPicPr>
          <p:nvPr/>
        </p:nvPicPr>
        <p:blipFill>
          <a:blip r:embed="rId4" cstate="print"/>
          <a:stretch>
            <a:fillRect/>
          </a:stretch>
        </p:blipFill>
        <p:spPr>
          <a:xfrm>
            <a:off x="3371850" y="3543300"/>
            <a:ext cx="2171700" cy="2171700"/>
          </a:xfrm>
          <a:prstGeom prst="rect">
            <a:avLst/>
          </a:prstGeom>
        </p:spPr>
      </p:pic>
      <p:pic>
        <p:nvPicPr>
          <p:cNvPr id="11" name="Picture 10" descr="bud cutter.jpg"/>
          <p:cNvPicPr>
            <a:picLocks noChangeAspect="1"/>
          </p:cNvPicPr>
          <p:nvPr/>
        </p:nvPicPr>
        <p:blipFill>
          <a:blip r:embed="rId5" cstate="print"/>
          <a:stretch>
            <a:fillRect/>
          </a:stretch>
        </p:blipFill>
        <p:spPr>
          <a:xfrm>
            <a:off x="5715000" y="3543300"/>
            <a:ext cx="2171700" cy="2171700"/>
          </a:xfrm>
          <a:prstGeom prst="rect">
            <a:avLst/>
          </a:prstGeom>
        </p:spPr>
      </p:pic>
    </p:spTree>
    <p:extLst>
      <p:ext uri="{BB962C8B-B14F-4D97-AF65-F5344CB8AC3E}">
        <p14:creationId xmlns:p14="http://schemas.microsoft.com/office/powerpoint/2010/main" val="6505906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7AB9B-922C-48B0-9DD2-ED65D3BD209F}"/>
              </a:ext>
            </a:extLst>
          </p:cNvPr>
          <p:cNvSpPr>
            <a:spLocks noGrp="1"/>
          </p:cNvSpPr>
          <p:nvPr>
            <p:ph type="title"/>
          </p:nvPr>
        </p:nvSpPr>
        <p:spPr/>
        <p:txBody>
          <a:bodyPr/>
          <a:lstStyle/>
          <a:p>
            <a:r>
              <a:rPr lang="en-US" b="1" dirty="0"/>
              <a:t>Qualifying Conditions</a:t>
            </a:r>
          </a:p>
        </p:txBody>
      </p:sp>
      <p:sp>
        <p:nvSpPr>
          <p:cNvPr id="3" name="Content Placeholder 2">
            <a:extLst>
              <a:ext uri="{FF2B5EF4-FFF2-40B4-BE49-F238E27FC236}">
                <a16:creationId xmlns:a16="http://schemas.microsoft.com/office/drawing/2014/main" id="{33948078-5FBF-4893-884C-030E369A4D36}"/>
              </a:ext>
            </a:extLst>
          </p:cNvPr>
          <p:cNvSpPr>
            <a:spLocks noGrp="1"/>
          </p:cNvSpPr>
          <p:nvPr>
            <p:ph sz="half" idx="1"/>
          </p:nvPr>
        </p:nvSpPr>
        <p:spPr/>
        <p:txBody>
          <a:bodyPr>
            <a:normAutofit fontScale="62500" lnSpcReduction="20000"/>
          </a:bodyPr>
          <a:lstStyle/>
          <a:p>
            <a:r>
              <a:rPr lang="en-US" dirty="0"/>
              <a:t>AIDS</a:t>
            </a:r>
          </a:p>
          <a:p>
            <a:r>
              <a:rPr lang="en-US" dirty="0"/>
              <a:t>Amyotrophic Lateral Sclerosis (ALS)</a:t>
            </a:r>
          </a:p>
          <a:p>
            <a:r>
              <a:rPr lang="en-US" dirty="0"/>
              <a:t>Alzheimer’s disease</a:t>
            </a:r>
          </a:p>
          <a:p>
            <a:r>
              <a:rPr lang="en-US" dirty="0"/>
              <a:t>Cancer</a:t>
            </a:r>
          </a:p>
          <a:p>
            <a:r>
              <a:rPr lang="en-US" dirty="0"/>
              <a:t>Chronic Traumatic Encephalopathy</a:t>
            </a:r>
          </a:p>
          <a:p>
            <a:r>
              <a:rPr lang="en-US" dirty="0"/>
              <a:t>Crohn’s Disease</a:t>
            </a:r>
          </a:p>
          <a:p>
            <a:r>
              <a:rPr lang="en-US" dirty="0"/>
              <a:t>Epilepsy or another seizure disorder</a:t>
            </a:r>
          </a:p>
          <a:p>
            <a:r>
              <a:rPr lang="en-US" dirty="0"/>
              <a:t>Fibromyalgia</a:t>
            </a:r>
          </a:p>
          <a:p>
            <a:r>
              <a:rPr lang="en-US" dirty="0"/>
              <a:t>Glaucoma</a:t>
            </a:r>
          </a:p>
          <a:p>
            <a:r>
              <a:rPr lang="en-US" dirty="0"/>
              <a:t>Hepatitis C</a:t>
            </a:r>
          </a:p>
          <a:p>
            <a:r>
              <a:rPr lang="en-US" dirty="0"/>
              <a:t>Inflammatory Bowel Disease, </a:t>
            </a:r>
          </a:p>
        </p:txBody>
      </p:sp>
      <p:sp>
        <p:nvSpPr>
          <p:cNvPr id="4" name="Content Placeholder 3">
            <a:extLst>
              <a:ext uri="{FF2B5EF4-FFF2-40B4-BE49-F238E27FC236}">
                <a16:creationId xmlns:a16="http://schemas.microsoft.com/office/drawing/2014/main" id="{F4ECBA78-6801-4802-AB79-D155657BFEA3}"/>
              </a:ext>
            </a:extLst>
          </p:cNvPr>
          <p:cNvSpPr>
            <a:spLocks noGrp="1"/>
          </p:cNvSpPr>
          <p:nvPr>
            <p:ph sz="half" idx="2"/>
          </p:nvPr>
        </p:nvSpPr>
        <p:spPr/>
        <p:txBody>
          <a:bodyPr>
            <a:normAutofit fontScale="62500" lnSpcReduction="20000"/>
          </a:bodyPr>
          <a:lstStyle/>
          <a:p>
            <a:r>
              <a:rPr lang="en-US" dirty="0"/>
              <a:t>Multiple Sclerosis</a:t>
            </a:r>
          </a:p>
          <a:p>
            <a:r>
              <a:rPr lang="en-US" dirty="0"/>
              <a:t>Pain that is either chronic and severe or intractable</a:t>
            </a:r>
          </a:p>
          <a:p>
            <a:r>
              <a:rPr lang="en-US" dirty="0"/>
              <a:t>Parkinson’s Disease</a:t>
            </a:r>
          </a:p>
          <a:p>
            <a:r>
              <a:rPr lang="en-US" dirty="0"/>
              <a:t>Positive status for HIV</a:t>
            </a:r>
          </a:p>
          <a:p>
            <a:r>
              <a:rPr lang="en-US" dirty="0"/>
              <a:t>Post-Traumatic Stress Disorder</a:t>
            </a:r>
          </a:p>
          <a:p>
            <a:r>
              <a:rPr lang="en-US" dirty="0"/>
              <a:t>Sickle Cell Anemia</a:t>
            </a:r>
          </a:p>
          <a:p>
            <a:r>
              <a:rPr lang="en-US" dirty="0"/>
              <a:t>Spinal Cord Disease or injury</a:t>
            </a:r>
          </a:p>
          <a:p>
            <a:r>
              <a:rPr lang="en-US" dirty="0"/>
              <a:t>Tourette’s Syndrome</a:t>
            </a:r>
          </a:p>
          <a:p>
            <a:r>
              <a:rPr lang="en-US" dirty="0"/>
              <a:t>Traumatic Brain Injury</a:t>
            </a:r>
          </a:p>
          <a:p>
            <a:r>
              <a:rPr lang="en-US" dirty="0"/>
              <a:t>Ulcerative Colitis.</a:t>
            </a:r>
          </a:p>
        </p:txBody>
      </p:sp>
    </p:spTree>
    <p:extLst>
      <p:ext uri="{BB962C8B-B14F-4D97-AF65-F5344CB8AC3E}">
        <p14:creationId xmlns:p14="http://schemas.microsoft.com/office/powerpoint/2010/main" val="14256693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Form and Method of Ingestion</a:t>
            </a:r>
          </a:p>
        </p:txBody>
      </p:sp>
      <p:sp>
        <p:nvSpPr>
          <p:cNvPr id="3" name="Content Placeholder 2"/>
          <p:cNvSpPr>
            <a:spLocks noGrp="1"/>
          </p:cNvSpPr>
          <p:nvPr>
            <p:ph idx="1"/>
          </p:nvPr>
        </p:nvSpPr>
        <p:spPr>
          <a:xfrm>
            <a:off x="1176865" y="2490135"/>
            <a:ext cx="6798736" cy="3758265"/>
          </a:xfrm>
        </p:spPr>
        <p:txBody>
          <a:bodyPr>
            <a:normAutofit fontScale="62500" lnSpcReduction="20000"/>
          </a:bodyPr>
          <a:lstStyle/>
          <a:p>
            <a:r>
              <a:rPr lang="en-US" dirty="0"/>
              <a:t>Child resistant  - packaging standards in 16 C.F.R.1700.15 – poison prevention packaging standards</a:t>
            </a:r>
          </a:p>
          <a:p>
            <a:r>
              <a:rPr lang="en-US" dirty="0"/>
              <a:t>Plant material – up to 35%</a:t>
            </a:r>
          </a:p>
          <a:p>
            <a:r>
              <a:rPr lang="en-US" dirty="0"/>
              <a:t>Oils/Edibles – up to 70%</a:t>
            </a:r>
          </a:p>
          <a:p>
            <a:r>
              <a:rPr lang="en-US" dirty="0"/>
              <a:t>Tier I medical marijuana – THC content of 23% or less</a:t>
            </a:r>
          </a:p>
          <a:p>
            <a:r>
              <a:rPr lang="en-US" dirty="0"/>
              <a:t>Tier II medical marijuana – THC content of more than 23% to no more than 35%</a:t>
            </a:r>
          </a:p>
          <a:p>
            <a:r>
              <a:rPr lang="en-US" dirty="0"/>
              <a:t>Forms:</a:t>
            </a:r>
          </a:p>
          <a:p>
            <a:pPr lvl="1"/>
            <a:r>
              <a:rPr lang="en-US" dirty="0"/>
              <a:t>Oil, tincture, capsule, edible </a:t>
            </a:r>
          </a:p>
          <a:p>
            <a:pPr lvl="1"/>
            <a:r>
              <a:rPr lang="en-US" dirty="0"/>
              <a:t>Metered oil or solid preparation for vaporization</a:t>
            </a:r>
          </a:p>
          <a:p>
            <a:pPr lvl="1"/>
            <a:r>
              <a:rPr lang="en-US" dirty="0"/>
              <a:t>Patches for transdermal administration</a:t>
            </a:r>
          </a:p>
          <a:p>
            <a:pPr lvl="1"/>
            <a:r>
              <a:rPr lang="en-US" dirty="0"/>
              <a:t>Plant material for vaporizing devices</a:t>
            </a:r>
          </a:p>
          <a:p>
            <a:pPr lvl="1"/>
            <a:r>
              <a:rPr lang="en-US" dirty="0"/>
              <a:t>If new forms, they must be approved  by state board of pharmacy</a:t>
            </a:r>
          </a:p>
        </p:txBody>
      </p:sp>
    </p:spTree>
    <p:extLst>
      <p:ext uri="{BB962C8B-B14F-4D97-AF65-F5344CB8AC3E}">
        <p14:creationId xmlns:p14="http://schemas.microsoft.com/office/powerpoint/2010/main" val="33899936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2" name="image30.jpeg" descr="marijuanaediblesslider-img3.jpg"/>
          <p:cNvPicPr/>
          <p:nvPr/>
        </p:nvPicPr>
        <p:blipFill>
          <a:blip r:embed="rId2" cstate="print">
            <a:extLst/>
          </a:blip>
          <a:stretch>
            <a:fillRect/>
          </a:stretch>
        </p:blipFill>
        <p:spPr>
          <a:xfrm>
            <a:off x="821530" y="762000"/>
            <a:ext cx="3750470" cy="1947534"/>
          </a:xfrm>
          <a:prstGeom prst="rect">
            <a:avLst/>
          </a:prstGeom>
          <a:ln w="12700">
            <a:miter lim="400000"/>
          </a:ln>
        </p:spPr>
      </p:pic>
      <p:pic>
        <p:nvPicPr>
          <p:cNvPr id="333" name="image31.jpeg" descr="Cannabis_Candy.jpg"/>
          <p:cNvPicPr/>
          <p:nvPr/>
        </p:nvPicPr>
        <p:blipFill>
          <a:blip r:embed="rId3" cstate="print">
            <a:extLst/>
          </a:blip>
          <a:stretch>
            <a:fillRect/>
          </a:stretch>
        </p:blipFill>
        <p:spPr>
          <a:xfrm>
            <a:off x="821530" y="3195905"/>
            <a:ext cx="3415606" cy="2437239"/>
          </a:xfrm>
          <a:prstGeom prst="rect">
            <a:avLst/>
          </a:prstGeom>
          <a:ln w="12700">
            <a:miter lim="400000"/>
          </a:ln>
        </p:spPr>
      </p:pic>
      <p:pic>
        <p:nvPicPr>
          <p:cNvPr id="334" name="image32.jpeg" descr="EDIBLES.jpg"/>
          <p:cNvPicPr/>
          <p:nvPr/>
        </p:nvPicPr>
        <p:blipFill>
          <a:blip r:embed="rId4" cstate="print">
            <a:extLst/>
          </a:blip>
          <a:stretch>
            <a:fillRect/>
          </a:stretch>
        </p:blipFill>
        <p:spPr>
          <a:xfrm>
            <a:off x="5259834" y="657495"/>
            <a:ext cx="3187898" cy="2368748"/>
          </a:xfrm>
          <a:prstGeom prst="rect">
            <a:avLst/>
          </a:prstGeom>
          <a:ln w="12700">
            <a:miter lim="400000"/>
          </a:ln>
        </p:spPr>
      </p:pic>
      <p:pic>
        <p:nvPicPr>
          <p:cNvPr id="335" name="image33.jpeg" descr="LAMEDICALDELIVERY-STRAIN-EDIBLES.jpg"/>
          <p:cNvPicPr/>
          <p:nvPr/>
        </p:nvPicPr>
        <p:blipFill>
          <a:blip r:embed="rId5" cstate="print">
            <a:extLst/>
          </a:blip>
          <a:stretch>
            <a:fillRect/>
          </a:stretch>
        </p:blipFill>
        <p:spPr>
          <a:xfrm>
            <a:off x="4565073" y="3327336"/>
            <a:ext cx="3787973" cy="2104429"/>
          </a:xfrm>
          <a:prstGeom prst="rect">
            <a:avLst/>
          </a:prstGeom>
          <a:ln w="12700">
            <a:miter lim="400000"/>
          </a:ln>
        </p:spPr>
      </p:pic>
      <p:sp>
        <p:nvSpPr>
          <p:cNvPr id="336" name="Shape 336"/>
          <p:cNvSpPr/>
          <p:nvPr/>
        </p:nvSpPr>
        <p:spPr>
          <a:xfrm>
            <a:off x="1828800" y="5563196"/>
            <a:ext cx="5791200" cy="972741"/>
          </a:xfrm>
          <a:prstGeom prst="rect">
            <a:avLst/>
          </a:prstGeom>
          <a:ln w="12700">
            <a:miter lim="400000"/>
          </a:ln>
          <a:extLst>
            <a:ext uri="{C572A759-6A51-4108-AA02-DFA0A04FC94B}">
              <ma14:wrappingTextBoxFlag xmlns:ma14="http://schemas.microsoft.com/office/mac/drawingml/2011/main" xmlns="" val="1"/>
            </a:ext>
          </a:extLst>
        </p:spPr>
        <p:txBody>
          <a:bodyPr lIns="32145" tIns="32145" rIns="32145" bIns="32145">
            <a:normAutofit/>
          </a:bodyPr>
          <a:lstStyle/>
          <a:p>
            <a:pPr lvl="0" algn="ctr" defTabSz="321457"/>
            <a:r>
              <a:rPr lang="en-US" sz="5100" dirty="0"/>
              <a:t>Ohio Approved</a:t>
            </a:r>
            <a:endParaRPr sz="5100" dirty="0">
              <a:latin typeface="Chaparral Pro"/>
              <a:ea typeface="Chaparral Pro"/>
              <a:cs typeface="Chaparral Pro"/>
              <a:sym typeface="Chaparral Pro"/>
            </a:endParaRPr>
          </a:p>
        </p:txBody>
      </p:sp>
    </p:spTree>
    <p:extLst>
      <p:ext uri="{BB962C8B-B14F-4D97-AF65-F5344CB8AC3E}">
        <p14:creationId xmlns:p14="http://schemas.microsoft.com/office/powerpoint/2010/main" val="4408008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t chocolate.jpg"/>
          <p:cNvPicPr>
            <a:picLocks noChangeAspect="1"/>
          </p:cNvPicPr>
          <p:nvPr/>
        </p:nvPicPr>
        <p:blipFill>
          <a:blip r:embed="rId2" cstate="print"/>
          <a:stretch>
            <a:fillRect/>
          </a:stretch>
        </p:blipFill>
        <p:spPr>
          <a:xfrm>
            <a:off x="500063" y="1875233"/>
            <a:ext cx="2828925" cy="3536158"/>
          </a:xfrm>
          <a:prstGeom prst="rect">
            <a:avLst/>
          </a:prstGeom>
        </p:spPr>
      </p:pic>
      <p:pic>
        <p:nvPicPr>
          <p:cNvPr id="3" name="Picture 2" descr="canna-cola_THC_Marijuana_infused_beverages.jpg"/>
          <p:cNvPicPr>
            <a:picLocks noChangeAspect="1"/>
          </p:cNvPicPr>
          <p:nvPr/>
        </p:nvPicPr>
        <p:blipFill>
          <a:blip r:embed="rId3" cstate="print"/>
          <a:stretch>
            <a:fillRect/>
          </a:stretch>
        </p:blipFill>
        <p:spPr>
          <a:xfrm>
            <a:off x="3607594" y="2089545"/>
            <a:ext cx="2084999" cy="1607344"/>
          </a:xfrm>
          <a:prstGeom prst="rect">
            <a:avLst/>
          </a:prstGeom>
        </p:spPr>
      </p:pic>
      <p:pic>
        <p:nvPicPr>
          <p:cNvPr id="4" name="Picture 3" descr="cotton candy.jpg"/>
          <p:cNvPicPr>
            <a:picLocks noChangeAspect="1"/>
          </p:cNvPicPr>
          <p:nvPr/>
        </p:nvPicPr>
        <p:blipFill>
          <a:blip r:embed="rId4" cstate="print"/>
          <a:stretch>
            <a:fillRect/>
          </a:stretch>
        </p:blipFill>
        <p:spPr>
          <a:xfrm>
            <a:off x="6018610" y="1982389"/>
            <a:ext cx="2678906" cy="3655590"/>
          </a:xfrm>
          <a:prstGeom prst="rect">
            <a:avLst/>
          </a:prstGeom>
        </p:spPr>
      </p:pic>
      <p:pic>
        <p:nvPicPr>
          <p:cNvPr id="5" name="Picture 4" descr="dandy_candy_sucker_label-301803_212x213.png"/>
          <p:cNvPicPr>
            <a:picLocks noChangeAspect="1"/>
          </p:cNvPicPr>
          <p:nvPr/>
        </p:nvPicPr>
        <p:blipFill>
          <a:blip r:embed="rId5" cstate="print"/>
          <a:stretch>
            <a:fillRect/>
          </a:stretch>
        </p:blipFill>
        <p:spPr>
          <a:xfrm>
            <a:off x="3661172" y="4125514"/>
            <a:ext cx="2026410" cy="2035970"/>
          </a:xfrm>
          <a:prstGeom prst="rect">
            <a:avLst/>
          </a:prstGeom>
        </p:spPr>
      </p:pic>
      <p:sp>
        <p:nvSpPr>
          <p:cNvPr id="6" name="Title 1"/>
          <p:cNvSpPr txBox="1">
            <a:spLocks/>
          </p:cNvSpPr>
          <p:nvPr/>
        </p:nvSpPr>
        <p:spPr>
          <a:xfrm>
            <a:off x="660797" y="589360"/>
            <a:ext cx="7773293" cy="827112"/>
          </a:xfrm>
          <a:prstGeom prst="rect">
            <a:avLst/>
          </a:prstGeom>
        </p:spPr>
        <p:txBody>
          <a:bodyPr lIns="64291" tIns="32146" rIns="64291" bIns="32146"/>
          <a:lstStyle/>
          <a:p>
            <a:pPr algn="ctr" defTabSz="410751" eaLnBrk="0" fontAlgn="base" hangingPunct="0">
              <a:spcBef>
                <a:spcPct val="0"/>
              </a:spcBef>
              <a:spcAft>
                <a:spcPct val="0"/>
              </a:spcAft>
              <a:defRPr/>
            </a:pPr>
            <a:r>
              <a:rPr lang="en-US" sz="6700" b="1" kern="0" dirty="0">
                <a:solidFill>
                  <a:srgbClr val="2F1A14"/>
                </a:solidFill>
                <a:latin typeface="+mj-lt"/>
                <a:ea typeface="+mj-ea"/>
                <a:cs typeface="+mj-cs"/>
                <a:sym typeface="Papyrus" pitchFamily="66" charset="0"/>
              </a:rPr>
              <a:t>Marijuana Edibles</a:t>
            </a:r>
          </a:p>
        </p:txBody>
      </p:sp>
    </p:spTree>
    <p:extLst>
      <p:ext uri="{BB962C8B-B14F-4D97-AF65-F5344CB8AC3E}">
        <p14:creationId xmlns:p14="http://schemas.microsoft.com/office/powerpoint/2010/main" val="30803597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32" name="Rectangle 13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13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4340" y="429768"/>
            <a:ext cx="8275320" cy="5998464"/>
          </a:xfrm>
          <a:prstGeom prst="rect">
            <a:avLst/>
          </a:prstGeom>
          <a:solidFill>
            <a:schemeClr val="bg1">
              <a:lumMod val="95000"/>
            </a:schemeClr>
          </a:solidFill>
          <a:ln>
            <a:noFill/>
          </a:ln>
          <a:effectLst>
            <a:outerShdw blurRad="114300" dist="127000" dir="4800000" sx="99000" sy="99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sp>
        <p:nvSpPr>
          <p:cNvPr id="136" name="Rectangle 13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2112" y="550804"/>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grpSp>
        <p:nvGrpSpPr>
          <p:cNvPr id="138" name="Group 137"/>
          <p:cNvGrpSpPr>
            <a:grpSpLocks noGrp="1" noUngrp="1" noRot="1" noChangeAspect="1" noMove="1" noResize="1"/>
          </p:cNvGrpSpPr>
          <p:nvPr>
            <p:extLst>
              <p:ext uri="{386F3935-93C4-4BCD-93E2-E3B085C9AB24}">
                <p16:designElem xmlns:p16="http://schemas.microsoft.com/office/powerpoint/2015/main" val="1"/>
              </p:ext>
            </p:extLst>
          </p:nvPr>
        </p:nvGrpSpPr>
        <p:grpSpPr>
          <a:xfrm>
            <a:off x="0" y="3099816"/>
            <a:ext cx="9163369" cy="658368"/>
            <a:chOff x="0" y="3099816"/>
            <a:chExt cx="9163369" cy="658368"/>
          </a:xfrm>
        </p:grpSpPr>
        <p:grpSp>
          <p:nvGrpSpPr>
            <p:cNvPr id="139" name="Group 138"/>
            <p:cNvGrpSpPr/>
            <p:nvPr>
              <p:extLst>
                <p:ext uri="{386F3935-93C4-4BCD-93E2-E3B085C9AB24}">
                  <p16:designElem xmlns:p16="http://schemas.microsoft.com/office/powerpoint/2015/main" val="1"/>
                </p:ext>
              </p:extLst>
            </p:nvPr>
          </p:nvGrpSpPr>
          <p:grpSpPr>
            <a:xfrm>
              <a:off x="0" y="3099816"/>
              <a:ext cx="713232" cy="658368"/>
              <a:chOff x="0" y="3099816"/>
              <a:chExt cx="713232" cy="658368"/>
            </a:xfrm>
          </p:grpSpPr>
          <p:sp useBgFill="1">
            <p:nvSpPr>
              <p:cNvPr id="143" name="Rounded Rectangle 23"/>
              <p:cNvSpPr/>
              <p:nvPr>
                <p:extLst>
                  <p:ext uri="{386F3935-93C4-4BCD-93E2-E3B085C9AB24}">
                    <p16:designElem xmlns:p16="http://schemas.microsoft.com/office/powerpoint/2015/main" val="1"/>
                  </p:ext>
                </p:extLst>
              </p:nvPr>
            </p:nvSpPr>
            <p:spPr>
              <a:xfrm>
                <a:off x="667512" y="3099816"/>
                <a:ext cx="45720" cy="658368"/>
              </a:xfrm>
              <a:prstGeom prst="roundRect">
                <a:avLst>
                  <a:gd name="adj" fmla="val 50000"/>
                </a:avLst>
              </a:prstGeom>
              <a:ln w="9525">
                <a:noFill/>
              </a:ln>
              <a:effectLst>
                <a:innerShdw blurRad="114300">
                  <a:prstClr val="black">
                    <a:alpha val="8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144" name="Picture 143"/>
              <p:cNvPicPr>
                <a:picLocks noChangeAspect="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a:stretch/>
            </p:blipFill>
            <p:spPr>
              <a:xfrm>
                <a:off x="0" y="3125788"/>
                <a:ext cx="697297" cy="606425"/>
              </a:xfrm>
              <a:prstGeom prst="rect">
                <a:avLst/>
              </a:prstGeom>
            </p:spPr>
          </p:pic>
        </p:grpSp>
        <p:grpSp>
          <p:nvGrpSpPr>
            <p:cNvPr id="140" name="Group 139"/>
            <p:cNvGrpSpPr/>
            <p:nvPr>
              <p:extLst>
                <p:ext uri="{386F3935-93C4-4BCD-93E2-E3B085C9AB24}">
                  <p16:designElem xmlns:p16="http://schemas.microsoft.com/office/powerpoint/2015/main" val="1"/>
                </p:ext>
              </p:extLst>
            </p:nvPr>
          </p:nvGrpSpPr>
          <p:grpSpPr>
            <a:xfrm flipH="1">
              <a:off x="8450137" y="3099816"/>
              <a:ext cx="713232" cy="658368"/>
              <a:chOff x="0" y="3099816"/>
              <a:chExt cx="713232" cy="658368"/>
            </a:xfrm>
          </p:grpSpPr>
          <p:sp useBgFill="1">
            <p:nvSpPr>
              <p:cNvPr id="141" name="Rounded Rectangle 21"/>
              <p:cNvSpPr/>
              <p:nvPr>
                <p:extLst>
                  <p:ext uri="{386F3935-93C4-4BCD-93E2-E3B085C9AB24}">
                    <p16:designElem xmlns:p16="http://schemas.microsoft.com/office/powerpoint/2015/main" val="1"/>
                  </p:ext>
                </p:extLst>
              </p:nvPr>
            </p:nvSpPr>
            <p:spPr>
              <a:xfrm>
                <a:off x="667512" y="3099816"/>
                <a:ext cx="45720" cy="658368"/>
              </a:xfrm>
              <a:prstGeom prst="roundRect">
                <a:avLst>
                  <a:gd name="adj" fmla="val 50000"/>
                </a:avLst>
              </a:prstGeom>
              <a:ln w="9525">
                <a:noFill/>
              </a:ln>
              <a:effectLst>
                <a:innerShdw blurRad="114300">
                  <a:prstClr val="black">
                    <a:alpha val="8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142" name="Picture 141"/>
              <p:cNvPicPr>
                <a:picLocks noChangeAspect="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a:stretch/>
            </p:blipFill>
            <p:spPr>
              <a:xfrm>
                <a:off x="0" y="3125788"/>
                <a:ext cx="697297" cy="606425"/>
              </a:xfrm>
              <a:prstGeom prst="rect">
                <a:avLst/>
              </a:prstGeom>
            </p:spPr>
          </p:pic>
        </p:grpSp>
      </p:grpSp>
      <p:cxnSp>
        <p:nvCxnSpPr>
          <p:cNvPr id="146" name="Straight Connector 145"/>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40067" y="2400639"/>
            <a:ext cx="2532381" cy="0"/>
          </a:xfrm>
          <a:prstGeom prst="line">
            <a:avLst/>
          </a:prstGeom>
        </p:spPr>
        <p:style>
          <a:lnRef idx="2">
            <a:schemeClr val="accent1"/>
          </a:lnRef>
          <a:fillRef idx="0">
            <a:schemeClr val="accent1"/>
          </a:fillRef>
          <a:effectRef idx="1">
            <a:schemeClr val="accent1"/>
          </a:effectRef>
          <a:fontRef idx="minor">
            <a:schemeClr val="tx1"/>
          </a:fontRef>
        </p:style>
      </p:cxnSp>
      <p:sp>
        <p:nvSpPr>
          <p:cNvPr id="148" name="Rectangle 14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0470" y="1092200"/>
            <a:ext cx="4216028" cy="473036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9" name="image29.jpeg" descr="maxresdefault.jpg"/>
          <p:cNvPicPr/>
          <p:nvPr/>
        </p:nvPicPr>
        <p:blipFill>
          <a:blip r:embed="rId3" cstate="print">
            <a:extLst/>
          </a:blip>
          <a:stretch>
            <a:fillRect/>
          </a:stretch>
        </p:blipFill>
        <p:spPr>
          <a:xfrm>
            <a:off x="1225384" y="2000057"/>
            <a:ext cx="3886200" cy="2914650"/>
          </a:xfrm>
          <a:prstGeom prst="rect">
            <a:avLst/>
          </a:prstGeom>
        </p:spPr>
      </p:pic>
      <p:sp>
        <p:nvSpPr>
          <p:cNvPr id="317" name="Shape 317"/>
          <p:cNvSpPr>
            <a:spLocks noGrp="1"/>
          </p:cNvSpPr>
          <p:nvPr>
            <p:ph type="title"/>
          </p:nvPr>
        </p:nvSpPr>
        <p:spPr>
          <a:xfrm>
            <a:off x="5651869" y="982133"/>
            <a:ext cx="2520579" cy="1303867"/>
          </a:xfrm>
          <a:prstGeom prst="rect">
            <a:avLst/>
          </a:prstGeom>
        </p:spPr>
        <p:txBody>
          <a:bodyPr>
            <a:normAutofit/>
          </a:bodyPr>
          <a:lstStyle>
            <a:lvl1pPr>
              <a:defRPr b="1"/>
            </a:lvl1pPr>
          </a:lstStyle>
          <a:p>
            <a:pPr>
              <a:lnSpc>
                <a:spcPct val="90000"/>
              </a:lnSpc>
              <a:defRPr sz="1800" b="0">
                <a:solidFill>
                  <a:srgbClr val="000000"/>
                </a:solidFill>
              </a:defRPr>
            </a:pPr>
            <a:r>
              <a:rPr sz="2800"/>
              <a:t>Cannabinoid Hyperemesis Syndrome</a:t>
            </a:r>
          </a:p>
        </p:txBody>
      </p:sp>
      <p:sp>
        <p:nvSpPr>
          <p:cNvPr id="318" name="Shape 318"/>
          <p:cNvSpPr>
            <a:spLocks noGrp="1"/>
          </p:cNvSpPr>
          <p:nvPr>
            <p:ph type="body" idx="1"/>
          </p:nvPr>
        </p:nvSpPr>
        <p:spPr>
          <a:xfrm>
            <a:off x="5651869" y="2556932"/>
            <a:ext cx="2520578" cy="3318936"/>
          </a:xfrm>
          <a:prstGeom prst="rect">
            <a:avLst/>
          </a:prstGeom>
        </p:spPr>
        <p:txBody>
          <a:bodyPr>
            <a:normAutofit/>
          </a:bodyPr>
          <a:lstStyle/>
          <a:p>
            <a:pPr>
              <a:lnSpc>
                <a:spcPct val="80000"/>
              </a:lnSpc>
              <a:spcBef>
                <a:spcPts val="375"/>
              </a:spcBef>
              <a:defRPr sz="1800"/>
            </a:pPr>
            <a:r>
              <a:rPr sz="1100"/>
              <a:t>Identified in 2009</a:t>
            </a:r>
          </a:p>
          <a:p>
            <a:pPr>
              <a:lnSpc>
                <a:spcPct val="80000"/>
              </a:lnSpc>
              <a:spcBef>
                <a:spcPts val="375"/>
              </a:spcBef>
              <a:defRPr sz="1800"/>
            </a:pPr>
            <a:r>
              <a:rPr sz="1100"/>
              <a:t>Cannabis use for years and on a weekly basis</a:t>
            </a:r>
          </a:p>
          <a:p>
            <a:pPr>
              <a:lnSpc>
                <a:spcPct val="80000"/>
              </a:lnSpc>
              <a:spcBef>
                <a:spcPts val="375"/>
              </a:spcBef>
              <a:defRPr sz="1800"/>
            </a:pPr>
            <a:r>
              <a:rPr sz="1100"/>
              <a:t>Began young</a:t>
            </a:r>
          </a:p>
          <a:p>
            <a:pPr>
              <a:lnSpc>
                <a:spcPct val="80000"/>
              </a:lnSpc>
              <a:spcBef>
                <a:spcPts val="375"/>
              </a:spcBef>
              <a:buSzTx/>
              <a:buNone/>
              <a:defRPr sz="1800"/>
            </a:pPr>
            <a:r>
              <a:rPr sz="1100" b="1" i="1"/>
              <a:t>Symptoms</a:t>
            </a:r>
            <a:endParaRPr sz="1100"/>
          </a:p>
          <a:p>
            <a:pPr>
              <a:lnSpc>
                <a:spcPct val="80000"/>
              </a:lnSpc>
              <a:spcBef>
                <a:spcPts val="375"/>
              </a:spcBef>
              <a:defRPr sz="1800"/>
            </a:pPr>
            <a:r>
              <a:rPr sz="1100"/>
              <a:t>Severe nausea and vomiting</a:t>
            </a:r>
          </a:p>
          <a:p>
            <a:pPr>
              <a:lnSpc>
                <a:spcPct val="80000"/>
              </a:lnSpc>
              <a:spcBef>
                <a:spcPts val="375"/>
              </a:spcBef>
              <a:defRPr sz="1800"/>
            </a:pPr>
            <a:r>
              <a:rPr sz="1100"/>
              <a:t>Vomiting in cycle over a few months</a:t>
            </a:r>
          </a:p>
          <a:p>
            <a:pPr>
              <a:lnSpc>
                <a:spcPct val="80000"/>
              </a:lnSpc>
              <a:spcBef>
                <a:spcPts val="375"/>
              </a:spcBef>
              <a:defRPr sz="1800"/>
            </a:pPr>
            <a:r>
              <a:rPr sz="1100"/>
              <a:t>Colicky abdominal pain</a:t>
            </a:r>
          </a:p>
          <a:p>
            <a:pPr>
              <a:lnSpc>
                <a:spcPct val="80000"/>
              </a:lnSpc>
              <a:spcBef>
                <a:spcPts val="375"/>
              </a:spcBef>
              <a:buSzTx/>
              <a:buNone/>
              <a:defRPr sz="1800"/>
            </a:pPr>
            <a:r>
              <a:rPr sz="1100" b="1" i="1"/>
              <a:t>Short Term Fix</a:t>
            </a:r>
            <a:endParaRPr sz="1100"/>
          </a:p>
          <a:p>
            <a:pPr>
              <a:lnSpc>
                <a:spcPct val="80000"/>
              </a:lnSpc>
              <a:spcBef>
                <a:spcPts val="375"/>
              </a:spcBef>
              <a:defRPr sz="1800"/>
            </a:pPr>
            <a:r>
              <a:rPr sz="1100"/>
              <a:t>Immersion in hot water</a:t>
            </a:r>
          </a:p>
          <a:p>
            <a:pPr>
              <a:lnSpc>
                <a:spcPct val="80000"/>
              </a:lnSpc>
              <a:spcBef>
                <a:spcPts val="375"/>
              </a:spcBef>
              <a:buSzTx/>
              <a:buNone/>
              <a:defRPr sz="1800"/>
            </a:pPr>
            <a:r>
              <a:rPr sz="1100" b="1" i="1"/>
              <a:t>Long Term Fix</a:t>
            </a:r>
            <a:endParaRPr sz="1100"/>
          </a:p>
          <a:p>
            <a:pPr>
              <a:lnSpc>
                <a:spcPct val="80000"/>
              </a:lnSpc>
              <a:spcBef>
                <a:spcPts val="375"/>
              </a:spcBef>
              <a:defRPr sz="1800"/>
            </a:pPr>
            <a:r>
              <a:rPr sz="1100"/>
              <a:t>Quit cannabis use</a:t>
            </a:r>
          </a:p>
        </p:txBody>
      </p:sp>
    </p:spTree>
    <p:extLst>
      <p:ext uri="{BB962C8B-B14F-4D97-AF65-F5344CB8AC3E}">
        <p14:creationId xmlns:p14="http://schemas.microsoft.com/office/powerpoint/2010/main" val="3366038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9" name="Rectangle 9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4340" y="429768"/>
            <a:ext cx="8275320" cy="5998464"/>
          </a:xfrm>
          <a:prstGeom prst="rect">
            <a:avLst/>
          </a:prstGeom>
          <a:solidFill>
            <a:schemeClr val="tx1"/>
          </a:solidFill>
          <a:ln>
            <a:noFill/>
          </a:ln>
          <a:effectLst>
            <a:outerShdw blurRad="114300" dist="127000" dir="4800000" sx="99000" sy="99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7" name="Picture 6" descr="dab.jpg"/>
          <p:cNvPicPr>
            <a:picLocks noChangeAspect="1"/>
          </p:cNvPicPr>
          <p:nvPr/>
        </p:nvPicPr>
        <p:blipFill rotWithShape="1">
          <a:blip r:embed="rId2" cstate="print">
            <a:alphaModFix amt="50000"/>
            <a:extLst/>
          </a:blip>
          <a:srcRect l="7914" r="-1" b="-1"/>
          <a:stretch/>
        </p:blipFill>
        <p:spPr>
          <a:xfrm>
            <a:off x="434340" y="429768"/>
            <a:ext cx="8275320" cy="5998464"/>
          </a:xfrm>
          <a:prstGeom prst="rect">
            <a:avLst/>
          </a:prstGeom>
        </p:spPr>
      </p:pic>
      <p:sp>
        <p:nvSpPr>
          <p:cNvPr id="103" name="Rectangle 10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2112" y="550804"/>
            <a:ext cx="8039776" cy="5756392"/>
          </a:xfrm>
          <a:prstGeom prst="rect">
            <a:avLst/>
          </a:prstGeom>
          <a:noFill/>
          <a:ln w="15875" cap="flat">
            <a:solidFill>
              <a:schemeClr val="bg1"/>
            </a:solidFill>
            <a:miter lim="800000"/>
          </a:ln>
        </p:spPr>
        <p:style>
          <a:lnRef idx="1">
            <a:schemeClr val="accent1"/>
          </a:lnRef>
          <a:fillRef idx="3">
            <a:schemeClr val="accent1"/>
          </a:fillRef>
          <a:effectRef idx="2">
            <a:schemeClr val="accent1"/>
          </a:effectRef>
          <a:fontRef idx="minor">
            <a:schemeClr val="lt1"/>
          </a:fontRef>
        </p:style>
      </p:sp>
      <p:cxnSp>
        <p:nvCxnSpPr>
          <p:cNvPr id="105" name="Straight Connector 104"/>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702592" y="3594428"/>
            <a:ext cx="610362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nvGrpSpPr>
          <p:cNvPr id="107" name="Group 106"/>
          <p:cNvGrpSpPr>
            <a:grpSpLocks noGrp="1" noUngrp="1" noRot="1" noChangeAspect="1" noMove="1" noResize="1"/>
          </p:cNvGrpSpPr>
          <p:nvPr>
            <p:extLst>
              <p:ext uri="{386F3935-93C4-4BCD-93E2-E3B085C9AB24}">
                <p16:designElem xmlns:p16="http://schemas.microsoft.com/office/powerpoint/2015/main" val="1"/>
              </p:ext>
            </p:extLst>
          </p:nvPr>
        </p:nvGrpSpPr>
        <p:grpSpPr>
          <a:xfrm>
            <a:off x="0" y="3099816"/>
            <a:ext cx="9163369" cy="658368"/>
            <a:chOff x="0" y="3099816"/>
            <a:chExt cx="9163369" cy="658368"/>
          </a:xfrm>
        </p:grpSpPr>
        <p:grpSp>
          <p:nvGrpSpPr>
            <p:cNvPr id="108" name="Group 107"/>
            <p:cNvGrpSpPr/>
            <p:nvPr>
              <p:extLst>
                <p:ext uri="{386F3935-93C4-4BCD-93E2-E3B085C9AB24}">
                  <p16:designElem xmlns:p16="http://schemas.microsoft.com/office/powerpoint/2015/main" val="1"/>
                </p:ext>
              </p:extLst>
            </p:nvPr>
          </p:nvGrpSpPr>
          <p:grpSpPr>
            <a:xfrm>
              <a:off x="0" y="3099816"/>
              <a:ext cx="713232" cy="658368"/>
              <a:chOff x="0" y="3099816"/>
              <a:chExt cx="713232" cy="658368"/>
            </a:xfrm>
          </p:grpSpPr>
          <p:sp useBgFill="1">
            <p:nvSpPr>
              <p:cNvPr id="112" name="Rounded Rectangle 38"/>
              <p:cNvSpPr/>
              <p:nvPr>
                <p:extLst>
                  <p:ext uri="{386F3935-93C4-4BCD-93E2-E3B085C9AB24}">
                    <p16:designElem xmlns:p16="http://schemas.microsoft.com/office/powerpoint/2015/main" val="1"/>
                  </p:ext>
                </p:extLst>
              </p:nvPr>
            </p:nvSpPr>
            <p:spPr>
              <a:xfrm>
                <a:off x="667512" y="3099816"/>
                <a:ext cx="45720" cy="658368"/>
              </a:xfrm>
              <a:prstGeom prst="roundRect">
                <a:avLst>
                  <a:gd name="adj" fmla="val 50000"/>
                </a:avLst>
              </a:prstGeom>
              <a:ln w="9525">
                <a:noFill/>
              </a:ln>
              <a:effectLst>
                <a:innerShdw blurRad="114300">
                  <a:prstClr val="black">
                    <a:alpha val="8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113" name="Picture 112"/>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0" y="3125788"/>
                <a:ext cx="697297" cy="606425"/>
              </a:xfrm>
              <a:prstGeom prst="rect">
                <a:avLst/>
              </a:prstGeom>
            </p:spPr>
          </p:pic>
        </p:grpSp>
        <p:grpSp>
          <p:nvGrpSpPr>
            <p:cNvPr id="109" name="Group 108"/>
            <p:cNvGrpSpPr/>
            <p:nvPr>
              <p:extLst>
                <p:ext uri="{386F3935-93C4-4BCD-93E2-E3B085C9AB24}">
                  <p16:designElem xmlns:p16="http://schemas.microsoft.com/office/powerpoint/2015/main" val="1"/>
                </p:ext>
              </p:extLst>
            </p:nvPr>
          </p:nvGrpSpPr>
          <p:grpSpPr>
            <a:xfrm flipH="1">
              <a:off x="8450137" y="3099816"/>
              <a:ext cx="713232" cy="658368"/>
              <a:chOff x="0" y="3099816"/>
              <a:chExt cx="713232" cy="658368"/>
            </a:xfrm>
          </p:grpSpPr>
          <p:sp useBgFill="1">
            <p:nvSpPr>
              <p:cNvPr id="110" name="Rounded Rectangle 36"/>
              <p:cNvSpPr/>
              <p:nvPr>
                <p:extLst>
                  <p:ext uri="{386F3935-93C4-4BCD-93E2-E3B085C9AB24}">
                    <p16:designElem xmlns:p16="http://schemas.microsoft.com/office/powerpoint/2015/main" val="1"/>
                  </p:ext>
                </p:extLst>
              </p:nvPr>
            </p:nvSpPr>
            <p:spPr>
              <a:xfrm>
                <a:off x="667512" y="3099816"/>
                <a:ext cx="45720" cy="658368"/>
              </a:xfrm>
              <a:prstGeom prst="roundRect">
                <a:avLst>
                  <a:gd name="adj" fmla="val 50000"/>
                </a:avLst>
              </a:prstGeom>
              <a:ln w="9525">
                <a:noFill/>
              </a:ln>
              <a:effectLst>
                <a:innerShdw blurRad="114300">
                  <a:prstClr val="black">
                    <a:alpha val="8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111" name="Picture 110"/>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0" y="3125788"/>
                <a:ext cx="697297" cy="606425"/>
              </a:xfrm>
              <a:prstGeom prst="rect">
                <a:avLst/>
              </a:prstGeom>
            </p:spPr>
          </p:pic>
        </p:grpSp>
      </p:grpSp>
      <p:sp>
        <p:nvSpPr>
          <p:cNvPr id="93" name="Shape 93"/>
          <p:cNvSpPr>
            <a:spLocks noGrp="1"/>
          </p:cNvSpPr>
          <p:nvPr>
            <p:ph type="ctrTitle"/>
          </p:nvPr>
        </p:nvSpPr>
        <p:spPr>
          <a:xfrm>
            <a:off x="1668302" y="1113698"/>
            <a:ext cx="6172200" cy="2345264"/>
          </a:xfrm>
          <a:prstGeom prst="rect">
            <a:avLst/>
          </a:prstGeom>
        </p:spPr>
        <p:txBody>
          <a:bodyPr tIns="32146" bIns="32146">
            <a:normAutofit/>
          </a:bodyPr>
          <a:lstStyle/>
          <a:p>
            <a:pPr>
              <a:lnSpc>
                <a:spcPct val="80000"/>
              </a:lnSpc>
              <a:defRPr sz="1800" b="0" spc="0">
                <a:solidFill>
                  <a:srgbClr val="000000"/>
                </a:solidFill>
              </a:defRPr>
            </a:pPr>
            <a:r>
              <a:rPr sz="6100" spc="-101">
                <a:solidFill>
                  <a:schemeClr val="bg1"/>
                </a:solidFill>
              </a:rPr>
              <a:t>Marijuana </a:t>
            </a:r>
            <a:r>
              <a:rPr lang="en-US" sz="6100" spc="-101">
                <a:solidFill>
                  <a:schemeClr val="bg1"/>
                </a:solidFill>
              </a:rPr>
              <a:t>Transformation</a:t>
            </a:r>
            <a:r>
              <a:rPr sz="6100" spc="-101">
                <a:solidFill>
                  <a:schemeClr val="bg1"/>
                </a:solidFill>
              </a:rPr>
              <a:t>:  The High</a:t>
            </a:r>
          </a:p>
        </p:txBody>
      </p:sp>
      <p:sp>
        <p:nvSpPr>
          <p:cNvPr id="94" name="Shape 94"/>
          <p:cNvSpPr>
            <a:spLocks noGrp="1"/>
          </p:cNvSpPr>
          <p:nvPr>
            <p:ph type="subTitle" idx="1"/>
          </p:nvPr>
        </p:nvSpPr>
        <p:spPr>
          <a:xfrm>
            <a:off x="1839752" y="3729894"/>
            <a:ext cx="5829300" cy="2366106"/>
          </a:xfrm>
          <a:prstGeom prst="rect">
            <a:avLst/>
          </a:prstGeom>
        </p:spPr>
        <p:txBody>
          <a:bodyPr tIns="32146" bIns="32146">
            <a:normAutofit fontScale="85000" lnSpcReduction="20000"/>
          </a:bodyPr>
          <a:lstStyle/>
          <a:p>
            <a:pPr>
              <a:lnSpc>
                <a:spcPct val="80000"/>
              </a:lnSpc>
              <a:buFont typeface="Arial" pitchFamily="34" charset="0"/>
              <a:buChar char="•"/>
            </a:pPr>
            <a:r>
              <a:rPr lang="en-US" sz="2800" dirty="0">
                <a:solidFill>
                  <a:schemeClr val="bg1"/>
                </a:solidFill>
              </a:rPr>
              <a:t>Blogs have called it the “future of cannabis”</a:t>
            </a:r>
          </a:p>
          <a:p>
            <a:pPr>
              <a:lnSpc>
                <a:spcPct val="80000"/>
              </a:lnSpc>
              <a:buFont typeface="Arial" pitchFamily="34" charset="0"/>
              <a:buChar char="•"/>
            </a:pPr>
            <a:r>
              <a:rPr lang="en-US" sz="2800" dirty="0">
                <a:solidFill>
                  <a:schemeClr val="bg1"/>
                </a:solidFill>
              </a:rPr>
              <a:t>Can Exceed 80% THC</a:t>
            </a:r>
          </a:p>
          <a:p>
            <a:pPr>
              <a:lnSpc>
                <a:spcPct val="80000"/>
              </a:lnSpc>
              <a:buFont typeface="Arial" pitchFamily="34" charset="0"/>
              <a:buChar char="•"/>
            </a:pPr>
            <a:r>
              <a:rPr lang="en-US" sz="2800" dirty="0">
                <a:solidFill>
                  <a:schemeClr val="bg1"/>
                </a:solidFill>
              </a:rPr>
              <a:t>Hallucinations</a:t>
            </a:r>
          </a:p>
          <a:p>
            <a:pPr>
              <a:lnSpc>
                <a:spcPct val="80000"/>
              </a:lnSpc>
              <a:buFont typeface="Arial" pitchFamily="34" charset="0"/>
              <a:buChar char="•"/>
            </a:pPr>
            <a:r>
              <a:rPr lang="en-US" sz="2800" dirty="0">
                <a:solidFill>
                  <a:schemeClr val="bg1"/>
                </a:solidFill>
              </a:rPr>
              <a:t>Immediate high – edibles take about 30-45 minutes</a:t>
            </a:r>
          </a:p>
          <a:p>
            <a:pPr>
              <a:lnSpc>
                <a:spcPct val="80000"/>
              </a:lnSpc>
              <a:buFont typeface="Arial" pitchFamily="34" charset="0"/>
              <a:buChar char="•"/>
            </a:pPr>
            <a:r>
              <a:rPr lang="en-US" sz="2800" dirty="0">
                <a:solidFill>
                  <a:schemeClr val="bg1"/>
                </a:solidFill>
              </a:rPr>
              <a:t>Described as an intense experience, even for seasoned marijuana users</a:t>
            </a:r>
          </a:p>
          <a:p>
            <a:pPr>
              <a:lnSpc>
                <a:spcPct val="80000"/>
              </a:lnSpc>
              <a:buBlip>
                <a:blip r:embed="rId4">
                  <a:extLst/>
                </a:blip>
              </a:buBlip>
            </a:pPr>
            <a:endParaRPr lang="en-US" sz="1100" dirty="0">
              <a:solidFill>
                <a:schemeClr val="bg1"/>
              </a:solidFill>
            </a:endParaRPr>
          </a:p>
          <a:p>
            <a:pPr>
              <a:lnSpc>
                <a:spcPct val="80000"/>
              </a:lnSpc>
              <a:buBlip>
                <a:blip r:embed="rId4">
                  <a:extLst/>
                </a:blip>
              </a:buBlip>
            </a:pPr>
            <a:endParaRPr lang="en-US" sz="1100" dirty="0">
              <a:solidFill>
                <a:schemeClr val="bg1"/>
              </a:solidFill>
            </a:endParaRPr>
          </a:p>
          <a:p>
            <a:pPr>
              <a:lnSpc>
                <a:spcPct val="80000"/>
              </a:lnSpc>
              <a:buBlip>
                <a:blip r:embed="rId4">
                  <a:extLst/>
                </a:blip>
              </a:buBlip>
            </a:pPr>
            <a:endParaRPr sz="1100" dirty="0">
              <a:solidFill>
                <a:schemeClr val="bg1"/>
              </a:solidFill>
            </a:endParaRPr>
          </a:p>
        </p:txBody>
      </p:sp>
    </p:spTree>
    <p:extLst>
      <p:ext uri="{BB962C8B-B14F-4D97-AF65-F5344CB8AC3E}">
        <p14:creationId xmlns:p14="http://schemas.microsoft.com/office/powerpoint/2010/main" val="21112654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Shape 134"/>
          <p:cNvSpPr>
            <a:spLocks noGrp="1"/>
          </p:cNvSpPr>
          <p:nvPr>
            <p:ph type="title" idx="4294967295"/>
          </p:nvPr>
        </p:nvSpPr>
        <p:spPr>
          <a:xfrm>
            <a:off x="584714" y="705139"/>
            <a:ext cx="8077200" cy="758825"/>
          </a:xfrm>
          <a:prstGeom prst="rect">
            <a:avLst/>
          </a:prstGeom>
        </p:spPr>
        <p:txBody>
          <a:bodyPr>
            <a:noAutofit/>
          </a:bodyPr>
          <a:lstStyle/>
          <a:p>
            <a:pPr lvl="0" algn="ctr" defTabSz="731520">
              <a:defRPr sz="1800">
                <a:solidFill>
                  <a:srgbClr val="000000"/>
                </a:solidFill>
              </a:defRPr>
            </a:pPr>
            <a:r>
              <a:rPr sz="3200" b="1" dirty="0">
                <a:solidFill>
                  <a:srgbClr val="7B9899"/>
                </a:solidFill>
              </a:rPr>
              <a:t>Marijuana Status (Medicinal)</a:t>
            </a:r>
            <a:br>
              <a:rPr sz="3200" b="1" dirty="0">
                <a:solidFill>
                  <a:srgbClr val="7B9899"/>
                </a:solidFill>
              </a:rPr>
            </a:br>
            <a:r>
              <a:rPr sz="3200" b="1" dirty="0">
                <a:solidFill>
                  <a:srgbClr val="7B9899"/>
                </a:solidFill>
              </a:rPr>
              <a:t>- </a:t>
            </a:r>
            <a:r>
              <a:rPr lang="en-US" sz="3200" b="1" dirty="0">
                <a:solidFill>
                  <a:srgbClr val="7B9899"/>
                </a:solidFill>
              </a:rPr>
              <a:t>30 </a:t>
            </a:r>
            <a:r>
              <a:rPr sz="3200" b="1" dirty="0">
                <a:solidFill>
                  <a:srgbClr val="7B9899"/>
                </a:solidFill>
              </a:rPr>
              <a:t>States and DC</a:t>
            </a:r>
          </a:p>
        </p:txBody>
      </p:sp>
      <p:sp>
        <p:nvSpPr>
          <p:cNvPr id="135" name="Shape 135"/>
          <p:cNvSpPr/>
          <p:nvPr/>
        </p:nvSpPr>
        <p:spPr>
          <a:xfrm>
            <a:off x="838200" y="1905000"/>
            <a:ext cx="2209800" cy="41910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fontScale="85000" lnSpcReduction="20000"/>
          </a:bodyPr>
          <a:lstStyle/>
          <a:p>
            <a:pPr marL="274320" lvl="0" indent="-274320">
              <a:spcBef>
                <a:spcPts val="1200"/>
              </a:spcBef>
              <a:buClr>
                <a:srgbClr val="D16349"/>
              </a:buClr>
              <a:buSzPct val="85000"/>
              <a:buFont typeface="Helvetica"/>
              <a:buChar char="●"/>
            </a:pPr>
            <a:r>
              <a:rPr sz="1400" dirty="0">
                <a:solidFill>
                  <a:srgbClr val="00B050"/>
                </a:solidFill>
                <a:latin typeface="Cambria" panose="02040503050406030204" pitchFamily="18" charset="0"/>
              </a:rPr>
              <a:t>California – 1996</a:t>
            </a:r>
          </a:p>
          <a:p>
            <a:pPr marL="274320" lvl="0" indent="-274320">
              <a:spcBef>
                <a:spcPts val="1200"/>
              </a:spcBef>
              <a:buClr>
                <a:srgbClr val="D16349"/>
              </a:buClr>
              <a:buSzPct val="85000"/>
              <a:buFont typeface="Helvetica"/>
              <a:buChar char="●"/>
            </a:pPr>
            <a:r>
              <a:rPr sz="1400" dirty="0">
                <a:solidFill>
                  <a:srgbClr val="00B050"/>
                </a:solidFill>
                <a:latin typeface="Cambria" panose="02040503050406030204" pitchFamily="18" charset="0"/>
              </a:rPr>
              <a:t>Alaska – 1998</a:t>
            </a:r>
          </a:p>
          <a:p>
            <a:pPr marL="274320" lvl="0" indent="-274320">
              <a:spcBef>
                <a:spcPts val="1200"/>
              </a:spcBef>
              <a:buClr>
                <a:srgbClr val="D16349"/>
              </a:buClr>
              <a:buSzPct val="85000"/>
              <a:buFont typeface="Helvetica"/>
              <a:buChar char="●"/>
            </a:pPr>
            <a:r>
              <a:rPr sz="1400" dirty="0">
                <a:solidFill>
                  <a:srgbClr val="00B050"/>
                </a:solidFill>
                <a:latin typeface="Cambria" panose="02040503050406030204" pitchFamily="18" charset="0"/>
              </a:rPr>
              <a:t>Oregon – 1998</a:t>
            </a:r>
          </a:p>
          <a:p>
            <a:pPr marL="274320" lvl="0" indent="-274320">
              <a:spcBef>
                <a:spcPts val="1200"/>
              </a:spcBef>
              <a:buClr>
                <a:srgbClr val="D16349"/>
              </a:buClr>
              <a:buSzPct val="85000"/>
              <a:buFont typeface="Helvetica"/>
              <a:buChar char="●"/>
            </a:pPr>
            <a:r>
              <a:rPr sz="1400" dirty="0">
                <a:solidFill>
                  <a:srgbClr val="00B050"/>
                </a:solidFill>
                <a:latin typeface="Cambria" panose="02040503050406030204" pitchFamily="18" charset="0"/>
              </a:rPr>
              <a:t>Washington – 1998</a:t>
            </a:r>
          </a:p>
          <a:p>
            <a:pPr marL="274320" lvl="0" indent="-274320">
              <a:spcBef>
                <a:spcPts val="1200"/>
              </a:spcBef>
              <a:buClr>
                <a:srgbClr val="D16349"/>
              </a:buClr>
              <a:buSzPct val="85000"/>
              <a:buFont typeface="Helvetica"/>
              <a:buChar char="●"/>
            </a:pPr>
            <a:r>
              <a:rPr sz="1400" dirty="0">
                <a:solidFill>
                  <a:srgbClr val="00B050"/>
                </a:solidFill>
                <a:latin typeface="Cambria" panose="02040503050406030204" pitchFamily="18" charset="0"/>
              </a:rPr>
              <a:t>Maine – 1999</a:t>
            </a:r>
          </a:p>
          <a:p>
            <a:pPr marL="274320" lvl="0" indent="-274320">
              <a:spcBef>
                <a:spcPts val="1200"/>
              </a:spcBef>
              <a:buClr>
                <a:srgbClr val="D16349"/>
              </a:buClr>
              <a:buSzPct val="85000"/>
              <a:buFont typeface="Helvetica"/>
              <a:buChar char="●"/>
            </a:pPr>
            <a:r>
              <a:rPr sz="1400" dirty="0">
                <a:solidFill>
                  <a:srgbClr val="00B050"/>
                </a:solidFill>
                <a:latin typeface="Cambria" panose="02040503050406030204" pitchFamily="18" charset="0"/>
              </a:rPr>
              <a:t>Colorado – 2000</a:t>
            </a:r>
          </a:p>
          <a:p>
            <a:pPr marL="274320" lvl="0" indent="-274320">
              <a:spcBef>
                <a:spcPts val="1200"/>
              </a:spcBef>
              <a:buClr>
                <a:srgbClr val="D16349"/>
              </a:buClr>
              <a:buSzPct val="85000"/>
              <a:buFont typeface="Helvetica"/>
              <a:buChar char="●"/>
            </a:pPr>
            <a:r>
              <a:rPr sz="1400" dirty="0">
                <a:latin typeface="Cambria" panose="02040503050406030204" pitchFamily="18" charset="0"/>
              </a:rPr>
              <a:t>Hawaii - 2000</a:t>
            </a:r>
          </a:p>
          <a:p>
            <a:pPr marL="274320" lvl="0" indent="-274320">
              <a:spcBef>
                <a:spcPts val="1200"/>
              </a:spcBef>
              <a:buClr>
                <a:srgbClr val="D16349"/>
              </a:buClr>
              <a:buSzPct val="85000"/>
              <a:buFont typeface="Helvetica"/>
              <a:buChar char="●"/>
            </a:pPr>
            <a:r>
              <a:rPr sz="1400" dirty="0">
                <a:solidFill>
                  <a:srgbClr val="00B050"/>
                </a:solidFill>
                <a:latin typeface="Cambria" panose="02040503050406030204" pitchFamily="18" charset="0"/>
              </a:rPr>
              <a:t>Nevada – 2000</a:t>
            </a:r>
          </a:p>
          <a:p>
            <a:pPr marL="274320" lvl="0" indent="-274320">
              <a:spcBef>
                <a:spcPts val="1200"/>
              </a:spcBef>
              <a:buClr>
                <a:srgbClr val="D16349"/>
              </a:buClr>
              <a:buSzPct val="85000"/>
              <a:buFont typeface="Helvetica"/>
              <a:buChar char="●"/>
            </a:pPr>
            <a:r>
              <a:rPr sz="1400" dirty="0">
                <a:latin typeface="Cambria" panose="02040503050406030204" pitchFamily="18" charset="0"/>
              </a:rPr>
              <a:t>Montana – 2004</a:t>
            </a:r>
          </a:p>
          <a:p>
            <a:pPr marL="274320" lvl="0" indent="-274320">
              <a:spcBef>
                <a:spcPts val="1200"/>
              </a:spcBef>
              <a:buClr>
                <a:srgbClr val="D16349"/>
              </a:buClr>
              <a:buSzPct val="85000"/>
              <a:buFont typeface="Helvetica"/>
              <a:buChar char="●"/>
            </a:pPr>
            <a:r>
              <a:rPr sz="1400" dirty="0">
                <a:latin typeface="Cambria" panose="02040503050406030204" pitchFamily="18" charset="0"/>
              </a:rPr>
              <a:t>Vermont – 2004</a:t>
            </a:r>
          </a:p>
          <a:p>
            <a:pPr marL="274320" lvl="0" indent="-274320">
              <a:spcBef>
                <a:spcPts val="1200"/>
              </a:spcBef>
              <a:buClr>
                <a:srgbClr val="D16349"/>
              </a:buClr>
              <a:buSzPct val="85000"/>
              <a:buFont typeface="Helvetica"/>
              <a:buChar char="●"/>
            </a:pPr>
            <a:r>
              <a:rPr sz="1400" dirty="0">
                <a:latin typeface="Cambria" panose="02040503050406030204" pitchFamily="18" charset="0"/>
              </a:rPr>
              <a:t>Rhode Island – 2006</a:t>
            </a:r>
          </a:p>
          <a:p>
            <a:pPr marL="274320" lvl="0" indent="-274320">
              <a:spcBef>
                <a:spcPts val="1200"/>
              </a:spcBef>
              <a:buClr>
                <a:srgbClr val="D16349"/>
              </a:buClr>
              <a:buSzPct val="85000"/>
              <a:buFont typeface="Helvetica"/>
              <a:buChar char="●"/>
            </a:pPr>
            <a:r>
              <a:rPr sz="1400" dirty="0">
                <a:latin typeface="Cambria" panose="02040503050406030204" pitchFamily="18" charset="0"/>
              </a:rPr>
              <a:t>New Mexico </a:t>
            </a:r>
            <a:r>
              <a:rPr lang="en-US" sz="1400" dirty="0">
                <a:latin typeface="Cambria" panose="02040503050406030204" pitchFamily="18" charset="0"/>
              </a:rPr>
              <a:t>–</a:t>
            </a:r>
            <a:r>
              <a:rPr sz="1400" dirty="0">
                <a:latin typeface="Cambria" panose="02040503050406030204" pitchFamily="18" charset="0"/>
              </a:rPr>
              <a:t> 2007</a:t>
            </a:r>
            <a:endParaRPr lang="en-US" sz="1400" dirty="0">
              <a:latin typeface="Cambria" panose="02040503050406030204" pitchFamily="18" charset="0"/>
            </a:endParaRPr>
          </a:p>
          <a:p>
            <a:pPr marL="274320" lvl="0" indent="-274320">
              <a:spcBef>
                <a:spcPts val="1200"/>
              </a:spcBef>
              <a:buClr>
                <a:srgbClr val="D16349"/>
              </a:buClr>
              <a:buSzPct val="85000"/>
              <a:buFont typeface="Helvetica"/>
              <a:buChar char="●"/>
            </a:pPr>
            <a:r>
              <a:rPr lang="en-US" sz="1400" dirty="0">
                <a:solidFill>
                  <a:srgbClr val="FF0000"/>
                </a:solidFill>
                <a:latin typeface="Cambria" panose="02040503050406030204" pitchFamily="18" charset="0"/>
              </a:rPr>
              <a:t>Michigan – 2008</a:t>
            </a:r>
          </a:p>
          <a:p>
            <a:pPr marL="274320" lvl="0" indent="-274320">
              <a:spcBef>
                <a:spcPts val="1200"/>
              </a:spcBef>
              <a:buClr>
                <a:srgbClr val="D16349"/>
              </a:buClr>
              <a:buSzPct val="85000"/>
              <a:buFont typeface="Helvetica"/>
              <a:buChar char="●"/>
            </a:pPr>
            <a:r>
              <a:rPr lang="en-US" sz="1400" dirty="0">
                <a:latin typeface="Cambria" panose="02040503050406030204" pitchFamily="18" charset="0"/>
              </a:rPr>
              <a:t>Arizona - 2010</a:t>
            </a:r>
            <a:endParaRPr sz="1400" dirty="0">
              <a:latin typeface="Cambria" panose="02040503050406030204" pitchFamily="18" charset="0"/>
            </a:endParaRPr>
          </a:p>
          <a:p>
            <a:pPr marL="274320" lvl="0" indent="-274320">
              <a:spcBef>
                <a:spcPts val="1200"/>
              </a:spcBef>
              <a:buClr>
                <a:srgbClr val="D16349"/>
              </a:buClr>
              <a:buSzPct val="85000"/>
              <a:buFont typeface="Helvetica"/>
              <a:buChar char="●"/>
            </a:pPr>
            <a:endParaRPr sz="2400" dirty="0">
              <a:latin typeface="Chaparral Pro"/>
              <a:ea typeface="Chaparral Pro"/>
              <a:cs typeface="Chaparral Pro"/>
              <a:sym typeface="Chaparral Pro"/>
            </a:endParaRPr>
          </a:p>
        </p:txBody>
      </p:sp>
      <p:sp>
        <p:nvSpPr>
          <p:cNvPr id="136" name="Shape 136"/>
          <p:cNvSpPr/>
          <p:nvPr/>
        </p:nvSpPr>
        <p:spPr>
          <a:xfrm>
            <a:off x="6096000" y="1905000"/>
            <a:ext cx="2362200" cy="41910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fontScale="85000" lnSpcReduction="20000"/>
          </a:bodyPr>
          <a:lstStyle/>
          <a:p>
            <a:pPr marL="274320" lvl="0" indent="-274320">
              <a:spcBef>
                <a:spcPts val="1200"/>
              </a:spcBef>
              <a:buClr>
                <a:srgbClr val="D16349"/>
              </a:buClr>
              <a:buSzPct val="85000"/>
              <a:buFont typeface="Helvetica"/>
              <a:buChar char="●"/>
            </a:pPr>
            <a:r>
              <a:rPr sz="1400" dirty="0">
                <a:latin typeface="Cambria" panose="02040503050406030204" pitchFamily="18" charset="0"/>
              </a:rPr>
              <a:t>DC – 2010</a:t>
            </a:r>
          </a:p>
          <a:p>
            <a:pPr marL="274320" lvl="0" indent="-274320">
              <a:spcBef>
                <a:spcPts val="1200"/>
              </a:spcBef>
              <a:buClr>
                <a:srgbClr val="D16349"/>
              </a:buClr>
              <a:buSzPct val="85000"/>
              <a:buFont typeface="Helvetica"/>
              <a:buChar char="●"/>
            </a:pPr>
            <a:r>
              <a:rPr sz="1400" dirty="0">
                <a:latin typeface="Cambria" panose="02040503050406030204" pitchFamily="18" charset="0"/>
              </a:rPr>
              <a:t>New Jersey – 2010</a:t>
            </a:r>
          </a:p>
          <a:p>
            <a:pPr marL="274320" lvl="0" indent="-274320">
              <a:spcBef>
                <a:spcPts val="1200"/>
              </a:spcBef>
              <a:buClr>
                <a:srgbClr val="D16349"/>
              </a:buClr>
              <a:buSzPct val="85000"/>
              <a:buFont typeface="Helvetica"/>
              <a:buChar char="●"/>
            </a:pPr>
            <a:r>
              <a:rPr sz="1400" dirty="0">
                <a:latin typeface="Cambria" panose="02040503050406030204" pitchFamily="18" charset="0"/>
              </a:rPr>
              <a:t>Delaware – 2011</a:t>
            </a:r>
          </a:p>
          <a:p>
            <a:pPr marL="274320" lvl="0" indent="-274320">
              <a:spcBef>
                <a:spcPts val="1200"/>
              </a:spcBef>
              <a:buClr>
                <a:srgbClr val="D16349"/>
              </a:buClr>
              <a:buSzPct val="85000"/>
              <a:buFont typeface="Helvetica"/>
              <a:buChar char="●"/>
            </a:pPr>
            <a:r>
              <a:rPr sz="1400" dirty="0">
                <a:latin typeface="Cambria" panose="02040503050406030204" pitchFamily="18" charset="0"/>
              </a:rPr>
              <a:t>Connecticut – 2012</a:t>
            </a:r>
          </a:p>
          <a:p>
            <a:pPr marL="274320" lvl="0" indent="-274320">
              <a:spcBef>
                <a:spcPts val="1200"/>
              </a:spcBef>
              <a:buClr>
                <a:srgbClr val="D16349"/>
              </a:buClr>
              <a:buSzPct val="85000"/>
              <a:buFont typeface="Helvetica"/>
              <a:buChar char="●"/>
            </a:pPr>
            <a:r>
              <a:rPr sz="1400" dirty="0">
                <a:solidFill>
                  <a:srgbClr val="00B050"/>
                </a:solidFill>
                <a:latin typeface="Cambria" panose="02040503050406030204" pitchFamily="18" charset="0"/>
              </a:rPr>
              <a:t>Massachusetts - 2012</a:t>
            </a:r>
          </a:p>
          <a:p>
            <a:pPr marL="274320" lvl="0" indent="-274320">
              <a:spcBef>
                <a:spcPts val="1200"/>
              </a:spcBef>
              <a:buClr>
                <a:srgbClr val="D16349"/>
              </a:buClr>
              <a:buSzPct val="85000"/>
              <a:buFont typeface="Helvetica"/>
              <a:buChar char="●"/>
            </a:pPr>
            <a:r>
              <a:rPr sz="1400" dirty="0">
                <a:latin typeface="Cambria" panose="02040503050406030204" pitchFamily="18" charset="0"/>
              </a:rPr>
              <a:t>Illinois – 2013</a:t>
            </a:r>
          </a:p>
          <a:p>
            <a:pPr marL="274320" lvl="0" indent="-274320">
              <a:spcBef>
                <a:spcPts val="1200"/>
              </a:spcBef>
              <a:buClr>
                <a:srgbClr val="D16349"/>
              </a:buClr>
              <a:buSzPct val="85000"/>
              <a:buFont typeface="Helvetica"/>
              <a:buChar char="●"/>
            </a:pPr>
            <a:r>
              <a:rPr sz="1400" dirty="0">
                <a:latin typeface="Cambria" panose="02040503050406030204" pitchFamily="18" charset="0"/>
              </a:rPr>
              <a:t>New Hampshire – 2013</a:t>
            </a:r>
          </a:p>
          <a:p>
            <a:pPr marL="274320" lvl="0" indent="-274320">
              <a:spcBef>
                <a:spcPts val="1200"/>
              </a:spcBef>
              <a:buClr>
                <a:srgbClr val="D16349"/>
              </a:buClr>
              <a:buSzPct val="85000"/>
              <a:buFont typeface="Helvetica"/>
              <a:buChar char="●"/>
            </a:pPr>
            <a:r>
              <a:rPr sz="1400" dirty="0">
                <a:latin typeface="Cambria" panose="02040503050406030204" pitchFamily="18" charset="0"/>
              </a:rPr>
              <a:t>Maryland – 2014</a:t>
            </a:r>
          </a:p>
          <a:p>
            <a:pPr marL="274320" lvl="0" indent="-274320">
              <a:spcBef>
                <a:spcPts val="1200"/>
              </a:spcBef>
              <a:buClr>
                <a:srgbClr val="D16349"/>
              </a:buClr>
              <a:buSzPct val="85000"/>
              <a:buFont typeface="Helvetica"/>
              <a:buChar char="●"/>
            </a:pPr>
            <a:r>
              <a:rPr sz="1400" dirty="0">
                <a:latin typeface="Cambria" panose="02040503050406030204" pitchFamily="18" charset="0"/>
              </a:rPr>
              <a:t>Minnesota – 2014</a:t>
            </a:r>
          </a:p>
          <a:p>
            <a:pPr marL="274320" lvl="0" indent="-274320">
              <a:spcBef>
                <a:spcPts val="1200"/>
              </a:spcBef>
              <a:buClr>
                <a:srgbClr val="D16349"/>
              </a:buClr>
              <a:buSzPct val="85000"/>
              <a:buFont typeface="Helvetica"/>
              <a:buChar char="●"/>
            </a:pPr>
            <a:r>
              <a:rPr sz="1400" dirty="0">
                <a:latin typeface="Cambria" panose="02040503050406030204" pitchFamily="18" charset="0"/>
              </a:rPr>
              <a:t>New York </a:t>
            </a:r>
            <a:r>
              <a:rPr lang="en-US" sz="1400" dirty="0">
                <a:latin typeface="Cambria" panose="02040503050406030204" pitchFamily="18" charset="0"/>
              </a:rPr>
              <a:t>–</a:t>
            </a:r>
            <a:r>
              <a:rPr sz="1400" dirty="0">
                <a:latin typeface="Cambria" panose="02040503050406030204" pitchFamily="18" charset="0"/>
              </a:rPr>
              <a:t> 2014</a:t>
            </a:r>
            <a:endParaRPr lang="en-US" sz="1400" dirty="0">
              <a:latin typeface="Cambria" panose="02040503050406030204" pitchFamily="18" charset="0"/>
            </a:endParaRPr>
          </a:p>
          <a:p>
            <a:pPr marL="274320" lvl="0" indent="-274320">
              <a:spcBef>
                <a:spcPts val="1200"/>
              </a:spcBef>
              <a:buClr>
                <a:srgbClr val="D16349"/>
              </a:buClr>
              <a:buSzPct val="85000"/>
              <a:buFont typeface="Helvetica"/>
              <a:buChar char="●"/>
            </a:pPr>
            <a:r>
              <a:rPr lang="en-US" sz="1400" dirty="0">
                <a:latin typeface="Cambria" panose="02040503050406030204" pitchFamily="18" charset="0"/>
              </a:rPr>
              <a:t>Pennsylvania – 2016</a:t>
            </a:r>
          </a:p>
          <a:p>
            <a:pPr marL="274320" lvl="0" indent="-274320">
              <a:spcBef>
                <a:spcPts val="1200"/>
              </a:spcBef>
              <a:buClr>
                <a:srgbClr val="D16349"/>
              </a:buClr>
              <a:buSzPct val="85000"/>
              <a:buFont typeface="Helvetica"/>
              <a:buChar char="●"/>
            </a:pPr>
            <a:r>
              <a:rPr lang="en-US" sz="1400" dirty="0">
                <a:latin typeface="Cambria" panose="02040503050406030204" pitchFamily="18" charset="0"/>
              </a:rPr>
              <a:t>Ohio – 2016</a:t>
            </a:r>
          </a:p>
          <a:p>
            <a:pPr marL="274320" lvl="0" indent="-274320">
              <a:spcBef>
                <a:spcPts val="1200"/>
              </a:spcBef>
              <a:buClr>
                <a:srgbClr val="D16349"/>
              </a:buClr>
              <a:buSzPct val="85000"/>
              <a:buFont typeface="Helvetica"/>
              <a:buChar char="●"/>
            </a:pPr>
            <a:r>
              <a:rPr lang="en-US" sz="1400" dirty="0">
                <a:latin typeface="Cambria" panose="02040503050406030204" pitchFamily="18" charset="0"/>
              </a:rPr>
              <a:t>Arkansas - 2016</a:t>
            </a:r>
          </a:p>
          <a:p>
            <a:pPr marL="274320" lvl="0" indent="-274320">
              <a:spcBef>
                <a:spcPts val="1200"/>
              </a:spcBef>
              <a:buClr>
                <a:srgbClr val="D16349"/>
              </a:buClr>
              <a:buSzPct val="85000"/>
              <a:buFont typeface="Helvetica"/>
              <a:buChar char="●"/>
            </a:pPr>
            <a:r>
              <a:rPr lang="en-US" sz="1400" dirty="0">
                <a:latin typeface="Cambria" panose="02040503050406030204" pitchFamily="18" charset="0"/>
              </a:rPr>
              <a:t>Florida - 2016</a:t>
            </a:r>
            <a:endParaRPr sz="1400" dirty="0">
              <a:latin typeface="Cambria" panose="02040503050406030204" pitchFamily="18" charset="0"/>
            </a:endParaRPr>
          </a:p>
          <a:p>
            <a:pPr marL="274320" lvl="0" indent="-274320">
              <a:spcBef>
                <a:spcPts val="1200"/>
              </a:spcBef>
              <a:buClr>
                <a:srgbClr val="D16349"/>
              </a:buClr>
              <a:buSzPct val="85000"/>
              <a:buFont typeface="Helvetica"/>
              <a:buChar char="●"/>
            </a:pPr>
            <a:endParaRPr sz="2400" dirty="0">
              <a:latin typeface="Chaparral Pro"/>
              <a:ea typeface="Chaparral Pro"/>
              <a:cs typeface="Chaparral Pro"/>
              <a:sym typeface="Chaparral Pro"/>
            </a:endParaRPr>
          </a:p>
        </p:txBody>
      </p:sp>
      <p:pic>
        <p:nvPicPr>
          <p:cNvPr id="137" name="image4.jpeg" descr="pot+leaf.jpg"/>
          <p:cNvPicPr/>
          <p:nvPr/>
        </p:nvPicPr>
        <p:blipFill>
          <a:blip r:embed="rId2" cstate="print">
            <a:extLst/>
          </a:blip>
          <a:stretch>
            <a:fillRect/>
          </a:stretch>
        </p:blipFill>
        <p:spPr>
          <a:xfrm>
            <a:off x="3631172" y="2362200"/>
            <a:ext cx="1881656" cy="1828800"/>
          </a:xfrm>
          <a:prstGeom prst="rect">
            <a:avLst/>
          </a:prstGeom>
          <a:ln w="12700">
            <a:miter lim="400000"/>
          </a:ln>
        </p:spPr>
      </p:pic>
      <p:sp>
        <p:nvSpPr>
          <p:cNvPr id="6" name="Shape 136"/>
          <p:cNvSpPr/>
          <p:nvPr/>
        </p:nvSpPr>
        <p:spPr>
          <a:xfrm>
            <a:off x="3556514" y="4648200"/>
            <a:ext cx="2133600" cy="846217"/>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lnSpcReduction="10000"/>
          </a:bodyPr>
          <a:lstStyle/>
          <a:p>
            <a:pPr marL="274320" lvl="0" indent="-274320">
              <a:spcBef>
                <a:spcPts val="1200"/>
              </a:spcBef>
              <a:buClr>
                <a:srgbClr val="D16349"/>
              </a:buClr>
              <a:buSzPct val="85000"/>
              <a:buFont typeface="Helvetica"/>
              <a:buChar char="●"/>
            </a:pPr>
            <a:r>
              <a:rPr lang="en-US" sz="1200" dirty="0">
                <a:latin typeface="Cambria" panose="02040503050406030204" pitchFamily="18" charset="0"/>
              </a:rPr>
              <a:t>North Dakota - 2016</a:t>
            </a:r>
            <a:endParaRPr sz="1200" dirty="0">
              <a:latin typeface="Cambria" panose="02040503050406030204" pitchFamily="18" charset="0"/>
            </a:endParaRPr>
          </a:p>
          <a:p>
            <a:pPr marL="274320" lvl="0" indent="-274320">
              <a:spcBef>
                <a:spcPts val="1200"/>
              </a:spcBef>
              <a:buClr>
                <a:srgbClr val="D16349"/>
              </a:buClr>
              <a:buSzPct val="85000"/>
              <a:buFont typeface="Helvetica"/>
              <a:buChar char="●"/>
            </a:pPr>
            <a:r>
              <a:rPr lang="en-US" sz="1200" dirty="0">
                <a:latin typeface="Cambria" panose="02040503050406030204" pitchFamily="18" charset="0"/>
              </a:rPr>
              <a:t>West Virginia – 2017</a:t>
            </a:r>
          </a:p>
          <a:p>
            <a:pPr marL="274320" lvl="0" indent="-274320">
              <a:spcBef>
                <a:spcPts val="1200"/>
              </a:spcBef>
              <a:buClr>
                <a:srgbClr val="D16349"/>
              </a:buClr>
              <a:buSzPct val="85000"/>
              <a:buFont typeface="Helvetica"/>
              <a:buChar char="●"/>
            </a:pPr>
            <a:r>
              <a:rPr lang="en-US" sz="1200" dirty="0">
                <a:latin typeface="Cambria" panose="02040503050406030204" pitchFamily="18" charset="0"/>
              </a:rPr>
              <a:t>Oklahoma - 2018</a:t>
            </a:r>
            <a:endParaRPr sz="1200" dirty="0">
              <a:latin typeface="Cambria" panose="02040503050406030204" pitchFamily="18" charset="0"/>
            </a:endParaRPr>
          </a:p>
          <a:p>
            <a:pPr marL="274320" lvl="0" indent="-274320">
              <a:spcBef>
                <a:spcPts val="1200"/>
              </a:spcBef>
              <a:buClr>
                <a:srgbClr val="D16349"/>
              </a:buClr>
              <a:buSzPct val="85000"/>
              <a:buFont typeface="Helvetica"/>
              <a:buChar char="●"/>
            </a:pPr>
            <a:endParaRPr sz="2400" dirty="0">
              <a:latin typeface="Chaparral Pro"/>
              <a:ea typeface="Chaparral Pro"/>
              <a:cs typeface="Chaparral Pro"/>
              <a:sym typeface="Chaparral Pro"/>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93"/>
          <p:cNvSpPr txBox="1">
            <a:spLocks/>
          </p:cNvSpPr>
          <p:nvPr/>
        </p:nvSpPr>
        <p:spPr>
          <a:xfrm>
            <a:off x="892969" y="491133"/>
            <a:ext cx="7358063" cy="1339453"/>
          </a:xfrm>
          <a:prstGeom prst="rect">
            <a:avLst/>
          </a:prstGeom>
        </p:spPr>
        <p:txBody>
          <a:bodyPr lIns="64291" tIns="32146" rIns="64291" bIns="32146"/>
          <a:lstStyle/>
          <a:p>
            <a:pPr algn="ctr" defTabSz="410751">
              <a:defRPr sz="1800" b="0" spc="0">
                <a:solidFill>
                  <a:srgbClr val="000000"/>
                </a:solidFill>
              </a:defRPr>
            </a:pPr>
            <a:r>
              <a:rPr lang="en-US" sz="3400" b="1" spc="-101" dirty="0">
                <a:solidFill>
                  <a:schemeClr val="tx1"/>
                </a:solidFill>
                <a:latin typeface="+mn-lt"/>
                <a:ea typeface="+mn-ea"/>
                <a:cs typeface="+mn-cs"/>
                <a:sym typeface="Superclarendon"/>
              </a:rPr>
              <a:t>Dabbing and </a:t>
            </a:r>
            <a:r>
              <a:rPr lang="en-US" sz="3400" b="1" spc="-101" dirty="0" err="1">
                <a:solidFill>
                  <a:schemeClr val="tx1"/>
                </a:solidFill>
                <a:latin typeface="+mn-lt"/>
                <a:ea typeface="+mn-ea"/>
                <a:cs typeface="+mn-cs"/>
                <a:sym typeface="Superclarendon"/>
              </a:rPr>
              <a:t>Vaping</a:t>
            </a:r>
            <a:endParaRPr lang="en-US" sz="3400" b="1" spc="-101" dirty="0">
              <a:solidFill>
                <a:schemeClr val="tx1"/>
              </a:solidFill>
              <a:latin typeface="+mn-lt"/>
              <a:ea typeface="+mn-ea"/>
              <a:cs typeface="+mn-cs"/>
              <a:sym typeface="Superclarendon"/>
            </a:endParaRPr>
          </a:p>
        </p:txBody>
      </p:sp>
      <p:pic>
        <p:nvPicPr>
          <p:cNvPr id="8" name="Picture 7" descr="weed-vaporizer-25-750x400.jpg"/>
          <p:cNvPicPr>
            <a:picLocks noChangeAspect="1"/>
          </p:cNvPicPr>
          <p:nvPr/>
        </p:nvPicPr>
        <p:blipFill>
          <a:blip r:embed="rId2" cstate="print"/>
          <a:stretch>
            <a:fillRect/>
          </a:stretch>
        </p:blipFill>
        <p:spPr>
          <a:xfrm>
            <a:off x="446485" y="4179094"/>
            <a:ext cx="4018359" cy="2143125"/>
          </a:xfrm>
          <a:prstGeom prst="rect">
            <a:avLst/>
          </a:prstGeom>
        </p:spPr>
      </p:pic>
      <p:pic>
        <p:nvPicPr>
          <p:cNvPr id="9" name="Picture 8" descr="juju-900x900.jpg"/>
          <p:cNvPicPr>
            <a:picLocks noChangeAspect="1"/>
          </p:cNvPicPr>
          <p:nvPr/>
        </p:nvPicPr>
        <p:blipFill>
          <a:blip r:embed="rId3" cstate="print"/>
          <a:stretch>
            <a:fillRect/>
          </a:stretch>
        </p:blipFill>
        <p:spPr>
          <a:xfrm>
            <a:off x="821531" y="1125141"/>
            <a:ext cx="2893219" cy="2893219"/>
          </a:xfrm>
          <a:prstGeom prst="rect">
            <a:avLst/>
          </a:prstGeom>
        </p:spPr>
      </p:pic>
      <p:pic>
        <p:nvPicPr>
          <p:cNvPr id="10" name="Picture 9" descr="dabbing-smoking-weed-shatter-39.jpg"/>
          <p:cNvPicPr>
            <a:picLocks noChangeAspect="1"/>
          </p:cNvPicPr>
          <p:nvPr/>
        </p:nvPicPr>
        <p:blipFill>
          <a:blip r:embed="rId4" cstate="print"/>
          <a:stretch>
            <a:fillRect/>
          </a:stretch>
        </p:blipFill>
        <p:spPr>
          <a:xfrm>
            <a:off x="4732734" y="1607344"/>
            <a:ext cx="3750469" cy="3750469"/>
          </a:xfrm>
          <a:prstGeom prst="rect">
            <a:avLst/>
          </a:prstGeom>
        </p:spPr>
      </p:pic>
    </p:spTree>
    <p:extLst>
      <p:ext uri="{BB962C8B-B14F-4D97-AF65-F5344CB8AC3E}">
        <p14:creationId xmlns:p14="http://schemas.microsoft.com/office/powerpoint/2010/main" val="31500608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Prohibited Products</a:t>
            </a:r>
          </a:p>
        </p:txBody>
      </p:sp>
      <p:sp>
        <p:nvSpPr>
          <p:cNvPr id="3" name="Content Placeholder 2"/>
          <p:cNvSpPr>
            <a:spLocks noGrp="1"/>
          </p:cNvSpPr>
          <p:nvPr>
            <p:ph idx="1"/>
          </p:nvPr>
        </p:nvSpPr>
        <p:spPr/>
        <p:txBody>
          <a:bodyPr>
            <a:normAutofit fontScale="92500" lnSpcReduction="20000"/>
          </a:bodyPr>
          <a:lstStyle/>
          <a:p>
            <a:r>
              <a:rPr lang="en-US" dirty="0"/>
              <a:t>Resemblance to a cartoon character, child’s fictional character, pop culture figure</a:t>
            </a:r>
          </a:p>
          <a:p>
            <a:r>
              <a:rPr lang="en-US" dirty="0"/>
              <a:t>Resemblance to commercially available candy</a:t>
            </a:r>
          </a:p>
          <a:p>
            <a:r>
              <a:rPr lang="en-US" dirty="0"/>
              <a:t>Design or object recognized as appealing to or used by children</a:t>
            </a:r>
          </a:p>
          <a:p>
            <a:r>
              <a:rPr lang="en-US" dirty="0"/>
              <a:t>Bears, animals, caricatures or cartoon rendering</a:t>
            </a:r>
          </a:p>
          <a:p>
            <a:r>
              <a:rPr lang="en-US" dirty="0"/>
              <a:t>Anything that may target those under 18 years old</a:t>
            </a:r>
          </a:p>
          <a:p>
            <a:r>
              <a:rPr lang="en-US" dirty="0"/>
              <a:t>Characterizing flavors use for vaporization </a:t>
            </a:r>
          </a:p>
          <a:p>
            <a:r>
              <a:rPr lang="en-US" dirty="0"/>
              <a:t>No vaporization for patients under 18</a:t>
            </a:r>
          </a:p>
        </p:txBody>
      </p:sp>
    </p:spTree>
    <p:extLst>
      <p:ext uri="{BB962C8B-B14F-4D97-AF65-F5344CB8AC3E}">
        <p14:creationId xmlns:p14="http://schemas.microsoft.com/office/powerpoint/2010/main" val="38784781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Processors</a:t>
            </a:r>
          </a:p>
        </p:txBody>
      </p:sp>
      <p:sp>
        <p:nvSpPr>
          <p:cNvPr id="3" name="Content Placeholder 2"/>
          <p:cNvSpPr>
            <a:spLocks noGrp="1"/>
          </p:cNvSpPr>
          <p:nvPr>
            <p:ph idx="1"/>
          </p:nvPr>
        </p:nvSpPr>
        <p:spPr/>
        <p:txBody>
          <a:bodyPr>
            <a:normAutofit fontScale="70000" lnSpcReduction="20000"/>
          </a:bodyPr>
          <a:lstStyle/>
          <a:p>
            <a:r>
              <a:rPr lang="en-US" dirty="0"/>
              <a:t>Up to 40 processors to start – more can be added if needed after 9/9/2018</a:t>
            </a:r>
          </a:p>
          <a:p>
            <a:r>
              <a:rPr lang="en-US" dirty="0"/>
              <a:t>Cannot be within 500 feet of prohibited facility</a:t>
            </a:r>
          </a:p>
          <a:p>
            <a:pPr lvl="1" fontAlgn="base"/>
            <a:r>
              <a:rPr lang="en-US" dirty="0"/>
              <a:t>185.48 – Ohio Grown Therapies, LLC (Johnstown, Licking County)</a:t>
            </a:r>
          </a:p>
          <a:p>
            <a:pPr lvl="1" fontAlgn="base"/>
            <a:r>
              <a:rPr lang="en-US" dirty="0"/>
              <a:t>182.00 – Fire Rock Processing Ltd. (Columbus, Franklin County)</a:t>
            </a:r>
          </a:p>
          <a:p>
            <a:pPr lvl="1" fontAlgn="base"/>
            <a:r>
              <a:rPr lang="en-US" dirty="0"/>
              <a:t>177.28 – Ohio Green Grow LLC (Toledo, Lucas County)</a:t>
            </a:r>
          </a:p>
          <a:p>
            <a:pPr lvl="1" fontAlgn="base"/>
            <a:r>
              <a:rPr lang="en-US" dirty="0"/>
              <a:t>176.72 - Greenleaf Therapeutics, LLC (Middlefield, Geauga County or Willoughby, Lake County) *</a:t>
            </a:r>
          </a:p>
          <a:p>
            <a:pPr lvl="1" fontAlgn="base"/>
            <a:r>
              <a:rPr lang="en-US" dirty="0"/>
              <a:t>172.20 – Grow Ohio Pharmaceuticals, LLC (Newtown Township, Muskingum County)</a:t>
            </a:r>
          </a:p>
          <a:p>
            <a:pPr lvl="1" fontAlgn="base"/>
            <a:r>
              <a:rPr lang="en-US" dirty="0"/>
              <a:t>156.52 – Standard Farms Ohio LLC (Garfield Heights, Cuyahoga County)</a:t>
            </a:r>
          </a:p>
          <a:p>
            <a:pPr lvl="1" fontAlgn="base"/>
            <a:r>
              <a:rPr lang="en-US" dirty="0"/>
              <a:t>155.32 – Corsa Verde, LLC (Columbus, Franklin County)</a:t>
            </a:r>
          </a:p>
          <a:p>
            <a:endParaRPr lang="en-US" dirty="0"/>
          </a:p>
          <a:p>
            <a:endParaRPr lang="en-US" dirty="0"/>
          </a:p>
          <a:p>
            <a:endParaRPr lang="en-US" dirty="0"/>
          </a:p>
        </p:txBody>
      </p:sp>
      <p:pic>
        <p:nvPicPr>
          <p:cNvPr id="4" name="Content Placeholder 4"/>
          <p:cNvPicPr>
            <a:picLocks noChangeAspect="1"/>
          </p:cNvPicPr>
          <p:nvPr/>
        </p:nvPicPr>
        <p:blipFill>
          <a:blip r:embed="rId3"/>
          <a:stretch>
            <a:fillRect/>
          </a:stretch>
        </p:blipFill>
        <p:spPr>
          <a:xfrm>
            <a:off x="7315200" y="5124635"/>
            <a:ext cx="1081428" cy="1081428"/>
          </a:xfrm>
          <a:prstGeom prst="rect">
            <a:avLst/>
          </a:prstGeom>
        </p:spPr>
      </p:pic>
    </p:spTree>
    <p:extLst>
      <p:ext uri="{BB962C8B-B14F-4D97-AF65-F5344CB8AC3E}">
        <p14:creationId xmlns:p14="http://schemas.microsoft.com/office/powerpoint/2010/main" val="15914237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Product labeling</a:t>
            </a:r>
          </a:p>
        </p:txBody>
      </p:sp>
      <p:sp>
        <p:nvSpPr>
          <p:cNvPr id="3" name="Content Placeholder 2"/>
          <p:cNvSpPr>
            <a:spLocks noGrp="1"/>
          </p:cNvSpPr>
          <p:nvPr>
            <p:ph idx="1"/>
          </p:nvPr>
        </p:nvSpPr>
        <p:spPr/>
        <p:txBody>
          <a:bodyPr>
            <a:normAutofit fontScale="70000" lnSpcReduction="20000"/>
          </a:bodyPr>
          <a:lstStyle/>
          <a:p>
            <a:r>
              <a:rPr lang="en-US" dirty="0"/>
              <a:t>Child proof package</a:t>
            </a:r>
          </a:p>
          <a:p>
            <a:r>
              <a:rPr lang="en-US" dirty="0"/>
              <a:t>Label on every package with  information on origin</a:t>
            </a:r>
          </a:p>
          <a:p>
            <a:r>
              <a:rPr lang="en-US" dirty="0"/>
              <a:t>Total weight in grams</a:t>
            </a:r>
          </a:p>
          <a:p>
            <a:r>
              <a:rPr lang="en-US" dirty="0"/>
              <a:t>Where and who tested</a:t>
            </a:r>
          </a:p>
          <a:p>
            <a:r>
              <a:rPr lang="en-US" dirty="0"/>
              <a:t>Complete CBD profile including THC</a:t>
            </a:r>
          </a:p>
          <a:p>
            <a:r>
              <a:rPr lang="en-US" dirty="0"/>
              <a:t>Expiration date - one year from date of manufacture</a:t>
            </a:r>
          </a:p>
          <a:p>
            <a:r>
              <a:rPr lang="en-US" dirty="0"/>
              <a:t>All ingredients in edibles</a:t>
            </a:r>
          </a:p>
          <a:p>
            <a:r>
              <a:rPr lang="en-US" dirty="0"/>
              <a:t>"This product is for medical use and not for resale or transfer to another person. This product may cause impairment and may be habit-forming. This product may be unlawful outside the State of Ohio." </a:t>
            </a:r>
          </a:p>
        </p:txBody>
      </p:sp>
    </p:spTree>
    <p:extLst>
      <p:ext uri="{BB962C8B-B14F-4D97-AF65-F5344CB8AC3E}">
        <p14:creationId xmlns:p14="http://schemas.microsoft.com/office/powerpoint/2010/main" val="2140088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Dispensaries </a:t>
            </a:r>
          </a:p>
        </p:txBody>
      </p:sp>
      <p:sp>
        <p:nvSpPr>
          <p:cNvPr id="6" name="Content Placeholder 5"/>
          <p:cNvSpPr>
            <a:spLocks noGrp="1"/>
          </p:cNvSpPr>
          <p:nvPr>
            <p:ph idx="1"/>
          </p:nvPr>
        </p:nvSpPr>
        <p:spPr/>
        <p:txBody>
          <a:bodyPr>
            <a:normAutofit fontScale="85000" lnSpcReduction="20000"/>
          </a:bodyPr>
          <a:lstStyle/>
          <a:p>
            <a:r>
              <a:rPr lang="en-US" dirty="0"/>
              <a:t>60 Provisional Licenses could be awarded – only 57 will be awarded</a:t>
            </a:r>
          </a:p>
          <a:p>
            <a:r>
              <a:rPr lang="en-US" dirty="0"/>
              <a:t>10 dispensaries in NW Ohio (2  potential dispensaries in District 1 – Ashland, Erie, Huron and Richland Counties)</a:t>
            </a:r>
          </a:p>
          <a:p>
            <a:r>
              <a:rPr lang="en-US" dirty="0"/>
              <a:t>Board of Pharmacy will consider more based on need – at least once a biennial</a:t>
            </a:r>
          </a:p>
          <a:p>
            <a:r>
              <a:rPr lang="en-US" dirty="0"/>
              <a:t>5 licenses max for dispensary owners</a:t>
            </a:r>
          </a:p>
          <a:p>
            <a:r>
              <a:rPr lang="en-US" dirty="0"/>
              <a:t>Open a minimum of 35 hours a week – 7:00 am to 9:00 pm</a:t>
            </a:r>
          </a:p>
          <a:p>
            <a:r>
              <a:rPr lang="en-US" dirty="0"/>
              <a:t>Cannot be within five hundred feet of a school, church, public library, public playground, or public park</a:t>
            </a:r>
          </a:p>
          <a:p>
            <a:endParaRPr lang="en-US" dirty="0"/>
          </a:p>
        </p:txBody>
      </p:sp>
    </p:spTree>
    <p:extLst>
      <p:ext uri="{BB962C8B-B14F-4D97-AF65-F5344CB8AC3E}">
        <p14:creationId xmlns:p14="http://schemas.microsoft.com/office/powerpoint/2010/main" val="42928974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grpSp>
        <p:nvGrpSpPr>
          <p:cNvPr id="98" name="Group 80">
            <a:extLst>
              <a:ext uri="{FF2B5EF4-FFF2-40B4-BE49-F238E27FC236}">
                <a16:creationId xmlns:a16="http://schemas.microsoft.com/office/drawing/2014/main" id="{3F6D81C7-B083-478E-82FE-089A8CB72E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02" y="0"/>
            <a:ext cx="9172471" cy="6856214"/>
            <a:chOff x="-15736" y="0"/>
            <a:chExt cx="12229962" cy="6856214"/>
          </a:xfrm>
        </p:grpSpPr>
        <p:pic>
          <p:nvPicPr>
            <p:cNvPr id="82" name="Picture 81">
              <a:extLst>
                <a:ext uri="{FF2B5EF4-FFF2-40B4-BE49-F238E27FC236}">
                  <a16:creationId xmlns:a16="http://schemas.microsoft.com/office/drawing/2014/main" id="{8398EDA2-4889-433D-AC01-5214D79764E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3" name="Rectangle 82">
              <a:extLst>
                <a:ext uri="{FF2B5EF4-FFF2-40B4-BE49-F238E27FC236}">
                  <a16:creationId xmlns:a16="http://schemas.microsoft.com/office/drawing/2014/main" id="{0099D46A-AF52-46FD-938B-D31189460A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84" name="Picture 83">
              <a:extLst>
                <a:ext uri="{FF2B5EF4-FFF2-40B4-BE49-F238E27FC236}">
                  <a16:creationId xmlns:a16="http://schemas.microsoft.com/office/drawing/2014/main" id="{C933E919-C473-4F0E-9DBC-CC65FC9E926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85" name="Picture 84">
              <a:extLst>
                <a:ext uri="{FF2B5EF4-FFF2-40B4-BE49-F238E27FC236}">
                  <a16:creationId xmlns:a16="http://schemas.microsoft.com/office/drawing/2014/main" id="{FBBF3BDD-5C99-4FDC-BBCB-E711359D93F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100" name="Straight Connector 86">
            <a:extLst>
              <a:ext uri="{FF2B5EF4-FFF2-40B4-BE49-F238E27FC236}">
                <a16:creationId xmlns:a16="http://schemas.microsoft.com/office/drawing/2014/main" id="{F06B54F2-CD11-4359-A7D6-DA7C76C091A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126"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01" name="Rectangle 88">
            <a:extLst>
              <a:ext uri="{FF2B5EF4-FFF2-40B4-BE49-F238E27FC236}">
                <a16:creationId xmlns:a16="http://schemas.microsoft.com/office/drawing/2014/main" id="{ED56E41F-B8E0-4D18-B554-FD40260DE0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90">
            <a:extLst>
              <a:ext uri="{FF2B5EF4-FFF2-40B4-BE49-F238E27FC236}">
                <a16:creationId xmlns:a16="http://schemas.microsoft.com/office/drawing/2014/main" id="{2DB31E17-E562-4F82-98D0-858C84120F3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02" y="0"/>
            <a:ext cx="9172471" cy="6856214"/>
            <a:chOff x="-15736" y="0"/>
            <a:chExt cx="12229962" cy="6856214"/>
          </a:xfrm>
        </p:grpSpPr>
        <p:pic>
          <p:nvPicPr>
            <p:cNvPr id="92" name="Picture 91">
              <a:extLst>
                <a:ext uri="{FF2B5EF4-FFF2-40B4-BE49-F238E27FC236}">
                  <a16:creationId xmlns:a16="http://schemas.microsoft.com/office/drawing/2014/main" id="{58BF3B07-5EF6-4E5B-834E-C1398DB60AD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03" name="Rectangle 92">
              <a:extLst>
                <a:ext uri="{FF2B5EF4-FFF2-40B4-BE49-F238E27FC236}">
                  <a16:creationId xmlns:a16="http://schemas.microsoft.com/office/drawing/2014/main" id="{3DDA1859-D108-4C60-B38B-C85485AB38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94" name="Picture 93">
              <a:extLst>
                <a:ext uri="{FF2B5EF4-FFF2-40B4-BE49-F238E27FC236}">
                  <a16:creationId xmlns:a16="http://schemas.microsoft.com/office/drawing/2014/main" id="{E498EA77-084B-43CC-B94D-566F1D8E1EE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04" name="Picture 94">
              <a:extLst>
                <a:ext uri="{FF2B5EF4-FFF2-40B4-BE49-F238E27FC236}">
                  <a16:creationId xmlns:a16="http://schemas.microsoft.com/office/drawing/2014/main" id="{99B16D3F-47E8-419E-9C4E-ED6FC918FBB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F39233E2-4723-4AEF-B160-9AE4DEC71858}"/>
              </a:ext>
            </a:extLst>
          </p:cNvPr>
          <p:cNvSpPr>
            <a:spLocks noGrp="1"/>
          </p:cNvSpPr>
          <p:nvPr>
            <p:ph type="title"/>
          </p:nvPr>
        </p:nvSpPr>
        <p:spPr>
          <a:xfrm>
            <a:off x="5651868" y="982132"/>
            <a:ext cx="2520579" cy="1303867"/>
          </a:xfrm>
        </p:spPr>
        <p:txBody>
          <a:bodyPr vert="horz" lIns="91440" tIns="45720" rIns="91440" bIns="45720" rtlCol="0" anchor="ctr">
            <a:normAutofit/>
          </a:bodyPr>
          <a:lstStyle/>
          <a:p>
            <a:pPr>
              <a:lnSpc>
                <a:spcPct val="90000"/>
              </a:lnSpc>
            </a:pPr>
            <a:r>
              <a:rPr lang="en-US" sz="2800">
                <a:solidFill>
                  <a:srgbClr val="262626"/>
                </a:solidFill>
              </a:rPr>
              <a:t>Dispensaries in Richland County</a:t>
            </a:r>
            <a:br>
              <a:rPr lang="en-US" sz="2800">
                <a:solidFill>
                  <a:srgbClr val="262626"/>
                </a:solidFill>
              </a:rPr>
            </a:br>
            <a:r>
              <a:rPr lang="en-US" sz="2800">
                <a:solidFill>
                  <a:srgbClr val="262626"/>
                </a:solidFill>
              </a:rPr>
              <a:t>- 0 Dispensaries</a:t>
            </a:r>
          </a:p>
        </p:txBody>
      </p:sp>
      <p:sp>
        <p:nvSpPr>
          <p:cNvPr id="97" name="Rectangle 96">
            <a:extLst>
              <a:ext uri="{FF2B5EF4-FFF2-40B4-BE49-F238E27FC236}">
                <a16:creationId xmlns:a16="http://schemas.microsoft.com/office/drawing/2014/main" id="{23E937B9-07EE-456A-A31C-41A8866E2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9482" y="1092200"/>
            <a:ext cx="4457015"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close up of text on a white background&#10;&#10;Description generated with high confidence">
            <a:extLst>
              <a:ext uri="{FF2B5EF4-FFF2-40B4-BE49-F238E27FC236}">
                <a16:creationId xmlns:a16="http://schemas.microsoft.com/office/drawing/2014/main" id="{BD64FAF1-98AA-4339-8665-B0C27E8DA62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9512" y="1944021"/>
            <a:ext cx="3959083" cy="2791153"/>
          </a:xfrm>
          <a:prstGeom prst="rect">
            <a:avLst/>
          </a:prstGeom>
        </p:spPr>
      </p:pic>
      <p:cxnSp>
        <p:nvCxnSpPr>
          <p:cNvPr id="99" name="Straight Connector 98">
            <a:extLst>
              <a:ext uri="{FF2B5EF4-FFF2-40B4-BE49-F238E27FC236}">
                <a16:creationId xmlns:a16="http://schemas.microsoft.com/office/drawing/2014/main" id="{FD2308B7-2829-44DD-B213-27EEBDED14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40066" y="2400639"/>
            <a:ext cx="2532381"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3856E9A8-9130-4D23-A3ED-F310D4313D86}"/>
              </a:ext>
            </a:extLst>
          </p:cNvPr>
          <p:cNvSpPr>
            <a:spLocks noGrp="1"/>
          </p:cNvSpPr>
          <p:nvPr>
            <p:ph idx="1"/>
          </p:nvPr>
        </p:nvSpPr>
        <p:spPr>
          <a:xfrm>
            <a:off x="5651868" y="2556932"/>
            <a:ext cx="2520578" cy="3318936"/>
          </a:xfrm>
        </p:spPr>
        <p:txBody>
          <a:bodyPr vert="horz" lIns="91440" tIns="45720" rIns="91440" bIns="45720" rtlCol="0" anchor="t">
            <a:normAutofit/>
          </a:bodyPr>
          <a:lstStyle/>
          <a:p>
            <a:pPr>
              <a:lnSpc>
                <a:spcPct val="90000"/>
              </a:lnSpc>
            </a:pPr>
            <a:r>
              <a:rPr lang="en-US" sz="2000" dirty="0">
                <a:solidFill>
                  <a:srgbClr val="262626"/>
                </a:solidFill>
              </a:rPr>
              <a:t>No one applied in Richland County</a:t>
            </a:r>
          </a:p>
          <a:p>
            <a:pPr>
              <a:lnSpc>
                <a:spcPct val="90000"/>
              </a:lnSpc>
            </a:pPr>
            <a:r>
              <a:rPr lang="en-US" sz="2000" dirty="0">
                <a:solidFill>
                  <a:srgbClr val="262626"/>
                </a:solidFill>
              </a:rPr>
              <a:t>No approved dispensaries in District 1</a:t>
            </a:r>
          </a:p>
          <a:p>
            <a:pPr>
              <a:lnSpc>
                <a:spcPct val="90000"/>
              </a:lnSpc>
            </a:pPr>
            <a:r>
              <a:rPr lang="en-US" sz="2000" dirty="0">
                <a:solidFill>
                  <a:srgbClr val="262626"/>
                </a:solidFill>
              </a:rPr>
              <a:t>Only one application in District 1 – Defiance (</a:t>
            </a:r>
            <a:r>
              <a:rPr lang="en-US" sz="2000" dirty="0" err="1">
                <a:solidFill>
                  <a:srgbClr val="262626"/>
                </a:solidFill>
              </a:rPr>
              <a:t>Cannabiz</a:t>
            </a:r>
            <a:r>
              <a:rPr lang="en-US" sz="2000" dirty="0">
                <a:solidFill>
                  <a:srgbClr val="262626"/>
                </a:solidFill>
              </a:rPr>
              <a:t> – not chosen)</a:t>
            </a:r>
          </a:p>
        </p:txBody>
      </p:sp>
    </p:spTree>
    <p:extLst>
      <p:ext uri="{BB962C8B-B14F-4D97-AF65-F5344CB8AC3E}">
        <p14:creationId xmlns:p14="http://schemas.microsoft.com/office/powerpoint/2010/main" val="41970428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Advertising</a:t>
            </a:r>
          </a:p>
        </p:txBody>
      </p:sp>
      <p:sp>
        <p:nvSpPr>
          <p:cNvPr id="3" name="Content Placeholder 2"/>
          <p:cNvSpPr>
            <a:spLocks noGrp="1"/>
          </p:cNvSpPr>
          <p:nvPr>
            <p:ph idx="1"/>
          </p:nvPr>
        </p:nvSpPr>
        <p:spPr/>
        <p:txBody>
          <a:bodyPr>
            <a:normAutofit fontScale="92500" lnSpcReduction="20000"/>
          </a:bodyPr>
          <a:lstStyle/>
          <a:p>
            <a:r>
              <a:rPr lang="en-US" dirty="0"/>
              <a:t>All must be approved through the Board of Pharmacy</a:t>
            </a:r>
          </a:p>
          <a:p>
            <a:r>
              <a:rPr lang="en-US" dirty="0"/>
              <a:t>Marijuana cannot:</a:t>
            </a:r>
          </a:p>
          <a:p>
            <a:pPr lvl="1"/>
            <a:r>
              <a:rPr lang="en-US" dirty="0"/>
              <a:t>Be within 500 feet of prohibited facility</a:t>
            </a:r>
          </a:p>
          <a:p>
            <a:pPr lvl="1"/>
            <a:r>
              <a:rPr lang="en-US" dirty="0"/>
              <a:t>Be targeted to children</a:t>
            </a:r>
          </a:p>
          <a:p>
            <a:pPr lvl="1"/>
            <a:r>
              <a:rPr lang="en-US" dirty="0"/>
              <a:t>On billboards</a:t>
            </a:r>
          </a:p>
          <a:p>
            <a:pPr lvl="1"/>
            <a:r>
              <a:rPr lang="en-US" dirty="0"/>
              <a:t>On radio or broadcast</a:t>
            </a:r>
          </a:p>
          <a:p>
            <a:pPr lvl="1"/>
            <a:r>
              <a:rPr lang="en-US" dirty="0"/>
              <a:t>On handheld or portable sign</a:t>
            </a:r>
          </a:p>
          <a:p>
            <a:pPr lvl="1"/>
            <a:r>
              <a:rPr lang="en-US" dirty="0"/>
              <a:t>Hand out flyers or literature in public places</a:t>
            </a:r>
          </a:p>
          <a:p>
            <a:pPr lvl="1"/>
            <a:r>
              <a:rPr lang="en-US" dirty="0"/>
              <a:t>Displayed on public transit vehicles</a:t>
            </a:r>
          </a:p>
        </p:txBody>
      </p:sp>
      <p:pic>
        <p:nvPicPr>
          <p:cNvPr id="4" name="Content Placeholder 4"/>
          <p:cNvPicPr>
            <a:picLocks noChangeAspect="1"/>
          </p:cNvPicPr>
          <p:nvPr/>
        </p:nvPicPr>
        <p:blipFill>
          <a:blip r:embed="rId3"/>
          <a:stretch>
            <a:fillRect/>
          </a:stretch>
        </p:blipFill>
        <p:spPr>
          <a:xfrm>
            <a:off x="7095346" y="4114800"/>
            <a:ext cx="1371600" cy="1371600"/>
          </a:xfrm>
          <a:prstGeom prst="rect">
            <a:avLst/>
          </a:prstGeom>
        </p:spPr>
      </p:pic>
    </p:spTree>
    <p:extLst>
      <p:ext uri="{BB962C8B-B14F-4D97-AF65-F5344CB8AC3E}">
        <p14:creationId xmlns:p14="http://schemas.microsoft.com/office/powerpoint/2010/main" val="40799812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Ads and Promotions</a:t>
            </a:r>
          </a:p>
        </p:txBody>
      </p:sp>
      <p:sp>
        <p:nvSpPr>
          <p:cNvPr id="3" name="Content Placeholder 2"/>
          <p:cNvSpPr>
            <a:spLocks noGrp="1"/>
          </p:cNvSpPr>
          <p:nvPr>
            <p:ph idx="1"/>
          </p:nvPr>
        </p:nvSpPr>
        <p:spPr/>
        <p:txBody>
          <a:bodyPr>
            <a:normAutofit fontScale="92500" lnSpcReduction="10000"/>
          </a:bodyPr>
          <a:lstStyle/>
          <a:p>
            <a:r>
              <a:rPr lang="en-US" dirty="0"/>
              <a:t>No cartoon characters</a:t>
            </a:r>
          </a:p>
          <a:p>
            <a:r>
              <a:rPr lang="en-US" dirty="0"/>
              <a:t>Any apparel or merchandise marketed to youth under 18</a:t>
            </a:r>
          </a:p>
          <a:p>
            <a:r>
              <a:rPr lang="en-US" dirty="0"/>
              <a:t>No slang – only medical registered name</a:t>
            </a:r>
          </a:p>
          <a:p>
            <a:r>
              <a:rPr lang="en-US" dirty="0"/>
              <a:t>False or misleading statements</a:t>
            </a:r>
          </a:p>
          <a:p>
            <a:r>
              <a:rPr lang="en-US" dirty="0"/>
              <a:t>Obscene or indecent</a:t>
            </a:r>
          </a:p>
          <a:p>
            <a:r>
              <a:rPr lang="en-US" dirty="0"/>
              <a:t>Encourage use for anything other than specified conditions</a:t>
            </a:r>
          </a:p>
          <a:p>
            <a:r>
              <a:rPr lang="en-US" dirty="0"/>
              <a:t>No illuminated signs</a:t>
            </a:r>
          </a:p>
          <a:p>
            <a:pPr lvl="1"/>
            <a:endParaRPr lang="en-US" dirty="0"/>
          </a:p>
        </p:txBody>
      </p:sp>
      <p:pic>
        <p:nvPicPr>
          <p:cNvPr id="4" name="Content Placeholder 4"/>
          <p:cNvPicPr>
            <a:picLocks noChangeAspect="1"/>
          </p:cNvPicPr>
          <p:nvPr/>
        </p:nvPicPr>
        <p:blipFill>
          <a:blip r:embed="rId3"/>
          <a:stretch>
            <a:fillRect/>
          </a:stretch>
        </p:blipFill>
        <p:spPr>
          <a:xfrm>
            <a:off x="7080438" y="4114800"/>
            <a:ext cx="1371600" cy="1371600"/>
          </a:xfrm>
          <a:prstGeom prst="rect">
            <a:avLst/>
          </a:prstGeom>
        </p:spPr>
      </p:pic>
    </p:spTree>
    <p:extLst>
      <p:ext uri="{BB962C8B-B14F-4D97-AF65-F5344CB8AC3E}">
        <p14:creationId xmlns:p14="http://schemas.microsoft.com/office/powerpoint/2010/main" val="1183214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24000" y="5558104"/>
            <a:ext cx="7053262" cy="760413"/>
          </a:xfrm>
        </p:spPr>
        <p:txBody>
          <a:bodyPr/>
          <a:lstStyle/>
          <a:p>
            <a:pPr algn="r"/>
            <a:r>
              <a:rPr lang="en-US" b="1" dirty="0"/>
              <a:t>… And In Print</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66144" y="712528"/>
            <a:ext cx="1783217" cy="2235708"/>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3414787"/>
            <a:ext cx="1785938" cy="239315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10200" y="3596480"/>
            <a:ext cx="2999232" cy="1992779"/>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43400" y="712528"/>
            <a:ext cx="3328416" cy="2683764"/>
          </a:xfrm>
          <a:prstGeom prst="rect">
            <a:avLst/>
          </a:prstGeom>
        </p:spPr>
      </p:pic>
    </p:spTree>
    <p:extLst>
      <p:ext uri="{BB962C8B-B14F-4D97-AF65-F5344CB8AC3E}">
        <p14:creationId xmlns:p14="http://schemas.microsoft.com/office/powerpoint/2010/main" val="2718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descr="A close up of a sign&#10;&#10;Description generated with very high confidence"/>
          <p:cNvPicPr>
            <a:picLocks noChangeAspect="1"/>
          </p:cNvPicPr>
          <p:nvPr/>
        </p:nvPicPr>
        <p:blipFill>
          <a:blip r:embed="rId3"/>
          <a:stretch>
            <a:fillRect/>
          </a:stretch>
        </p:blipFill>
        <p:spPr>
          <a:xfrm>
            <a:off x="1075702" y="3100102"/>
            <a:ext cx="2054796" cy="2054796"/>
          </a:xfrm>
          <a:prstGeom prst="rect">
            <a:avLst/>
          </a:prstGeom>
          <a:ln w="57150" cmpd="thickThin">
            <a:solidFill>
              <a:schemeClr val="tx1">
                <a:lumMod val="50000"/>
                <a:lumOff val="50000"/>
              </a:schemeClr>
            </a:solidFill>
            <a:miter lim="800000"/>
          </a:ln>
        </p:spPr>
      </p:pic>
      <p:sp>
        <p:nvSpPr>
          <p:cNvPr id="5" name="Title 4"/>
          <p:cNvSpPr>
            <a:spLocks noGrp="1"/>
          </p:cNvSpPr>
          <p:nvPr>
            <p:ph type="title"/>
          </p:nvPr>
        </p:nvSpPr>
        <p:spPr>
          <a:xfrm>
            <a:off x="1176866" y="915337"/>
            <a:ext cx="6798734" cy="1303867"/>
          </a:xfrm>
        </p:spPr>
        <p:txBody>
          <a:bodyPr>
            <a:normAutofit/>
          </a:bodyPr>
          <a:lstStyle/>
          <a:p>
            <a:r>
              <a:rPr lang="en-US" dirty="0"/>
              <a:t>Patient / Caregivers</a:t>
            </a:r>
          </a:p>
        </p:txBody>
      </p:sp>
      <p:sp>
        <p:nvSpPr>
          <p:cNvPr id="6" name="Content Placeholder 5"/>
          <p:cNvSpPr>
            <a:spLocks noGrp="1"/>
          </p:cNvSpPr>
          <p:nvPr>
            <p:ph idx="1"/>
          </p:nvPr>
        </p:nvSpPr>
        <p:spPr>
          <a:xfrm>
            <a:off x="3479800" y="2556932"/>
            <a:ext cx="4692647" cy="3318936"/>
          </a:xfrm>
        </p:spPr>
        <p:txBody>
          <a:bodyPr>
            <a:normAutofit lnSpcReduction="10000"/>
          </a:bodyPr>
          <a:lstStyle/>
          <a:p>
            <a:pPr>
              <a:lnSpc>
                <a:spcPct val="80000"/>
              </a:lnSpc>
            </a:pPr>
            <a:r>
              <a:rPr lang="en-US" sz="1700" dirty="0"/>
              <a:t>Registration Fees: 	Patient, $50  Caregiver, $25</a:t>
            </a:r>
          </a:p>
          <a:p>
            <a:pPr>
              <a:lnSpc>
                <a:spcPct val="80000"/>
              </a:lnSpc>
            </a:pPr>
            <a:r>
              <a:rPr lang="en-US" sz="1700" dirty="0"/>
              <a:t>Bona fide relationship with doctor and has a qualifying condition</a:t>
            </a:r>
          </a:p>
          <a:p>
            <a:pPr>
              <a:lnSpc>
                <a:spcPct val="80000"/>
              </a:lnSpc>
            </a:pPr>
            <a:r>
              <a:rPr lang="en-US" sz="1700" dirty="0"/>
              <a:t>Registration to Ohio State Board of Pharmacy</a:t>
            </a:r>
          </a:p>
          <a:p>
            <a:pPr>
              <a:lnSpc>
                <a:spcPct val="80000"/>
              </a:lnSpc>
            </a:pPr>
            <a:r>
              <a:rPr lang="en-US" sz="1700" dirty="0"/>
              <a:t>Proof of being an Ohio citizen</a:t>
            </a:r>
          </a:p>
          <a:p>
            <a:pPr>
              <a:lnSpc>
                <a:spcPct val="80000"/>
              </a:lnSpc>
            </a:pPr>
            <a:r>
              <a:rPr lang="en-US" sz="1700" dirty="0"/>
              <a:t>Must renew annually</a:t>
            </a:r>
          </a:p>
          <a:p>
            <a:pPr>
              <a:lnSpc>
                <a:spcPct val="80000"/>
              </a:lnSpc>
            </a:pPr>
            <a:r>
              <a:rPr lang="en-US" sz="1700" dirty="0"/>
              <a:t>Can purchase a 90 day supply in 90 days</a:t>
            </a:r>
          </a:p>
          <a:p>
            <a:pPr>
              <a:lnSpc>
                <a:spcPct val="80000"/>
              </a:lnSpc>
            </a:pPr>
            <a:r>
              <a:rPr lang="en-US" sz="1700" dirty="0"/>
              <a:t>Card valid for one year/6 months if terminal</a:t>
            </a:r>
          </a:p>
          <a:p>
            <a:pPr>
              <a:lnSpc>
                <a:spcPct val="80000"/>
              </a:lnSpc>
            </a:pPr>
            <a:r>
              <a:rPr lang="en-US" sz="1700" dirty="0"/>
              <a:t>Must carry registration card any time they have it with them</a:t>
            </a:r>
          </a:p>
          <a:p>
            <a:pPr>
              <a:lnSpc>
                <a:spcPct val="80000"/>
              </a:lnSpc>
            </a:pPr>
            <a:r>
              <a:rPr lang="en-US" sz="1700" dirty="0"/>
              <a:t>Must be in original containers</a:t>
            </a:r>
          </a:p>
          <a:p>
            <a:pPr>
              <a:lnSpc>
                <a:spcPct val="80000"/>
              </a:lnSpc>
            </a:pPr>
            <a:endParaRPr lang="en-US" sz="1700" dirty="0"/>
          </a:p>
          <a:p>
            <a:pPr>
              <a:lnSpc>
                <a:spcPct val="80000"/>
              </a:lnSpc>
            </a:pPr>
            <a:endParaRPr lang="en-US" sz="1700" dirty="0"/>
          </a:p>
        </p:txBody>
      </p:sp>
    </p:spTree>
    <p:extLst>
      <p:ext uri="{BB962C8B-B14F-4D97-AF65-F5344CB8AC3E}">
        <p14:creationId xmlns:p14="http://schemas.microsoft.com/office/powerpoint/2010/main" val="12036598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300" b="1" dirty="0"/>
              <a:t>The Ohio Medical Marijuana Control Program</a:t>
            </a:r>
          </a:p>
        </p:txBody>
      </p:sp>
      <p:sp>
        <p:nvSpPr>
          <p:cNvPr id="7" name="Text Placeholder 6"/>
          <p:cNvSpPr>
            <a:spLocks noGrp="1"/>
          </p:cNvSpPr>
          <p:nvPr>
            <p:ph type="body" idx="1"/>
          </p:nvPr>
        </p:nvSpPr>
        <p:spPr/>
        <p:txBody>
          <a:bodyPr>
            <a:normAutofit fontScale="92500" lnSpcReduction="10000"/>
          </a:bodyPr>
          <a:lstStyle/>
          <a:p>
            <a:r>
              <a:rPr lang="en-US" sz="3000" dirty="0"/>
              <a:t>House Bill 523</a:t>
            </a:r>
          </a:p>
          <a:p>
            <a:r>
              <a:rPr lang="en-US" sz="3000" dirty="0"/>
              <a:t>Legalized September 8, 2016</a:t>
            </a:r>
          </a:p>
        </p:txBody>
      </p:sp>
      <p:pic>
        <p:nvPicPr>
          <p:cNvPr id="8" name="Content Placeholder 4"/>
          <p:cNvPicPr>
            <a:picLocks noGrp="1" noChangeAspect="1"/>
          </p:cNvPicPr>
          <p:nvPr>
            <p:ph sz="half" idx="4294967295"/>
          </p:nvPr>
        </p:nvPicPr>
        <p:blipFill>
          <a:blip r:embed="rId3"/>
          <a:stretch>
            <a:fillRect/>
          </a:stretch>
        </p:blipFill>
        <p:spPr>
          <a:xfrm>
            <a:off x="7772400" y="4337050"/>
            <a:ext cx="1371600" cy="1371600"/>
          </a:xfrm>
        </p:spPr>
      </p:pic>
    </p:spTree>
    <p:extLst>
      <p:ext uri="{BB962C8B-B14F-4D97-AF65-F5344CB8AC3E}">
        <p14:creationId xmlns:p14="http://schemas.microsoft.com/office/powerpoint/2010/main" val="9010274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37455-FC7B-4500-B1AE-A65FFC0C3480}"/>
              </a:ext>
            </a:extLst>
          </p:cNvPr>
          <p:cNvSpPr>
            <a:spLocks noGrp="1"/>
          </p:cNvSpPr>
          <p:nvPr>
            <p:ph type="title"/>
          </p:nvPr>
        </p:nvSpPr>
        <p:spPr>
          <a:xfrm>
            <a:off x="1181306" y="1066800"/>
            <a:ext cx="6798734" cy="1303867"/>
          </a:xfrm>
        </p:spPr>
        <p:txBody>
          <a:bodyPr>
            <a:normAutofit fontScale="90000"/>
          </a:bodyPr>
          <a:lstStyle/>
          <a:p>
            <a:r>
              <a:rPr lang="en-US" dirty="0"/>
              <a:t>90-Day Supply – </a:t>
            </a:r>
            <a:br>
              <a:rPr lang="en-US" dirty="0"/>
            </a:br>
            <a:r>
              <a:rPr lang="en-US" dirty="0"/>
              <a:t>OAC 3796:8-2-04</a:t>
            </a:r>
            <a:br>
              <a:rPr lang="en-US" b="1" dirty="0"/>
            </a:br>
            <a:endParaRPr lang="en-US" dirty="0"/>
          </a:p>
        </p:txBody>
      </p:sp>
      <p:sp>
        <p:nvSpPr>
          <p:cNvPr id="3" name="Content Placeholder 2">
            <a:extLst>
              <a:ext uri="{FF2B5EF4-FFF2-40B4-BE49-F238E27FC236}">
                <a16:creationId xmlns:a16="http://schemas.microsoft.com/office/drawing/2014/main" id="{575DDCA2-FB43-404D-A9BC-CBF2E7A1FC91}"/>
              </a:ext>
            </a:extLst>
          </p:cNvPr>
          <p:cNvSpPr>
            <a:spLocks noGrp="1"/>
          </p:cNvSpPr>
          <p:nvPr>
            <p:ph idx="1"/>
          </p:nvPr>
        </p:nvSpPr>
        <p:spPr/>
        <p:txBody>
          <a:bodyPr>
            <a:normAutofit fontScale="70000" lnSpcReduction="20000"/>
          </a:bodyPr>
          <a:lstStyle/>
          <a:p>
            <a:r>
              <a:rPr lang="en-US" dirty="0"/>
              <a:t>A patient and a patient's caregiver(s) may collectively purchase no less than a whole day unit at a single time. A whole day unit shall equal the following amounts for each authorized form of medical marijuana:</a:t>
            </a:r>
          </a:p>
          <a:p>
            <a:r>
              <a:rPr lang="en-US" dirty="0"/>
              <a:t>(1) One-tenth of an ounce (two and eighty-three hundredths grams) of plant material;</a:t>
            </a:r>
          </a:p>
          <a:p>
            <a:r>
              <a:rPr lang="en-US" dirty="0"/>
              <a:t>(2) Two-hundred ninety-five milligrams of THC contained in a patch, lotion, cream, or ointment;</a:t>
            </a:r>
          </a:p>
          <a:p>
            <a:r>
              <a:rPr lang="en-US" dirty="0"/>
              <a:t>(3) One hundred ten milligrams of THC contained in an oil, tincture, capsule, or edible for oral administration;</a:t>
            </a:r>
          </a:p>
          <a:p>
            <a:r>
              <a:rPr lang="en-US" dirty="0"/>
              <a:t>(4) Five hundred ninety milligrams of THC contained in oil for vaporization.</a:t>
            </a:r>
          </a:p>
          <a:p>
            <a:endParaRPr lang="en-US" dirty="0"/>
          </a:p>
        </p:txBody>
      </p:sp>
    </p:spTree>
    <p:extLst>
      <p:ext uri="{BB962C8B-B14F-4D97-AF65-F5344CB8AC3E}">
        <p14:creationId xmlns:p14="http://schemas.microsoft.com/office/powerpoint/2010/main" val="9737489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5A64E-C4F5-416B-85C0-7DB8B91D8302}"/>
              </a:ext>
            </a:extLst>
          </p:cNvPr>
          <p:cNvSpPr>
            <a:spLocks noGrp="1"/>
          </p:cNvSpPr>
          <p:nvPr>
            <p:ph type="title"/>
          </p:nvPr>
        </p:nvSpPr>
        <p:spPr/>
        <p:txBody>
          <a:bodyPr>
            <a:normAutofit fontScale="90000"/>
          </a:bodyPr>
          <a:lstStyle/>
          <a:p>
            <a:r>
              <a:rPr lang="en-US" dirty="0"/>
              <a:t>90-Day Supply – </a:t>
            </a:r>
            <a:br>
              <a:rPr lang="en-US" dirty="0"/>
            </a:br>
            <a:r>
              <a:rPr lang="en-US" dirty="0"/>
              <a:t>OAC 3796:8-2-04</a:t>
            </a:r>
          </a:p>
        </p:txBody>
      </p:sp>
      <p:sp>
        <p:nvSpPr>
          <p:cNvPr id="3" name="Content Placeholder 2">
            <a:extLst>
              <a:ext uri="{FF2B5EF4-FFF2-40B4-BE49-F238E27FC236}">
                <a16:creationId xmlns:a16="http://schemas.microsoft.com/office/drawing/2014/main" id="{0B137A6A-9281-4507-9012-4A51C19896B5}"/>
              </a:ext>
            </a:extLst>
          </p:cNvPr>
          <p:cNvSpPr>
            <a:spLocks noGrp="1"/>
          </p:cNvSpPr>
          <p:nvPr>
            <p:ph idx="1"/>
          </p:nvPr>
        </p:nvSpPr>
        <p:spPr/>
        <p:txBody>
          <a:bodyPr>
            <a:normAutofit fontScale="55000" lnSpcReduction="20000"/>
          </a:bodyPr>
          <a:lstStyle/>
          <a:p>
            <a:r>
              <a:rPr lang="en-US" dirty="0"/>
              <a:t>(B) A patient and the patient's caregiver(s) may collectively purchase, within a ninety-day period, no more than a ninety-day supply. A ninety-day supply may consist of multiple forms of medical marijuana, but the total ninety-day supply shall not exceed a ninety-day supply whether purchased as a single form or aggregated across forms. A ninety-day supply is defined by form as follows:</a:t>
            </a:r>
          </a:p>
          <a:p>
            <a:r>
              <a:rPr lang="en-US" dirty="0"/>
              <a:t>(1) Plant material:</a:t>
            </a:r>
          </a:p>
          <a:p>
            <a:r>
              <a:rPr lang="en-US" dirty="0"/>
              <a:t>(a) No more than eight ounces (two hundred twenty-six and eight-tenths grams) of tier I medical marijuana;</a:t>
            </a:r>
          </a:p>
          <a:p>
            <a:r>
              <a:rPr lang="en-US" dirty="0"/>
              <a:t>(b) No more than five and three-tenths ounces (one hundred fifty and three-tenths grams) of tier II medical marijuana.</a:t>
            </a:r>
          </a:p>
          <a:p>
            <a:r>
              <a:rPr lang="en-US" dirty="0"/>
              <a:t>(2) No more than twenty-six and fifty-five-hundredths grams of THC content in patches for transdermal administration or lotions, creams, or ointments for topical administration;</a:t>
            </a:r>
          </a:p>
          <a:p>
            <a:r>
              <a:rPr lang="en-US" dirty="0"/>
              <a:t>(3) No more than nine and nine-tenths grams of THC content in oil, tincture, capsule, or edible form for oral administration;</a:t>
            </a:r>
          </a:p>
          <a:p>
            <a:r>
              <a:rPr lang="en-US" dirty="0"/>
              <a:t>(4) No more than fifty-three and one-tenths grams of THC content in medical marijuana oil for vaporization.</a:t>
            </a:r>
          </a:p>
          <a:p>
            <a:endParaRPr lang="en-US" dirty="0"/>
          </a:p>
        </p:txBody>
      </p:sp>
    </p:spTree>
    <p:extLst>
      <p:ext uri="{BB962C8B-B14F-4D97-AF65-F5344CB8AC3E}">
        <p14:creationId xmlns:p14="http://schemas.microsoft.com/office/powerpoint/2010/main" val="23865301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631FB-F6CA-4546-95D5-68A80BDB494E}"/>
              </a:ext>
            </a:extLst>
          </p:cNvPr>
          <p:cNvSpPr>
            <a:spLocks noGrp="1"/>
          </p:cNvSpPr>
          <p:nvPr>
            <p:ph type="title"/>
          </p:nvPr>
        </p:nvSpPr>
        <p:spPr/>
        <p:txBody>
          <a:bodyPr>
            <a:normAutofit fontScale="90000"/>
          </a:bodyPr>
          <a:lstStyle/>
          <a:p>
            <a:r>
              <a:rPr lang="en-US" dirty="0"/>
              <a:t>90-Day Supply – </a:t>
            </a:r>
            <a:br>
              <a:rPr lang="en-US" dirty="0"/>
            </a:br>
            <a:r>
              <a:rPr lang="en-US" dirty="0"/>
              <a:t>OAC 3796:8-2-04</a:t>
            </a:r>
          </a:p>
        </p:txBody>
      </p:sp>
      <p:sp>
        <p:nvSpPr>
          <p:cNvPr id="3" name="Content Placeholder 2">
            <a:extLst>
              <a:ext uri="{FF2B5EF4-FFF2-40B4-BE49-F238E27FC236}">
                <a16:creationId xmlns:a16="http://schemas.microsoft.com/office/drawing/2014/main" id="{0516D77A-910E-4974-B055-39426D0C5AE3}"/>
              </a:ext>
            </a:extLst>
          </p:cNvPr>
          <p:cNvSpPr>
            <a:spLocks noGrp="1"/>
          </p:cNvSpPr>
          <p:nvPr>
            <p:ph idx="1"/>
          </p:nvPr>
        </p:nvSpPr>
        <p:spPr/>
        <p:txBody>
          <a:bodyPr>
            <a:normAutofit fontScale="47500" lnSpcReduction="20000"/>
          </a:bodyPr>
          <a:lstStyle/>
          <a:p>
            <a:r>
              <a:rPr lang="en-US" dirty="0"/>
              <a:t>(C) Notwithstanding paragraphs (A) and (B) of this rule, a patient who is diagnosed with a </a:t>
            </a:r>
            <a:r>
              <a:rPr lang="en-US" b="1" dirty="0"/>
              <a:t>terminal illness</a:t>
            </a:r>
            <a:r>
              <a:rPr lang="en-US" dirty="0"/>
              <a:t> and the patient's caregiver(s) may collectively purchase, within a ninety-day period, no more than a ninety-day supply. A ninety-day supply may consist of multiple forms of medical marijuana, but the total ninety-day supply shall not exceed a ninety-day supply whether purchased as a single form or aggregated across forms. A ninety-day supply is defined by form as follows:</a:t>
            </a:r>
          </a:p>
          <a:p>
            <a:r>
              <a:rPr lang="en-US" dirty="0"/>
              <a:t>(1) Plant material:</a:t>
            </a:r>
          </a:p>
          <a:p>
            <a:r>
              <a:rPr lang="en-US" dirty="0"/>
              <a:t>(a) No more than ten ounces (two hundred eighty-three and five-tenths grams) of tier I medical marijuana;</a:t>
            </a:r>
          </a:p>
          <a:p>
            <a:r>
              <a:rPr lang="en-US" dirty="0"/>
              <a:t>(b) No more than six and six-tenths ounces (one hundred eighty-seven and one-tenths grams) of tier II medical marijuana.</a:t>
            </a:r>
          </a:p>
          <a:p>
            <a:r>
              <a:rPr lang="en-US" dirty="0"/>
              <a:t>(2) No more than thirty-three and three-tenths grams of THC content in patches for transdermal administration or lotions, creams, or ointments for topical administration;</a:t>
            </a:r>
          </a:p>
          <a:p>
            <a:r>
              <a:rPr lang="en-US" dirty="0"/>
              <a:t>(3) No more than eleven and seven-tenths grams of THC content in oil, tincture, capsule, or edible form for oral administration;</a:t>
            </a:r>
          </a:p>
          <a:p>
            <a:r>
              <a:rPr lang="en-US" dirty="0"/>
              <a:t>(4) No more than sixty-five and seven-tenths grams of THC content in medical marijuana oil for vaporization.</a:t>
            </a:r>
          </a:p>
          <a:p>
            <a:endParaRPr lang="en-US" dirty="0"/>
          </a:p>
        </p:txBody>
      </p:sp>
    </p:spTree>
    <p:extLst>
      <p:ext uri="{BB962C8B-B14F-4D97-AF65-F5344CB8AC3E}">
        <p14:creationId xmlns:p14="http://schemas.microsoft.com/office/powerpoint/2010/main" val="14636429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Caregiver</a:t>
            </a:r>
          </a:p>
        </p:txBody>
      </p:sp>
      <p:sp>
        <p:nvSpPr>
          <p:cNvPr id="3" name="Content Placeholder 2"/>
          <p:cNvSpPr>
            <a:spLocks noGrp="1"/>
          </p:cNvSpPr>
          <p:nvPr>
            <p:ph idx="1"/>
          </p:nvPr>
        </p:nvSpPr>
        <p:spPr/>
        <p:txBody>
          <a:bodyPr/>
          <a:lstStyle/>
          <a:p>
            <a:r>
              <a:rPr lang="en-US" dirty="0"/>
              <a:t>Must be 21 years old – unless a minor’s parent, then at least 18</a:t>
            </a:r>
          </a:p>
          <a:p>
            <a:r>
              <a:rPr lang="en-US" dirty="0"/>
              <a:t>Patient can have no more than 2 caregivers</a:t>
            </a:r>
          </a:p>
          <a:p>
            <a:r>
              <a:rPr lang="en-US" dirty="0"/>
              <a:t>Caregivers can have no more than 2 patients</a:t>
            </a:r>
          </a:p>
          <a:p>
            <a:r>
              <a:rPr lang="en-US" dirty="0"/>
              <a:t>Can purchase no more than a 90 day supply in 90 days</a:t>
            </a:r>
          </a:p>
        </p:txBody>
      </p:sp>
      <p:pic>
        <p:nvPicPr>
          <p:cNvPr id="4" name="Content Placeholder 4"/>
          <p:cNvPicPr>
            <a:picLocks noChangeAspect="1"/>
          </p:cNvPicPr>
          <p:nvPr/>
        </p:nvPicPr>
        <p:blipFill>
          <a:blip r:embed="rId3"/>
          <a:stretch>
            <a:fillRect/>
          </a:stretch>
        </p:blipFill>
        <p:spPr>
          <a:xfrm>
            <a:off x="7010400" y="4829284"/>
            <a:ext cx="1371600" cy="1371600"/>
          </a:xfrm>
          <a:prstGeom prst="rect">
            <a:avLst/>
          </a:prstGeom>
        </p:spPr>
      </p:pic>
    </p:spTree>
    <p:extLst>
      <p:ext uri="{BB962C8B-B14F-4D97-AF65-F5344CB8AC3E}">
        <p14:creationId xmlns:p14="http://schemas.microsoft.com/office/powerpoint/2010/main" val="13030063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3">
            <a:extLst/>
          </a:blip>
          <a:stretch/>
        </a:blip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E7DEDD00-5E71-418B-9C3C-9B71B01822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02" y="0"/>
            <a:ext cx="9172471" cy="6856214"/>
            <a:chOff x="-15736" y="0"/>
            <a:chExt cx="12229962" cy="6856214"/>
          </a:xfrm>
        </p:grpSpPr>
        <p:pic>
          <p:nvPicPr>
            <p:cNvPr id="11" name="Picture 10">
              <a:extLst>
                <a:ext uri="{FF2B5EF4-FFF2-40B4-BE49-F238E27FC236}">
                  <a16:creationId xmlns:a16="http://schemas.microsoft.com/office/drawing/2014/main" id="{F08AA894-60A7-4A09-919E-54EF7C3EC82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Rectangle 11">
              <a:extLst>
                <a:ext uri="{FF2B5EF4-FFF2-40B4-BE49-F238E27FC236}">
                  <a16:creationId xmlns:a16="http://schemas.microsoft.com/office/drawing/2014/main" id="{44680684-9D82-4E2B-9E9A-778390DA9E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3" name="Picture 12">
              <a:extLst>
                <a:ext uri="{FF2B5EF4-FFF2-40B4-BE49-F238E27FC236}">
                  <a16:creationId xmlns:a16="http://schemas.microsoft.com/office/drawing/2014/main" id="{E28899EB-8201-46DC-A208-67136E6BA1A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25" name="Picture 13">
              <a:extLst>
                <a:ext uri="{FF2B5EF4-FFF2-40B4-BE49-F238E27FC236}">
                  <a16:creationId xmlns:a16="http://schemas.microsoft.com/office/drawing/2014/main" id="{58681DBB-DB5A-40DF-8333-C7E1C945B5B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p:cNvSpPr>
            <a:spLocks noGrp="1"/>
          </p:cNvSpPr>
          <p:nvPr>
            <p:ph type="title"/>
          </p:nvPr>
        </p:nvSpPr>
        <p:spPr>
          <a:xfrm>
            <a:off x="971551" y="982132"/>
            <a:ext cx="7200897" cy="1303867"/>
          </a:xfrm>
        </p:spPr>
        <p:txBody>
          <a:bodyPr>
            <a:normAutofit/>
          </a:bodyPr>
          <a:lstStyle/>
          <a:p>
            <a:r>
              <a:rPr lang="en-US">
                <a:solidFill>
                  <a:srgbClr val="262626"/>
                </a:solidFill>
              </a:rPr>
              <a:t>Physician  </a:t>
            </a:r>
          </a:p>
        </p:txBody>
      </p:sp>
      <p:graphicFrame>
        <p:nvGraphicFramePr>
          <p:cNvPr id="5" name="Content Placeholder 2">
            <a:extLst>
              <a:ext uri="{FF2B5EF4-FFF2-40B4-BE49-F238E27FC236}">
                <a16:creationId xmlns:a16="http://schemas.microsoft.com/office/drawing/2014/main" id="{67795159-59CB-41DC-8430-BA4CBD6D1FFB}"/>
              </a:ext>
            </a:extLst>
          </p:cNvPr>
          <p:cNvGraphicFramePr>
            <a:graphicFrameLocks noGrp="1"/>
          </p:cNvGraphicFramePr>
          <p:nvPr>
            <p:ph idx="1"/>
            <p:extLst>
              <p:ext uri="{D42A27DB-BD31-4B8C-83A1-F6EECF244321}">
                <p14:modId xmlns:p14="http://schemas.microsoft.com/office/powerpoint/2010/main" val="1793462676"/>
              </p:ext>
            </p:extLst>
          </p:nvPr>
        </p:nvGraphicFramePr>
        <p:xfrm>
          <a:off x="971550" y="2675822"/>
          <a:ext cx="7200898" cy="298567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4" name="Arrow: Right 3">
            <a:extLst>
              <a:ext uri="{FF2B5EF4-FFF2-40B4-BE49-F238E27FC236}">
                <a16:creationId xmlns:a16="http://schemas.microsoft.com/office/drawing/2014/main" id="{ED758B72-6A8D-41D3-8B30-11E25670E57D}"/>
              </a:ext>
            </a:extLst>
          </p:cNvPr>
          <p:cNvSpPr/>
          <p:nvPr/>
        </p:nvSpPr>
        <p:spPr>
          <a:xfrm>
            <a:off x="7396686" y="2895599"/>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47333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Testing Laboratory</a:t>
            </a:r>
          </a:p>
        </p:txBody>
      </p:sp>
      <p:sp>
        <p:nvSpPr>
          <p:cNvPr id="3" name="Content Placeholder 2"/>
          <p:cNvSpPr>
            <a:spLocks noGrp="1"/>
          </p:cNvSpPr>
          <p:nvPr>
            <p:ph idx="1"/>
          </p:nvPr>
        </p:nvSpPr>
        <p:spPr/>
        <p:txBody>
          <a:bodyPr>
            <a:normAutofit fontScale="92500" lnSpcReduction="20000"/>
          </a:bodyPr>
          <a:lstStyle/>
          <a:p>
            <a:r>
              <a:rPr lang="en-US" dirty="0"/>
              <a:t>The director of the department of commerce or the director’s designee may issue a provisional license to conduct laboratory testing of medical marijuana in accordance with the criteria listed in section 3796.09 of the Revised Code to an institution of higher learning that meets all of the following conditions: (1) The institution is public, and is located in the state of Ohio; and (2) The institution has the facilities and resources necessary to conduct testing in accordance with the standards and procedures established in rules adopted by the department under 3796.03 of the Revised Code</a:t>
            </a:r>
          </a:p>
          <a:p>
            <a:endParaRPr lang="en-US" dirty="0"/>
          </a:p>
        </p:txBody>
      </p:sp>
    </p:spTree>
    <p:extLst>
      <p:ext uri="{BB962C8B-B14F-4D97-AF65-F5344CB8AC3E}">
        <p14:creationId xmlns:p14="http://schemas.microsoft.com/office/powerpoint/2010/main" val="15716903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685800" y="2514600"/>
            <a:ext cx="7772400" cy="3810000"/>
          </a:xfrm>
          <a:prstGeom prst="rect">
            <a:avLst/>
          </a:prstGeom>
        </p:spPr>
        <p:txBody>
          <a:bodyPr lIns="64291" tIns="32146" rIns="64291" bIns="32146">
            <a:normAutofit/>
          </a:bodyPr>
          <a:lstStyle/>
          <a:p>
            <a:pPr algn="l" defTabSz="410751" rtl="0" fontAlgn="base">
              <a:lnSpc>
                <a:spcPct val="80000"/>
              </a:lnSpc>
              <a:spcBef>
                <a:spcPts val="2250"/>
              </a:spcBef>
              <a:spcAft>
                <a:spcPct val="0"/>
              </a:spcAft>
              <a:buClr>
                <a:srgbClr val="876552"/>
              </a:buClr>
              <a:defRPr/>
            </a:pPr>
            <a:endParaRPr lang="en-US" baseline="30000" dirty="0">
              <a:solidFill>
                <a:srgbClr val="4F4A37"/>
              </a:solidFill>
              <a:latin typeface="+mn-lt"/>
              <a:ea typeface="+mn-ea"/>
              <a:cs typeface="+mn-cs"/>
              <a:sym typeface="Didot" charset="0"/>
            </a:endParaRPr>
          </a:p>
        </p:txBody>
      </p:sp>
      <p:sp>
        <p:nvSpPr>
          <p:cNvPr id="5" name="Title 3"/>
          <p:cNvSpPr txBox="1">
            <a:spLocks/>
          </p:cNvSpPr>
          <p:nvPr/>
        </p:nvSpPr>
        <p:spPr>
          <a:xfrm>
            <a:off x="153924" y="609600"/>
            <a:ext cx="8836152" cy="838200"/>
          </a:xfrm>
          <a:prstGeom prst="rect">
            <a:avLst/>
          </a:prstGeom>
          <a:ln w="12700">
            <a:miter lim="400000"/>
          </a:ln>
          <a:extLst>
            <a:ext uri="{C572A759-6A51-4108-AA02-DFA0A04FC94B}">
              <ma14:wrappingTextBoxFlag xmlns:ma14="http://schemas.microsoft.com/office/mac/drawingml/2011/main" xmlns="" val="1"/>
            </a:ext>
          </a:extLst>
        </p:spPr>
        <p:txBody>
          <a:bodyPr lIns="45719" rIns="45719" rtlCol="0" anchor="b" anchorCtr="0">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300" b="1" i="0" u="none" strike="noStrike" kern="0" cap="none" spc="0" normalizeH="0" baseline="0" noProof="0" dirty="0">
                <a:ln>
                  <a:noFill/>
                </a:ln>
                <a:solidFill>
                  <a:srgbClr val="7B9899"/>
                </a:solidFill>
                <a:effectLst/>
                <a:uLnTx/>
                <a:uFillTx/>
                <a:latin typeface="Georgia"/>
                <a:ea typeface="Georgia"/>
                <a:cs typeface="Georgia"/>
                <a:sym typeface="Georgia"/>
              </a:rPr>
              <a:t>Taxes in Ohio</a:t>
            </a:r>
          </a:p>
        </p:txBody>
      </p:sp>
      <p:sp>
        <p:nvSpPr>
          <p:cNvPr id="2" name="Rectangle 1">
            <a:extLst>
              <a:ext uri="{FF2B5EF4-FFF2-40B4-BE49-F238E27FC236}">
                <a16:creationId xmlns:a16="http://schemas.microsoft.com/office/drawing/2014/main" id="{C42AA766-B42B-4E7F-B7D7-EB2FFA77E0E0}"/>
              </a:ext>
            </a:extLst>
          </p:cNvPr>
          <p:cNvSpPr/>
          <p:nvPr/>
        </p:nvSpPr>
        <p:spPr>
          <a:xfrm>
            <a:off x="3742286" y="2967335"/>
            <a:ext cx="1659429" cy="1569660"/>
          </a:xfrm>
          <a:prstGeom prst="rect">
            <a:avLst/>
          </a:prstGeom>
          <a:noFill/>
        </p:spPr>
        <p:txBody>
          <a:bodyPr wrap="none" lIns="91440" tIns="45720" rIns="91440" bIns="45720">
            <a:spAutoFit/>
          </a:bodyPr>
          <a:lstStyle/>
          <a:p>
            <a:pPr algn="ctr"/>
            <a:r>
              <a:rPr lang="en-US" sz="96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0.0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685800"/>
            <a:ext cx="9144000" cy="717550"/>
          </a:xfrm>
        </p:spPr>
        <p:txBody>
          <a:bodyPr/>
          <a:lstStyle/>
          <a:p>
            <a:r>
              <a:rPr lang="en-US" b="1" dirty="0"/>
              <a:t>Questions?</a:t>
            </a:r>
          </a:p>
        </p:txBody>
      </p:sp>
      <p:pic>
        <p:nvPicPr>
          <p:cNvPr id="3" name="Picture 2" descr="Colorful-Question-Mark-Vector-Set1.jpg"/>
          <p:cNvPicPr>
            <a:picLocks noChangeAspect="1"/>
          </p:cNvPicPr>
          <p:nvPr/>
        </p:nvPicPr>
        <p:blipFill>
          <a:blip r:embed="rId2" cstate="print"/>
          <a:stretch>
            <a:fillRect/>
          </a:stretch>
        </p:blipFill>
        <p:spPr>
          <a:xfrm>
            <a:off x="2057400" y="1633214"/>
            <a:ext cx="4876800" cy="453898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4340" y="429768"/>
            <a:ext cx="8275320" cy="5998464"/>
          </a:xfrm>
          <a:prstGeom prst="rect">
            <a:avLst/>
          </a:prstGeom>
          <a:solidFill>
            <a:schemeClr val="bg1">
              <a:lumMod val="95000"/>
            </a:schemeClr>
          </a:solidFill>
          <a:ln>
            <a:noFill/>
          </a:ln>
          <a:effectLst>
            <a:outerShdw blurRad="114300" dist="127000" dir="4800000" sx="99000" sy="99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sp>
        <p:nvSpPr>
          <p:cNvPr id="14" name="Rectangle 1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2112" y="550804"/>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grpSp>
        <p:nvGrpSpPr>
          <p:cNvPr id="16" name="Group 15"/>
          <p:cNvGrpSpPr>
            <a:grpSpLocks noGrp="1" noUngrp="1" noRot="1" noChangeAspect="1" noMove="1" noResize="1"/>
          </p:cNvGrpSpPr>
          <p:nvPr>
            <p:extLst>
              <p:ext uri="{386F3935-93C4-4BCD-93E2-E3B085C9AB24}">
                <p16:designElem xmlns:p16="http://schemas.microsoft.com/office/powerpoint/2015/main" val="1"/>
              </p:ext>
            </p:extLst>
          </p:nvPr>
        </p:nvGrpSpPr>
        <p:grpSpPr>
          <a:xfrm>
            <a:off x="0" y="3099816"/>
            <a:ext cx="9163369" cy="658368"/>
            <a:chOff x="0" y="3099816"/>
            <a:chExt cx="9163369" cy="658368"/>
          </a:xfrm>
        </p:grpSpPr>
        <p:grpSp>
          <p:nvGrpSpPr>
            <p:cNvPr id="17" name="Group 16"/>
            <p:cNvGrpSpPr/>
            <p:nvPr>
              <p:extLst>
                <p:ext uri="{386F3935-93C4-4BCD-93E2-E3B085C9AB24}">
                  <p16:designElem xmlns:p16="http://schemas.microsoft.com/office/powerpoint/2015/main" val="1"/>
                </p:ext>
              </p:extLst>
            </p:nvPr>
          </p:nvGrpSpPr>
          <p:grpSpPr>
            <a:xfrm>
              <a:off x="0" y="3099816"/>
              <a:ext cx="713232" cy="658368"/>
              <a:chOff x="0" y="3099816"/>
              <a:chExt cx="713232" cy="658368"/>
            </a:xfrm>
          </p:grpSpPr>
          <p:sp useBgFill="1">
            <p:nvSpPr>
              <p:cNvPr id="21" name="Rounded Rectangle 23"/>
              <p:cNvSpPr/>
              <p:nvPr>
                <p:extLst>
                  <p:ext uri="{386F3935-93C4-4BCD-93E2-E3B085C9AB24}">
                    <p16:designElem xmlns:p16="http://schemas.microsoft.com/office/powerpoint/2015/main" val="1"/>
                  </p:ext>
                </p:extLst>
              </p:nvPr>
            </p:nvSpPr>
            <p:spPr>
              <a:xfrm>
                <a:off x="667512" y="3099816"/>
                <a:ext cx="45720" cy="658368"/>
              </a:xfrm>
              <a:prstGeom prst="roundRect">
                <a:avLst>
                  <a:gd name="adj" fmla="val 50000"/>
                </a:avLst>
              </a:prstGeom>
              <a:ln w="9525">
                <a:noFill/>
              </a:ln>
              <a:effectLst>
                <a:innerShdw blurRad="114300">
                  <a:prstClr val="black">
                    <a:alpha val="8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22" name="Picture 21"/>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0" y="3125788"/>
                <a:ext cx="697297" cy="606425"/>
              </a:xfrm>
              <a:prstGeom prst="rect">
                <a:avLst/>
              </a:prstGeom>
            </p:spPr>
          </p:pic>
        </p:grpSp>
        <p:grpSp>
          <p:nvGrpSpPr>
            <p:cNvPr id="18" name="Group 17"/>
            <p:cNvGrpSpPr/>
            <p:nvPr>
              <p:extLst>
                <p:ext uri="{386F3935-93C4-4BCD-93E2-E3B085C9AB24}">
                  <p16:designElem xmlns:p16="http://schemas.microsoft.com/office/powerpoint/2015/main" val="1"/>
                </p:ext>
              </p:extLst>
            </p:nvPr>
          </p:nvGrpSpPr>
          <p:grpSpPr>
            <a:xfrm flipH="1">
              <a:off x="8450137" y="3099816"/>
              <a:ext cx="713232" cy="658368"/>
              <a:chOff x="0" y="3099816"/>
              <a:chExt cx="713232" cy="658368"/>
            </a:xfrm>
          </p:grpSpPr>
          <p:sp useBgFill="1">
            <p:nvSpPr>
              <p:cNvPr id="19" name="Rounded Rectangle 21"/>
              <p:cNvSpPr/>
              <p:nvPr>
                <p:extLst>
                  <p:ext uri="{386F3935-93C4-4BCD-93E2-E3B085C9AB24}">
                    <p16:designElem xmlns:p16="http://schemas.microsoft.com/office/powerpoint/2015/main" val="1"/>
                  </p:ext>
                </p:extLst>
              </p:nvPr>
            </p:nvSpPr>
            <p:spPr>
              <a:xfrm>
                <a:off x="667512" y="3099816"/>
                <a:ext cx="45720" cy="658368"/>
              </a:xfrm>
              <a:prstGeom prst="roundRect">
                <a:avLst>
                  <a:gd name="adj" fmla="val 50000"/>
                </a:avLst>
              </a:prstGeom>
              <a:ln w="9525">
                <a:noFill/>
              </a:ln>
              <a:effectLst>
                <a:innerShdw blurRad="114300">
                  <a:prstClr val="black">
                    <a:alpha val="8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20" name="Picture 19"/>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0" y="3125788"/>
                <a:ext cx="697297" cy="606425"/>
              </a:xfrm>
              <a:prstGeom prst="rect">
                <a:avLst/>
              </a:prstGeom>
            </p:spPr>
          </p:pic>
        </p:grpSp>
      </p:grpSp>
      <p:cxnSp>
        <p:nvCxnSpPr>
          <p:cNvPr id="24" name="Straight Connector 23"/>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70809" y="2400639"/>
            <a:ext cx="3601639" cy="0"/>
          </a:xfrm>
          <a:prstGeom prst="line">
            <a:avLst/>
          </a:prstGeom>
        </p:spPr>
        <p:style>
          <a:lnRef idx="2">
            <a:schemeClr val="accent1"/>
          </a:lnRef>
          <a:fillRef idx="0">
            <a:schemeClr val="accent1"/>
          </a:fillRef>
          <a:effectRef idx="1">
            <a:schemeClr val="accent1"/>
          </a:effectRef>
          <a:fontRef idx="minor">
            <a:schemeClr val="tx1"/>
          </a:fontRef>
        </p:style>
      </p:cxnSp>
      <p:sp>
        <p:nvSpPr>
          <p:cNvPr id="26" name="Rectangle 2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2678" y="1092200"/>
            <a:ext cx="3154561" cy="473036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p:cNvPicPr>
            <a:picLocks noChangeAspect="1"/>
          </p:cNvPicPr>
          <p:nvPr/>
        </p:nvPicPr>
        <p:blipFill>
          <a:blip r:embed="rId4"/>
          <a:stretch>
            <a:fillRect/>
          </a:stretch>
        </p:blipFill>
        <p:spPr>
          <a:xfrm>
            <a:off x="1215229" y="2042652"/>
            <a:ext cx="2829459" cy="2829459"/>
          </a:xfrm>
          <a:prstGeom prst="rect">
            <a:avLst/>
          </a:prstGeom>
        </p:spPr>
      </p:pic>
      <p:sp>
        <p:nvSpPr>
          <p:cNvPr id="2" name="Title 1"/>
          <p:cNvSpPr>
            <a:spLocks noGrp="1"/>
          </p:cNvSpPr>
          <p:nvPr>
            <p:ph type="title"/>
          </p:nvPr>
        </p:nvSpPr>
        <p:spPr>
          <a:xfrm>
            <a:off x="4570809" y="982133"/>
            <a:ext cx="3601639" cy="1303867"/>
          </a:xfrm>
        </p:spPr>
        <p:txBody>
          <a:bodyPr>
            <a:normAutofit/>
          </a:bodyPr>
          <a:lstStyle/>
          <a:p>
            <a:pPr>
              <a:lnSpc>
                <a:spcPct val="90000"/>
              </a:lnSpc>
            </a:pPr>
            <a:r>
              <a:rPr lang="en-US" b="1" dirty="0"/>
              <a:t>Ohio Medical Marijuana</a:t>
            </a:r>
            <a:endParaRPr lang="en-US" b="1"/>
          </a:p>
        </p:txBody>
      </p:sp>
      <p:sp>
        <p:nvSpPr>
          <p:cNvPr id="3" name="Content Placeholder 2"/>
          <p:cNvSpPr>
            <a:spLocks noGrp="1"/>
          </p:cNvSpPr>
          <p:nvPr>
            <p:ph idx="1"/>
          </p:nvPr>
        </p:nvSpPr>
        <p:spPr>
          <a:xfrm>
            <a:off x="4570809" y="2556932"/>
            <a:ext cx="3601638" cy="3318936"/>
          </a:xfrm>
        </p:spPr>
        <p:txBody>
          <a:bodyPr>
            <a:normAutofit/>
          </a:bodyPr>
          <a:lstStyle/>
          <a:p>
            <a:pPr>
              <a:lnSpc>
                <a:spcPct val="80000"/>
              </a:lnSpc>
            </a:pPr>
            <a:r>
              <a:rPr lang="en-US" sz="1500" dirty="0"/>
              <a:t>Seed to sale system</a:t>
            </a:r>
          </a:p>
          <a:p>
            <a:pPr>
              <a:lnSpc>
                <a:spcPct val="80000"/>
              </a:lnSpc>
            </a:pPr>
            <a:r>
              <a:rPr lang="en-US" sz="1500" dirty="0"/>
              <a:t>Uses the OARRS system</a:t>
            </a:r>
          </a:p>
          <a:p>
            <a:pPr>
              <a:lnSpc>
                <a:spcPct val="80000"/>
              </a:lnSpc>
            </a:pPr>
            <a:r>
              <a:rPr lang="en-US" sz="1500" dirty="0"/>
              <a:t>State issued ID Card</a:t>
            </a:r>
          </a:p>
          <a:p>
            <a:pPr>
              <a:lnSpc>
                <a:spcPct val="80000"/>
              </a:lnSpc>
            </a:pPr>
            <a:r>
              <a:rPr lang="en-US" sz="1500" dirty="0"/>
              <a:t>18 years or older – minor patients have designated caregiver</a:t>
            </a:r>
          </a:p>
          <a:p>
            <a:pPr>
              <a:lnSpc>
                <a:spcPct val="80000"/>
              </a:lnSpc>
            </a:pPr>
            <a:r>
              <a:rPr lang="en-US" sz="1500" dirty="0"/>
              <a:t>No smoking</a:t>
            </a:r>
          </a:p>
          <a:p>
            <a:pPr>
              <a:lnSpc>
                <a:spcPct val="80000"/>
              </a:lnSpc>
            </a:pPr>
            <a:r>
              <a:rPr lang="en-US" sz="1500" dirty="0"/>
              <a:t>Required to give information to consumer</a:t>
            </a:r>
          </a:p>
          <a:p>
            <a:pPr>
              <a:lnSpc>
                <a:spcPct val="80000"/>
              </a:lnSpc>
            </a:pPr>
            <a:r>
              <a:rPr lang="en-US" sz="1500" dirty="0"/>
              <a:t>Only patients, caregivers and employees in the dispensary</a:t>
            </a:r>
          </a:p>
          <a:p>
            <a:pPr>
              <a:lnSpc>
                <a:spcPct val="80000"/>
              </a:lnSpc>
            </a:pPr>
            <a:r>
              <a:rPr lang="en-US" sz="1500" dirty="0"/>
              <a:t>No drive through windows or home delivery</a:t>
            </a:r>
          </a:p>
        </p:txBody>
      </p:sp>
    </p:spTree>
    <p:extLst>
      <p:ext uri="{BB962C8B-B14F-4D97-AF65-F5344CB8AC3E}">
        <p14:creationId xmlns:p14="http://schemas.microsoft.com/office/powerpoint/2010/main" val="10911873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blipFill>
            <a:blip r:embed="rId2"/>
            <a:stretch/>
          </a:blipFill>
          <a:ln>
            <a:noFill/>
          </a:ln>
          <a:effectLst/>
        </p:spPr>
      </p:sp>
      <p:grpSp>
        <p:nvGrpSpPr>
          <p:cNvPr id="13" name="Group 12"/>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52467" cy="6858000"/>
            <a:chOff x="0" y="0"/>
            <a:chExt cx="9152467" cy="6858000"/>
          </a:xfrm>
        </p:grpSpPr>
        <p:pic>
          <p:nvPicPr>
            <p:cNvPr id="14" name="Picture 13"/>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Rectangle 14"/>
            <p:cNvSpPr/>
            <p:nvPr>
              <p:extLst>
                <p:ext uri="{386F3935-93C4-4BCD-93E2-E3B085C9AB24}">
                  <p16:designElem xmlns:p16="http://schemas.microsoft.com/office/powerpoint/2015/main" val="1"/>
                </p:ext>
              </p:extLst>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6" name="Picture 15"/>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7" name="Picture 16"/>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cxnSp>
        <p:nvCxnSpPr>
          <p:cNvPr id="19" name="Straight Connector 18"/>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pic>
        <p:nvPicPr>
          <p:cNvPr id="4" name="Picture 3" descr="ohio-patient-network.gif"/>
          <p:cNvPicPr>
            <a:picLocks noChangeAspect="1"/>
          </p:cNvPicPr>
          <p:nvPr/>
        </p:nvPicPr>
        <p:blipFill>
          <a:blip r:embed="rId5" cstate="print"/>
          <a:stretch>
            <a:fillRect/>
          </a:stretch>
        </p:blipFill>
        <p:spPr>
          <a:xfrm>
            <a:off x="1075702" y="3100102"/>
            <a:ext cx="2054796" cy="2054796"/>
          </a:xfrm>
          <a:prstGeom prst="rect">
            <a:avLst/>
          </a:prstGeom>
          <a:ln w="57150" cmpd="thickThin">
            <a:solidFill>
              <a:schemeClr val="tx1">
                <a:lumMod val="50000"/>
                <a:lumOff val="50000"/>
              </a:schemeClr>
            </a:solidFill>
            <a:miter lim="800000"/>
          </a:ln>
        </p:spPr>
      </p:pic>
      <p:sp>
        <p:nvSpPr>
          <p:cNvPr id="2" name="Title 1"/>
          <p:cNvSpPr>
            <a:spLocks noGrp="1"/>
          </p:cNvSpPr>
          <p:nvPr>
            <p:ph type="title"/>
          </p:nvPr>
        </p:nvSpPr>
        <p:spPr>
          <a:xfrm>
            <a:off x="1176866" y="915337"/>
            <a:ext cx="6798734" cy="1303867"/>
          </a:xfrm>
        </p:spPr>
        <p:txBody>
          <a:bodyPr vert="horz" lIns="91440" tIns="45720" rIns="91440" bIns="45720" rtlCol="0" anchor="ctr">
            <a:normAutofit/>
          </a:bodyPr>
          <a:lstStyle/>
          <a:p>
            <a:r>
              <a:rPr lang="en-US" dirty="0"/>
              <a:t>House Bill 523</a:t>
            </a:r>
          </a:p>
        </p:txBody>
      </p:sp>
      <p:sp>
        <p:nvSpPr>
          <p:cNvPr id="6" name="Content Placeholder 5"/>
          <p:cNvSpPr>
            <a:spLocks noGrp="1"/>
          </p:cNvSpPr>
          <p:nvPr>
            <p:ph sz="half" idx="2"/>
          </p:nvPr>
        </p:nvSpPr>
        <p:spPr>
          <a:xfrm>
            <a:off x="3479800" y="2556932"/>
            <a:ext cx="4692647" cy="3318936"/>
          </a:xfrm>
        </p:spPr>
        <p:txBody>
          <a:bodyPr vert="horz" lIns="91440" tIns="45720" rIns="91440" bIns="45720" rtlCol="0" anchor="t">
            <a:normAutofit fontScale="92500" lnSpcReduction="20000"/>
          </a:bodyPr>
          <a:lstStyle/>
          <a:p>
            <a:pPr>
              <a:lnSpc>
                <a:spcPct val="80000"/>
              </a:lnSpc>
            </a:pPr>
            <a:r>
              <a:rPr lang="en-US" sz="2000" dirty="0"/>
              <a:t>Recommendation for 90 days and valid for one year (six months if terminal)</a:t>
            </a:r>
          </a:p>
          <a:p>
            <a:pPr>
              <a:lnSpc>
                <a:spcPct val="80000"/>
              </a:lnSpc>
            </a:pPr>
            <a:r>
              <a:rPr lang="en-US" sz="2000" dirty="0"/>
              <a:t>Physician cannot recommend to himself or family</a:t>
            </a:r>
          </a:p>
          <a:p>
            <a:pPr>
              <a:lnSpc>
                <a:spcPct val="80000"/>
              </a:lnSpc>
            </a:pPr>
            <a:r>
              <a:rPr lang="en-US" sz="2000" dirty="0"/>
              <a:t>One hour of continuing education for physicians on medical marijuana required</a:t>
            </a:r>
          </a:p>
          <a:p>
            <a:pPr>
              <a:lnSpc>
                <a:spcPct val="80000"/>
              </a:lnSpc>
            </a:pPr>
            <a:r>
              <a:rPr lang="en-US" sz="2000" dirty="0"/>
              <a:t>Federal child-resistant effectiveness standards required</a:t>
            </a:r>
          </a:p>
          <a:p>
            <a:pPr>
              <a:lnSpc>
                <a:spcPct val="80000"/>
              </a:lnSpc>
            </a:pPr>
            <a:r>
              <a:rPr lang="en-US" sz="2000" dirty="0"/>
              <a:t>Report all medical marijuana dispensed in OARRS</a:t>
            </a:r>
          </a:p>
          <a:p>
            <a:pPr>
              <a:lnSpc>
                <a:spcPct val="80000"/>
              </a:lnSpc>
            </a:pPr>
            <a:r>
              <a:rPr lang="en-US" sz="2000" dirty="0"/>
              <a:t>Local communities can ban marijuana businesses</a:t>
            </a:r>
          </a:p>
          <a:p>
            <a:pPr>
              <a:lnSpc>
                <a:spcPct val="80000"/>
              </a:lnSpc>
            </a:pPr>
            <a:r>
              <a:rPr lang="en-US" sz="2000" dirty="0"/>
              <a:t>No smoking and no home grows</a:t>
            </a:r>
          </a:p>
          <a:p>
            <a:pPr>
              <a:lnSpc>
                <a:spcPct val="80000"/>
              </a:lnSpc>
            </a:pPr>
            <a:endParaRPr lang="en-US" sz="2000" dirty="0"/>
          </a:p>
        </p:txBody>
      </p:sp>
    </p:spTree>
    <p:extLst>
      <p:ext uri="{BB962C8B-B14F-4D97-AF65-F5344CB8AC3E}">
        <p14:creationId xmlns:p14="http://schemas.microsoft.com/office/powerpoint/2010/main" val="12665773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And More…</a:t>
            </a:r>
          </a:p>
        </p:txBody>
      </p:sp>
      <p:sp>
        <p:nvSpPr>
          <p:cNvPr id="3" name="Content Placeholder 2"/>
          <p:cNvSpPr>
            <a:spLocks noGrp="1"/>
          </p:cNvSpPr>
          <p:nvPr>
            <p:ph idx="1"/>
          </p:nvPr>
        </p:nvSpPr>
        <p:spPr/>
        <p:txBody>
          <a:bodyPr>
            <a:normAutofit fontScale="62500" lnSpcReduction="20000"/>
          </a:bodyPr>
          <a:lstStyle/>
          <a:p>
            <a:r>
              <a:rPr lang="en-US" dirty="0"/>
              <a:t>Board of Pharmacy must establish a program for vets and the indigent in obtaining medical marijuana</a:t>
            </a:r>
          </a:p>
          <a:p>
            <a:r>
              <a:rPr lang="en-US" dirty="0"/>
              <a:t>Physician must obtain training before certification</a:t>
            </a:r>
          </a:p>
          <a:p>
            <a:r>
              <a:rPr lang="en-US" dirty="0"/>
              <a:t>Doctor’s cannot recommend to themselves</a:t>
            </a:r>
          </a:p>
          <a:p>
            <a:r>
              <a:rPr lang="en-US" dirty="0"/>
              <a:t>Cannot be within 500 feet of a school, church, public library, etc.</a:t>
            </a:r>
          </a:p>
          <a:p>
            <a:r>
              <a:rPr lang="en-US" dirty="0"/>
              <a:t>15% of all dispensary licenses to “Blacks or African Americans, American Indians, Hispanic or Latinos and Asians”</a:t>
            </a:r>
          </a:p>
          <a:p>
            <a:r>
              <a:rPr lang="en-US" dirty="0"/>
              <a:t>All testing facilities are limited to colleges and universities for first year</a:t>
            </a:r>
          </a:p>
          <a:p>
            <a:pPr lvl="1"/>
            <a:r>
              <a:rPr lang="en-US" dirty="0"/>
              <a:t>Central State and Hocking College</a:t>
            </a:r>
          </a:p>
          <a:p>
            <a:r>
              <a:rPr lang="en-US" dirty="0"/>
              <a:t>Financial Institutions established as closed-loop system for the medical marijuana program</a:t>
            </a:r>
          </a:p>
          <a:p>
            <a:pPr lvl="1"/>
            <a:r>
              <a:rPr lang="en-US" dirty="0"/>
              <a:t>HB495</a:t>
            </a:r>
          </a:p>
        </p:txBody>
      </p:sp>
    </p:spTree>
    <p:extLst>
      <p:ext uri="{BB962C8B-B14F-4D97-AF65-F5344CB8AC3E}">
        <p14:creationId xmlns:p14="http://schemas.microsoft.com/office/powerpoint/2010/main" val="583605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2"/>
          <p:cNvSpPr>
            <a:spLocks noGrp="1"/>
          </p:cNvSpPr>
          <p:nvPr>
            <p:ph type="body" idx="4294967295"/>
          </p:nvPr>
        </p:nvSpPr>
        <p:spPr>
          <a:xfrm>
            <a:off x="6152965" y="1660186"/>
            <a:ext cx="2362200" cy="715963"/>
          </a:xfrm>
        </p:spPr>
        <p:txBody>
          <a:bodyPr>
            <a:normAutofit fontScale="92500" lnSpcReduction="10000"/>
          </a:bodyPr>
          <a:lstStyle/>
          <a:p>
            <a:pPr marL="0" indent="0" algn="ctr">
              <a:buNone/>
            </a:pPr>
            <a:r>
              <a:rPr lang="en-US" b="1" dirty="0"/>
              <a:t>Board Of Pharmacy</a:t>
            </a:r>
          </a:p>
        </p:txBody>
      </p:sp>
      <p:sp>
        <p:nvSpPr>
          <p:cNvPr id="9" name="Text Placeholder 2"/>
          <p:cNvSpPr>
            <a:spLocks noGrp="1"/>
          </p:cNvSpPr>
          <p:nvPr>
            <p:ph type="body" idx="4294967295"/>
          </p:nvPr>
        </p:nvSpPr>
        <p:spPr>
          <a:xfrm>
            <a:off x="685800" y="1655870"/>
            <a:ext cx="2057400" cy="715963"/>
          </a:xfrm>
        </p:spPr>
        <p:txBody>
          <a:bodyPr>
            <a:normAutofit fontScale="92500" lnSpcReduction="10000"/>
          </a:bodyPr>
          <a:lstStyle/>
          <a:p>
            <a:pPr marL="0" indent="0" algn="ctr">
              <a:buNone/>
            </a:pPr>
            <a:r>
              <a:rPr lang="en-US" b="1" dirty="0"/>
              <a:t>Dept. of Commerce</a:t>
            </a:r>
          </a:p>
        </p:txBody>
      </p:sp>
      <p:sp>
        <p:nvSpPr>
          <p:cNvPr id="10" name="Content Placeholder 3"/>
          <p:cNvSpPr>
            <a:spLocks noGrp="1"/>
          </p:cNvSpPr>
          <p:nvPr>
            <p:ph sz="half" idx="4294967295"/>
          </p:nvPr>
        </p:nvSpPr>
        <p:spPr>
          <a:xfrm>
            <a:off x="685800" y="2316163"/>
            <a:ext cx="2057400" cy="3951288"/>
          </a:xfrm>
        </p:spPr>
        <p:txBody>
          <a:bodyPr>
            <a:normAutofit/>
          </a:bodyPr>
          <a:lstStyle/>
          <a:p>
            <a:pPr lvl="0"/>
            <a:r>
              <a:rPr lang="en-US" sz="1400" dirty="0"/>
              <a:t>Manage the requirements for the economic functions of the industry</a:t>
            </a:r>
          </a:p>
          <a:p>
            <a:pPr lvl="0"/>
            <a:r>
              <a:rPr lang="en-US" sz="1400" dirty="0"/>
              <a:t>Adopt rules regarding the licensure of cultivators within 240 days after the Governor signs the bill</a:t>
            </a:r>
          </a:p>
          <a:p>
            <a:pPr lvl="0"/>
            <a:r>
              <a:rPr lang="en-US" sz="1400" dirty="0"/>
              <a:t>Specify when testing of marijuana will be conducted, as well as minimum amounts and distribution of test results</a:t>
            </a:r>
          </a:p>
          <a:p>
            <a:endParaRPr lang="en-US" dirty="0"/>
          </a:p>
        </p:txBody>
      </p:sp>
      <p:sp>
        <p:nvSpPr>
          <p:cNvPr id="11" name="Text Placeholder 2"/>
          <p:cNvSpPr>
            <a:spLocks noGrp="1"/>
          </p:cNvSpPr>
          <p:nvPr>
            <p:ph type="body" idx="4294967295"/>
          </p:nvPr>
        </p:nvSpPr>
        <p:spPr>
          <a:xfrm>
            <a:off x="3543300" y="1617046"/>
            <a:ext cx="2057400" cy="715963"/>
          </a:xfrm>
        </p:spPr>
        <p:txBody>
          <a:bodyPr>
            <a:normAutofit fontScale="92500" lnSpcReduction="10000"/>
          </a:bodyPr>
          <a:lstStyle/>
          <a:p>
            <a:pPr marL="0" indent="0" algn="ctr">
              <a:buNone/>
            </a:pPr>
            <a:r>
              <a:rPr lang="en-US" b="1" dirty="0"/>
              <a:t>Ohio State Medical Board</a:t>
            </a:r>
          </a:p>
        </p:txBody>
      </p:sp>
      <p:sp>
        <p:nvSpPr>
          <p:cNvPr id="12" name="Content Placeholder 3"/>
          <p:cNvSpPr>
            <a:spLocks noGrp="1"/>
          </p:cNvSpPr>
          <p:nvPr>
            <p:ph sz="half" idx="4294967295"/>
          </p:nvPr>
        </p:nvSpPr>
        <p:spPr>
          <a:xfrm>
            <a:off x="3566974" y="2371833"/>
            <a:ext cx="2057400" cy="3951288"/>
          </a:xfrm>
        </p:spPr>
        <p:txBody>
          <a:bodyPr>
            <a:normAutofit/>
          </a:bodyPr>
          <a:lstStyle/>
          <a:p>
            <a:pPr lvl="0"/>
            <a:r>
              <a:rPr lang="en-US" sz="1400" dirty="0"/>
              <a:t>Create a licensure program for physicians prior to recommending marijuana to patients.</a:t>
            </a:r>
          </a:p>
          <a:p>
            <a:pPr>
              <a:buNone/>
            </a:pPr>
            <a:endParaRPr lang="en-US" dirty="0"/>
          </a:p>
        </p:txBody>
      </p:sp>
      <p:sp>
        <p:nvSpPr>
          <p:cNvPr id="4" name="Content Placeholder 3"/>
          <p:cNvSpPr>
            <a:spLocks noGrp="1"/>
          </p:cNvSpPr>
          <p:nvPr>
            <p:ph sz="half" idx="4294967295"/>
          </p:nvPr>
        </p:nvSpPr>
        <p:spPr>
          <a:xfrm>
            <a:off x="6152965" y="2371833"/>
            <a:ext cx="2362200" cy="3951288"/>
          </a:xfrm>
        </p:spPr>
        <p:txBody>
          <a:bodyPr>
            <a:normAutofit fontScale="40000" lnSpcReduction="20000"/>
          </a:bodyPr>
          <a:lstStyle/>
          <a:p>
            <a:pPr lvl="0"/>
            <a:r>
              <a:rPr lang="en-US" sz="3500" dirty="0"/>
              <a:t>Adopt all rules for the dispensaries, including training requirements of employees of dispensaries</a:t>
            </a:r>
          </a:p>
          <a:p>
            <a:pPr lvl="0"/>
            <a:r>
              <a:rPr lang="en-US" sz="3500" dirty="0"/>
              <a:t>Specify the forms of using medical marijuana that are attractive to children</a:t>
            </a:r>
          </a:p>
          <a:p>
            <a:pPr lvl="0"/>
            <a:r>
              <a:rPr lang="en-US" sz="3500" dirty="0"/>
              <a:t>Specify by form and THC content, a maximum 90 day supply of medical marijuana that may be possessed</a:t>
            </a:r>
          </a:p>
          <a:p>
            <a:pPr lvl="0"/>
            <a:r>
              <a:rPr lang="en-US" sz="3500" dirty="0"/>
              <a:t>Establish the number of dispensary licenses that will be permitted.</a:t>
            </a:r>
          </a:p>
          <a:p>
            <a:pPr lvl="0"/>
            <a:r>
              <a:rPr lang="en-US" sz="3500" dirty="0"/>
              <a:t>Adopt other rules for implementation </a:t>
            </a:r>
          </a:p>
          <a:p>
            <a:endParaRPr lang="en-US" dirty="0"/>
          </a:p>
        </p:txBody>
      </p:sp>
      <p:sp>
        <p:nvSpPr>
          <p:cNvPr id="2" name="Title 1"/>
          <p:cNvSpPr>
            <a:spLocks noGrp="1"/>
          </p:cNvSpPr>
          <p:nvPr>
            <p:ph type="title" idx="4294967295"/>
          </p:nvPr>
        </p:nvSpPr>
        <p:spPr>
          <a:xfrm>
            <a:off x="533400" y="362998"/>
            <a:ext cx="8077200" cy="1303337"/>
          </a:xfrm>
        </p:spPr>
        <p:txBody>
          <a:bodyPr/>
          <a:lstStyle/>
          <a:p>
            <a:r>
              <a:rPr lang="en-US" b="1" dirty="0"/>
              <a:t>Who Regulates?</a:t>
            </a:r>
          </a:p>
        </p:txBody>
      </p:sp>
      <p:pic>
        <p:nvPicPr>
          <p:cNvPr id="13" name="Picture 12" descr="regulationchain.jpg"/>
          <p:cNvPicPr>
            <a:picLocks noChangeAspect="1"/>
          </p:cNvPicPr>
          <p:nvPr/>
        </p:nvPicPr>
        <p:blipFill>
          <a:blip r:embed="rId2" cstate="print"/>
          <a:stretch>
            <a:fillRect/>
          </a:stretch>
        </p:blipFill>
        <p:spPr>
          <a:xfrm>
            <a:off x="3733800" y="3886200"/>
            <a:ext cx="1676400" cy="1676400"/>
          </a:xfrm>
          <a:prstGeom prst="rect">
            <a:avLst/>
          </a:prstGeom>
        </p:spPr>
      </p:pic>
    </p:spTree>
    <p:extLst>
      <p:ext uri="{BB962C8B-B14F-4D97-AF65-F5344CB8AC3E}">
        <p14:creationId xmlns:p14="http://schemas.microsoft.com/office/powerpoint/2010/main" val="12968848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702" y="2797534"/>
            <a:ext cx="2054796" cy="2659931"/>
          </a:xfrm>
          <a:prstGeom prst="rect">
            <a:avLst/>
          </a:prstGeom>
          <a:ln w="57150" cmpd="thickThin">
            <a:solidFill>
              <a:schemeClr val="tx1">
                <a:lumMod val="50000"/>
                <a:lumOff val="50000"/>
              </a:schemeClr>
            </a:solidFill>
            <a:miter lim="800000"/>
          </a:ln>
        </p:spPr>
      </p:pic>
      <p:sp>
        <p:nvSpPr>
          <p:cNvPr id="2" name="Title 1"/>
          <p:cNvSpPr>
            <a:spLocks noGrp="1"/>
          </p:cNvSpPr>
          <p:nvPr>
            <p:ph type="title"/>
          </p:nvPr>
        </p:nvSpPr>
        <p:spPr>
          <a:xfrm>
            <a:off x="1176866" y="915337"/>
            <a:ext cx="6798734" cy="1303867"/>
          </a:xfrm>
        </p:spPr>
        <p:txBody>
          <a:bodyPr>
            <a:normAutofit/>
          </a:bodyPr>
          <a:lstStyle/>
          <a:p>
            <a:r>
              <a:rPr lang="en-US" b="1" dirty="0"/>
              <a:t>Cultivators</a:t>
            </a:r>
          </a:p>
        </p:txBody>
      </p:sp>
      <p:sp>
        <p:nvSpPr>
          <p:cNvPr id="3" name="Content Placeholder 2"/>
          <p:cNvSpPr>
            <a:spLocks noGrp="1"/>
          </p:cNvSpPr>
          <p:nvPr>
            <p:ph idx="1"/>
          </p:nvPr>
        </p:nvSpPr>
        <p:spPr>
          <a:xfrm>
            <a:off x="3479800" y="2556932"/>
            <a:ext cx="4692647" cy="3318936"/>
          </a:xfrm>
        </p:spPr>
        <p:txBody>
          <a:bodyPr>
            <a:normAutofit/>
          </a:bodyPr>
          <a:lstStyle/>
          <a:p>
            <a:pPr marL="0" indent="0">
              <a:lnSpc>
                <a:spcPct val="80000"/>
              </a:lnSpc>
              <a:buNone/>
            </a:pPr>
            <a:r>
              <a:rPr lang="en-US" sz="1800" b="1" dirty="0"/>
              <a:t>Medical Marijuana Control Program</a:t>
            </a:r>
          </a:p>
          <a:p>
            <a:pPr marL="0" indent="0">
              <a:lnSpc>
                <a:spcPct val="80000"/>
              </a:lnSpc>
              <a:buNone/>
            </a:pPr>
            <a:r>
              <a:rPr lang="en-US" sz="1800" b="1" dirty="0"/>
              <a:t>Ohio Department of Commerce</a:t>
            </a:r>
          </a:p>
          <a:p>
            <a:pPr>
              <a:lnSpc>
                <a:spcPct val="80000"/>
              </a:lnSpc>
            </a:pPr>
            <a:r>
              <a:rPr lang="en-US" sz="1600" dirty="0"/>
              <a:t>Level II – 6,000 square feet or less – can expand another 3,000 </a:t>
            </a:r>
            <a:r>
              <a:rPr lang="en-US" sz="1600" dirty="0" err="1"/>
              <a:t>sq.ft</a:t>
            </a:r>
            <a:r>
              <a:rPr lang="en-US" sz="1600" dirty="0"/>
              <a:t>.</a:t>
            </a:r>
          </a:p>
          <a:p>
            <a:pPr lvl="1">
              <a:lnSpc>
                <a:spcPct val="80000"/>
              </a:lnSpc>
            </a:pPr>
            <a:r>
              <a:rPr lang="en-US" sz="1600" dirty="0"/>
              <a:t>14 Total</a:t>
            </a:r>
          </a:p>
          <a:p>
            <a:pPr>
              <a:lnSpc>
                <a:spcPct val="80000"/>
              </a:lnSpc>
            </a:pPr>
            <a:r>
              <a:rPr lang="en-US" sz="1600" dirty="0"/>
              <a:t>Level I – 50,000 square feet or less – can expand with another 25,000 </a:t>
            </a:r>
            <a:r>
              <a:rPr lang="en-US" sz="1600" dirty="0" err="1"/>
              <a:t>sq.ft</a:t>
            </a:r>
            <a:r>
              <a:rPr lang="en-US" sz="1600" dirty="0"/>
              <a:t>.</a:t>
            </a:r>
          </a:p>
          <a:p>
            <a:pPr lvl="1">
              <a:lnSpc>
                <a:spcPct val="80000"/>
              </a:lnSpc>
            </a:pPr>
            <a:r>
              <a:rPr lang="en-US" sz="1600" dirty="0"/>
              <a:t>16 Total</a:t>
            </a:r>
          </a:p>
          <a:p>
            <a:pPr marL="205740" lvl="1" indent="0">
              <a:lnSpc>
                <a:spcPct val="80000"/>
              </a:lnSpc>
              <a:buNone/>
            </a:pPr>
            <a:r>
              <a:rPr lang="en-US" sz="1600" b="1" i="1" dirty="0"/>
              <a:t>Director can increase based on patient demand</a:t>
            </a:r>
          </a:p>
          <a:p>
            <a:pPr lvl="1">
              <a:lnSpc>
                <a:spcPct val="80000"/>
              </a:lnSpc>
            </a:pPr>
            <a:endParaRPr lang="en-US" sz="1000" dirty="0"/>
          </a:p>
          <a:p>
            <a:pPr lvl="1">
              <a:lnSpc>
                <a:spcPct val="80000"/>
              </a:lnSpc>
            </a:pPr>
            <a:endParaRPr lang="en-US" sz="1000" dirty="0"/>
          </a:p>
          <a:p>
            <a:pPr marL="0" indent="0">
              <a:lnSpc>
                <a:spcPct val="80000"/>
              </a:lnSpc>
              <a:buNone/>
            </a:pPr>
            <a:endParaRPr lang="en-US" sz="1000" dirty="0"/>
          </a:p>
          <a:p>
            <a:pPr lvl="1">
              <a:lnSpc>
                <a:spcPct val="80000"/>
              </a:lnSpc>
            </a:pPr>
            <a:endParaRPr lang="en-US" sz="1000" dirty="0"/>
          </a:p>
        </p:txBody>
      </p:sp>
    </p:spTree>
    <p:extLst>
      <p:ext uri="{BB962C8B-B14F-4D97-AF65-F5344CB8AC3E}">
        <p14:creationId xmlns:p14="http://schemas.microsoft.com/office/powerpoint/2010/main" val="8536920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D8B61-5673-4F75-8491-BC3D6AA26498}"/>
              </a:ext>
            </a:extLst>
          </p:cNvPr>
          <p:cNvSpPr>
            <a:spLocks noGrp="1"/>
          </p:cNvSpPr>
          <p:nvPr>
            <p:ph type="title"/>
          </p:nvPr>
        </p:nvSpPr>
        <p:spPr/>
        <p:txBody>
          <a:bodyPr/>
          <a:lstStyle/>
          <a:p>
            <a:r>
              <a:rPr lang="en-US" dirty="0"/>
              <a:t>Level I Cultivators</a:t>
            </a:r>
          </a:p>
        </p:txBody>
      </p:sp>
      <p:sp>
        <p:nvSpPr>
          <p:cNvPr id="3" name="Content Placeholder 2">
            <a:extLst>
              <a:ext uri="{FF2B5EF4-FFF2-40B4-BE49-F238E27FC236}">
                <a16:creationId xmlns:a16="http://schemas.microsoft.com/office/drawing/2014/main" id="{7113979A-6972-4C63-8AF3-E8EE0B9D2FB7}"/>
              </a:ext>
            </a:extLst>
          </p:cNvPr>
          <p:cNvSpPr>
            <a:spLocks noGrp="1"/>
          </p:cNvSpPr>
          <p:nvPr>
            <p:ph sz="half" idx="1"/>
          </p:nvPr>
        </p:nvSpPr>
        <p:spPr>
          <a:xfrm>
            <a:off x="1188703" y="2487168"/>
            <a:ext cx="3337560" cy="3447288"/>
          </a:xfrm>
        </p:spPr>
        <p:txBody>
          <a:bodyPr>
            <a:normAutofit fontScale="55000" lnSpcReduction="20000"/>
          </a:bodyPr>
          <a:lstStyle/>
          <a:p>
            <a:pPr fontAlgn="base"/>
            <a:r>
              <a:rPr lang="en-US" u="sng" dirty="0">
                <a:solidFill>
                  <a:schemeClr val="tx1"/>
                </a:solidFill>
                <a:hlinkClick r:id="rId2">
                  <a:extLst>
                    <a:ext uri="{A12FA001-AC4F-418D-AE19-62706E023703}">
                      <ahyp:hlinkClr xmlns:ahyp="http://schemas.microsoft.com/office/drawing/2018/hyperlinkcolor" val="tx"/>
                    </a:ext>
                  </a:extLst>
                </a:hlinkClick>
              </a:rPr>
              <a:t>Buckeye Relief LLC (Eastlake, Lake County)</a:t>
            </a:r>
            <a:endParaRPr lang="en-US" u="sng" dirty="0">
              <a:solidFill>
                <a:schemeClr val="tx1"/>
              </a:solidFill>
            </a:endParaRPr>
          </a:p>
          <a:p>
            <a:pPr fontAlgn="base"/>
            <a:r>
              <a:rPr lang="en-US" u="sng" dirty="0">
                <a:solidFill>
                  <a:schemeClr val="tx1"/>
                </a:solidFill>
                <a:hlinkClick r:id="rId3">
                  <a:extLst>
                    <a:ext uri="{A12FA001-AC4F-418D-AE19-62706E023703}">
                      <ahyp:hlinkClr xmlns:ahyp="http://schemas.microsoft.com/office/drawing/2018/hyperlinkcolor" val="tx"/>
                    </a:ext>
                  </a:extLst>
                </a:hlinkClick>
              </a:rPr>
              <a:t>Grow Ohio Pharmaceuticals LLC (Newton Township, Muskingum County)</a:t>
            </a:r>
            <a:endParaRPr lang="en-US" u="sng" dirty="0">
              <a:solidFill>
                <a:schemeClr val="tx1"/>
              </a:solidFill>
            </a:endParaRPr>
          </a:p>
          <a:p>
            <a:pPr fontAlgn="base"/>
            <a:r>
              <a:rPr lang="en-US" u="sng" dirty="0">
                <a:solidFill>
                  <a:schemeClr val="tx1"/>
                </a:solidFill>
                <a:hlinkClick r:id="rId4">
                  <a:extLst>
                    <a:ext uri="{A12FA001-AC4F-418D-AE19-62706E023703}">
                      <ahyp:hlinkClr xmlns:ahyp="http://schemas.microsoft.com/office/drawing/2018/hyperlinkcolor" val="tx"/>
                    </a:ext>
                  </a:extLst>
                </a:hlinkClick>
              </a:rPr>
              <a:t>OPC Cultivation LLC (Huron, Erie County)</a:t>
            </a:r>
            <a:endParaRPr lang="en-US" u="sng" dirty="0">
              <a:solidFill>
                <a:schemeClr val="tx1"/>
              </a:solidFill>
            </a:endParaRPr>
          </a:p>
          <a:p>
            <a:pPr fontAlgn="base"/>
            <a:r>
              <a:rPr lang="en-US" u="sng" dirty="0">
                <a:solidFill>
                  <a:schemeClr val="tx1"/>
                </a:solidFill>
                <a:hlinkClick r:id="rId5">
                  <a:extLst>
                    <a:ext uri="{A12FA001-AC4F-418D-AE19-62706E023703}">
                      <ahyp:hlinkClr xmlns:ahyp="http://schemas.microsoft.com/office/drawing/2018/hyperlinkcolor" val="tx"/>
                    </a:ext>
                  </a:extLst>
                </a:hlinkClick>
              </a:rPr>
              <a:t>Riviera Creek Holdings LLC (Youngstown, Mahoning County)</a:t>
            </a:r>
            <a:endParaRPr lang="en-US" u="sng" dirty="0">
              <a:solidFill>
                <a:schemeClr val="tx1"/>
              </a:solidFill>
            </a:endParaRPr>
          </a:p>
          <a:p>
            <a:pPr fontAlgn="base"/>
            <a:r>
              <a:rPr lang="en-US" u="sng" dirty="0">
                <a:solidFill>
                  <a:schemeClr val="tx1"/>
                </a:solidFill>
                <a:hlinkClick r:id="rId6">
                  <a:extLst>
                    <a:ext uri="{A12FA001-AC4F-418D-AE19-62706E023703}">
                      <ahyp:hlinkClr xmlns:ahyp="http://schemas.microsoft.com/office/drawing/2018/hyperlinkcolor" val="tx"/>
                    </a:ext>
                  </a:extLst>
                </a:hlinkClick>
              </a:rPr>
              <a:t>Pure Ohio Wellness LLC (Springfield, Clark County)</a:t>
            </a:r>
            <a:endParaRPr lang="en-US" u="sng" dirty="0">
              <a:solidFill>
                <a:schemeClr val="tx1"/>
              </a:solidFill>
            </a:endParaRPr>
          </a:p>
          <a:p>
            <a:pPr fontAlgn="base"/>
            <a:r>
              <a:rPr lang="en-US" u="sng" dirty="0">
                <a:solidFill>
                  <a:schemeClr val="tx1"/>
                </a:solidFill>
                <a:hlinkClick r:id="rId7">
                  <a:extLst>
                    <a:ext uri="{A12FA001-AC4F-418D-AE19-62706E023703}">
                      <ahyp:hlinkClr xmlns:ahyp="http://schemas.microsoft.com/office/drawing/2018/hyperlinkcolor" val="tx"/>
                    </a:ext>
                  </a:extLst>
                </a:hlinkClick>
              </a:rPr>
              <a:t>Columbia Care OH LLC (Mt. </a:t>
            </a:r>
            <a:r>
              <a:rPr lang="en-US" u="sng" dirty="0" err="1">
                <a:solidFill>
                  <a:schemeClr val="tx1"/>
                </a:solidFill>
                <a:hlinkClick r:id="rId7">
                  <a:extLst>
                    <a:ext uri="{A12FA001-AC4F-418D-AE19-62706E023703}">
                      <ahyp:hlinkClr xmlns:ahyp="http://schemas.microsoft.com/office/drawing/2018/hyperlinkcolor" val="tx"/>
                    </a:ext>
                  </a:extLst>
                </a:hlinkClick>
              </a:rPr>
              <a:t>Orab</a:t>
            </a:r>
            <a:r>
              <a:rPr lang="en-US" u="sng" dirty="0">
                <a:solidFill>
                  <a:schemeClr val="tx1"/>
                </a:solidFill>
                <a:hlinkClick r:id="rId7">
                  <a:extLst>
                    <a:ext uri="{A12FA001-AC4F-418D-AE19-62706E023703}">
                      <ahyp:hlinkClr xmlns:ahyp="http://schemas.microsoft.com/office/drawing/2018/hyperlinkcolor" val="tx"/>
                    </a:ext>
                  </a:extLst>
                </a:hlinkClick>
              </a:rPr>
              <a:t>, Brown County)</a:t>
            </a:r>
            <a:endParaRPr lang="en-US" u="sng" dirty="0">
              <a:solidFill>
                <a:schemeClr val="tx1"/>
              </a:solidFill>
            </a:endParaRPr>
          </a:p>
          <a:p>
            <a:pPr fontAlgn="base"/>
            <a:r>
              <a:rPr lang="en-US" u="sng" dirty="0" err="1">
                <a:solidFill>
                  <a:schemeClr val="tx1"/>
                </a:solidFill>
                <a:hlinkClick r:id="rId8">
                  <a:extLst>
                    <a:ext uri="{A12FA001-AC4F-418D-AE19-62706E023703}">
                      <ahyp:hlinkClr xmlns:ahyp="http://schemas.microsoft.com/office/drawing/2018/hyperlinkcolor" val="tx"/>
                    </a:ext>
                  </a:extLst>
                </a:hlinkClick>
              </a:rPr>
              <a:t>Terradiol</a:t>
            </a:r>
            <a:r>
              <a:rPr lang="en-US" u="sng" dirty="0">
                <a:solidFill>
                  <a:schemeClr val="tx1"/>
                </a:solidFill>
                <a:hlinkClick r:id="rId8">
                  <a:extLst>
                    <a:ext uri="{A12FA001-AC4F-418D-AE19-62706E023703}">
                      <ahyp:hlinkClr xmlns:ahyp="http://schemas.microsoft.com/office/drawing/2018/hyperlinkcolor" val="tx"/>
                    </a:ext>
                  </a:extLst>
                </a:hlinkClick>
              </a:rPr>
              <a:t> Ohio LLC (Canton, Stark County)</a:t>
            </a:r>
            <a:endParaRPr lang="en-US" u="sng" dirty="0">
              <a:solidFill>
                <a:schemeClr val="tx1"/>
              </a:solidFill>
            </a:endParaRPr>
          </a:p>
          <a:p>
            <a:pPr fontAlgn="base"/>
            <a:endParaRPr lang="en-US" dirty="0"/>
          </a:p>
          <a:p>
            <a:pPr marL="0" indent="0">
              <a:buNone/>
            </a:pPr>
            <a:endParaRPr lang="en-US" dirty="0"/>
          </a:p>
        </p:txBody>
      </p:sp>
      <p:sp>
        <p:nvSpPr>
          <p:cNvPr id="4" name="Content Placeholder 3">
            <a:extLst>
              <a:ext uri="{FF2B5EF4-FFF2-40B4-BE49-F238E27FC236}">
                <a16:creationId xmlns:a16="http://schemas.microsoft.com/office/drawing/2014/main" id="{A956EA59-58AB-4B21-AD36-E88C40BAC7C6}"/>
              </a:ext>
            </a:extLst>
          </p:cNvPr>
          <p:cNvSpPr>
            <a:spLocks noGrp="1"/>
          </p:cNvSpPr>
          <p:nvPr>
            <p:ph sz="half" idx="2"/>
          </p:nvPr>
        </p:nvSpPr>
        <p:spPr/>
        <p:txBody>
          <a:bodyPr>
            <a:normAutofit fontScale="55000" lnSpcReduction="20000"/>
          </a:bodyPr>
          <a:lstStyle/>
          <a:p>
            <a:pPr fontAlgn="base"/>
            <a:r>
              <a:rPr lang="en-US" dirty="0" err="1">
                <a:solidFill>
                  <a:schemeClr val="tx1"/>
                </a:solidFill>
                <a:hlinkClick r:id="rId9">
                  <a:extLst>
                    <a:ext uri="{A12FA001-AC4F-418D-AE19-62706E023703}">
                      <ahyp:hlinkClr xmlns:ahyp="http://schemas.microsoft.com/office/drawing/2018/hyperlinkcolor" val="tx"/>
                    </a:ext>
                  </a:extLst>
                </a:hlinkClick>
              </a:rPr>
              <a:t>PharmaCann</a:t>
            </a:r>
            <a:r>
              <a:rPr lang="en-US" dirty="0">
                <a:solidFill>
                  <a:schemeClr val="tx1"/>
                </a:solidFill>
                <a:hlinkClick r:id="rId9">
                  <a:extLst>
                    <a:ext uri="{A12FA001-AC4F-418D-AE19-62706E023703}">
                      <ahyp:hlinkClr xmlns:ahyp="http://schemas.microsoft.com/office/drawing/2018/hyperlinkcolor" val="tx"/>
                    </a:ext>
                  </a:extLst>
                </a:hlinkClick>
              </a:rPr>
              <a:t> Ohio LLC (Village of Buckeye Lake, Licking County</a:t>
            </a:r>
          </a:p>
          <a:p>
            <a:pPr fontAlgn="base"/>
            <a:r>
              <a:rPr lang="en-US" dirty="0">
                <a:solidFill>
                  <a:schemeClr val="tx1"/>
                </a:solidFill>
                <a:hlinkClick r:id="rId9">
                  <a:extLst>
                    <a:ext uri="{A12FA001-AC4F-418D-AE19-62706E023703}">
                      <ahyp:hlinkClr xmlns:ahyp="http://schemas.microsoft.com/office/drawing/2018/hyperlinkcolor" val="tx"/>
                    </a:ext>
                  </a:extLst>
                </a:hlinkClick>
              </a:rPr>
              <a:t>Standard Wellness Company LLC (Gibsonburg, Sandusky County)</a:t>
            </a:r>
            <a:endParaRPr lang="en-US" dirty="0">
              <a:solidFill>
                <a:schemeClr val="tx1"/>
              </a:solidFill>
            </a:endParaRPr>
          </a:p>
          <a:p>
            <a:pPr fontAlgn="base"/>
            <a:r>
              <a:rPr lang="en-US" dirty="0">
                <a:solidFill>
                  <a:schemeClr val="tx1"/>
                </a:solidFill>
                <a:hlinkClick r:id="rId10">
                  <a:extLst>
                    <a:ext uri="{A12FA001-AC4F-418D-AE19-62706E023703}">
                      <ahyp:hlinkClr xmlns:ahyp="http://schemas.microsoft.com/office/drawing/2018/hyperlinkcolor" val="tx"/>
                    </a:ext>
                  </a:extLst>
                </a:hlinkClick>
              </a:rPr>
              <a:t>AT-CPC of Ohio LLC (Akron, Summit County)</a:t>
            </a:r>
            <a:endParaRPr lang="en-US" dirty="0">
              <a:solidFill>
                <a:schemeClr val="tx1"/>
              </a:solidFill>
            </a:endParaRPr>
          </a:p>
          <a:p>
            <a:pPr fontAlgn="base"/>
            <a:r>
              <a:rPr lang="en-US" dirty="0">
                <a:solidFill>
                  <a:schemeClr val="tx1"/>
                </a:solidFill>
                <a:hlinkClick r:id="rId11">
                  <a:extLst>
                    <a:ext uri="{A12FA001-AC4F-418D-AE19-62706E023703}">
                      <ahyp:hlinkClr xmlns:ahyp="http://schemas.microsoft.com/office/drawing/2018/hyperlinkcolor" val="tx"/>
                    </a:ext>
                  </a:extLst>
                </a:hlinkClick>
              </a:rPr>
              <a:t>Cresco Labs Ohio LLC (Yellow Springs, Greene County)</a:t>
            </a:r>
            <a:endParaRPr lang="en-US" dirty="0">
              <a:solidFill>
                <a:schemeClr val="tx1"/>
              </a:solidFill>
            </a:endParaRPr>
          </a:p>
          <a:p>
            <a:pPr fontAlgn="base"/>
            <a:r>
              <a:rPr lang="en-US" dirty="0">
                <a:solidFill>
                  <a:schemeClr val="tx1"/>
                </a:solidFill>
                <a:hlinkClick r:id="rId12">
                  <a:extLst>
                    <a:ext uri="{A12FA001-AC4F-418D-AE19-62706E023703}">
                      <ahyp:hlinkClr xmlns:ahyp="http://schemas.microsoft.com/office/drawing/2018/hyperlinkcolor" val="tx"/>
                    </a:ext>
                  </a:extLst>
                </a:hlinkClick>
              </a:rPr>
              <a:t>Parma Wellness Center LLC (Parma, Cuyahoga County)</a:t>
            </a:r>
            <a:endParaRPr lang="en-US" dirty="0">
              <a:solidFill>
                <a:schemeClr val="tx1"/>
              </a:solidFill>
            </a:endParaRPr>
          </a:p>
          <a:p>
            <a:pPr fontAlgn="base"/>
            <a:r>
              <a:rPr lang="en-US" dirty="0">
                <a:solidFill>
                  <a:schemeClr val="tx1"/>
                </a:solidFill>
                <a:hlinkClick r:id="rId13">
                  <a:extLst>
                    <a:ext uri="{A12FA001-AC4F-418D-AE19-62706E023703}">
                      <ahyp:hlinkClr xmlns:ahyp="http://schemas.microsoft.com/office/drawing/2018/hyperlinkcolor" val="tx"/>
                    </a:ext>
                  </a:extLst>
                </a:hlinkClick>
              </a:rPr>
              <a:t>Harvest Grows LLC (Hamilton Township, Lawrence County)</a:t>
            </a:r>
            <a:endParaRPr lang="en-US" dirty="0">
              <a:solidFill>
                <a:schemeClr val="tx1"/>
              </a:solidFill>
            </a:endParaRPr>
          </a:p>
          <a:p>
            <a:pPr fontAlgn="base"/>
            <a:r>
              <a:rPr lang="en-US" dirty="0">
                <a:solidFill>
                  <a:schemeClr val="tx1"/>
                </a:solidFill>
                <a:hlinkClick r:id="rId14">
                  <a:extLst>
                    <a:ext uri="{A12FA001-AC4F-418D-AE19-62706E023703}">
                      <ahyp:hlinkClr xmlns:ahyp="http://schemas.microsoft.com/office/drawing/2018/hyperlinkcolor" val="tx"/>
                    </a:ext>
                  </a:extLst>
                </a:hlinkClick>
              </a:rPr>
              <a:t>Harvest Grows LLC (Cleveland, Cuyahoga County)</a:t>
            </a:r>
            <a:endParaRPr lang="en-US" dirty="0">
              <a:solidFill>
                <a:schemeClr val="tx1"/>
              </a:solidFill>
            </a:endParaRPr>
          </a:p>
          <a:p>
            <a:endParaRPr lang="en-US" dirty="0"/>
          </a:p>
        </p:txBody>
      </p:sp>
    </p:spTree>
    <p:extLst>
      <p:ext uri="{BB962C8B-B14F-4D97-AF65-F5344CB8AC3E}">
        <p14:creationId xmlns:p14="http://schemas.microsoft.com/office/powerpoint/2010/main" val="60190000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D16349"/>
      </a:accent1>
      <a:accent2>
        <a:srgbClr val="CCB400"/>
      </a:accent2>
      <a:accent3>
        <a:srgbClr val="8CADAE"/>
      </a:accent3>
      <a:accent4>
        <a:srgbClr val="8C7B70"/>
      </a:accent4>
      <a:accent5>
        <a:srgbClr val="8FB08C"/>
      </a:accent5>
      <a:accent6>
        <a:srgbClr val="D19049"/>
      </a:accent6>
      <a:hlink>
        <a:srgbClr val="0000FF"/>
      </a:hlink>
      <a:folHlink>
        <a:srgbClr val="FF00FF"/>
      </a:folHlink>
    </a:clrScheme>
    <a:fontScheme name="Default">
      <a:majorFont>
        <a:latin typeface="Avenir"/>
        <a:ea typeface="Avenir"/>
        <a:cs typeface="Avenir"/>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1429" cap="flat">
          <a:solidFill>
            <a:srgbClr val="D16349"/>
          </a:solidFill>
          <a:prstDash val="sysDash"/>
          <a:bevel/>
        </a:ln>
        <a:effectLst>
          <a:outerShdw blurRad="50800" dist="25400" dir="5400000" rotWithShape="0">
            <a:srgbClr val="000000">
              <a:alpha val="4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eorgia"/>
            <a:ea typeface="Georgia"/>
            <a:cs typeface="Georgia"/>
            <a:sym typeface="Georgi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1429" cap="flat">
          <a:solidFill>
            <a:srgbClr val="D16349"/>
          </a:solidFill>
          <a:prstDash val="sysDash"/>
          <a:bevel/>
        </a:ln>
        <a:effectLst>
          <a:outerShdw blurRad="50800" dist="25400" dir="5400000" rotWithShape="0">
            <a:srgbClr val="000000">
              <a:alpha val="35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eorgia"/>
            <a:ea typeface="Georgia"/>
            <a:cs typeface="Georgia"/>
            <a:sym typeface="Georgi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TotalTime>
  <Words>3123</Words>
  <Application>Microsoft Office PowerPoint</Application>
  <PresentationFormat>On-screen Show (4:3)</PresentationFormat>
  <Paragraphs>325</Paragraphs>
  <Slides>37</Slides>
  <Notes>16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37</vt:i4>
      </vt:variant>
    </vt:vector>
  </HeadingPairs>
  <TitlesOfParts>
    <vt:vector size="49" baseType="lpstr">
      <vt:lpstr>Arial</vt:lpstr>
      <vt:lpstr>Avenir</vt:lpstr>
      <vt:lpstr>Calibri</vt:lpstr>
      <vt:lpstr>Cambria</vt:lpstr>
      <vt:lpstr>Chaparral Pro</vt:lpstr>
      <vt:lpstr>Didot</vt:lpstr>
      <vt:lpstr>Garamond</vt:lpstr>
      <vt:lpstr>Georgia</vt:lpstr>
      <vt:lpstr>Helvetica</vt:lpstr>
      <vt:lpstr>Papyrus</vt:lpstr>
      <vt:lpstr>Superclarendon</vt:lpstr>
      <vt:lpstr>Organic</vt:lpstr>
      <vt:lpstr>The Marijuana Experiment</vt:lpstr>
      <vt:lpstr>Marijuana Status (Medicinal) - 30 States and DC</vt:lpstr>
      <vt:lpstr>The Ohio Medical Marijuana Control Program</vt:lpstr>
      <vt:lpstr>Ohio Medical Marijuana</vt:lpstr>
      <vt:lpstr>House Bill 523</vt:lpstr>
      <vt:lpstr>And More…</vt:lpstr>
      <vt:lpstr>Who Regulates?</vt:lpstr>
      <vt:lpstr>Cultivators</vt:lpstr>
      <vt:lpstr>Level I Cultivators</vt:lpstr>
      <vt:lpstr>Level II Cultivators</vt:lpstr>
      <vt:lpstr>Cultivation</vt:lpstr>
      <vt:lpstr>PowerPoint Presentation</vt:lpstr>
      <vt:lpstr>PowerPoint Presentation</vt:lpstr>
      <vt:lpstr>Qualifying Conditions</vt:lpstr>
      <vt:lpstr>Form and Method of Ingestion</vt:lpstr>
      <vt:lpstr>PowerPoint Presentation</vt:lpstr>
      <vt:lpstr>PowerPoint Presentation</vt:lpstr>
      <vt:lpstr>Cannabinoid Hyperemesis Syndrome</vt:lpstr>
      <vt:lpstr>Marijuana Transformation:  The High</vt:lpstr>
      <vt:lpstr>PowerPoint Presentation</vt:lpstr>
      <vt:lpstr>Prohibited Products</vt:lpstr>
      <vt:lpstr>Processors</vt:lpstr>
      <vt:lpstr>Product labeling</vt:lpstr>
      <vt:lpstr>Dispensaries </vt:lpstr>
      <vt:lpstr>Dispensaries in Richland County - 0 Dispensaries</vt:lpstr>
      <vt:lpstr>Advertising</vt:lpstr>
      <vt:lpstr>Ads and Promotions</vt:lpstr>
      <vt:lpstr>… And In Print</vt:lpstr>
      <vt:lpstr>Patient / Caregivers</vt:lpstr>
      <vt:lpstr>90-Day Supply –  OAC 3796:8-2-04 </vt:lpstr>
      <vt:lpstr>90-Day Supply –  OAC 3796:8-2-04</vt:lpstr>
      <vt:lpstr>90-Day Supply –  OAC 3796:8-2-04</vt:lpstr>
      <vt:lpstr>Caregiver</vt:lpstr>
      <vt:lpstr>Physician  </vt:lpstr>
      <vt:lpstr>Testing Laboratory</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Marijuana Experiment</dc:title>
  <dc:creator>Tony Coder</dc:creator>
  <cp:lastModifiedBy>Dana Yeager</cp:lastModifiedBy>
  <cp:revision>3</cp:revision>
  <dcterms:created xsi:type="dcterms:W3CDTF">2018-08-07T11:34:56Z</dcterms:created>
  <dcterms:modified xsi:type="dcterms:W3CDTF">2018-08-09T19:27:16Z</dcterms:modified>
</cp:coreProperties>
</file>