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7" r:id="rId1"/>
    <p:sldMasterId id="2147483795" r:id="rId2"/>
  </p:sldMasterIdLst>
  <p:notesMasterIdLst>
    <p:notesMasterId r:id="rId38"/>
  </p:notesMasterIdLst>
  <p:sldIdLst>
    <p:sldId id="268" r:id="rId3"/>
    <p:sldId id="274" r:id="rId4"/>
    <p:sldId id="272" r:id="rId5"/>
    <p:sldId id="561" r:id="rId6"/>
    <p:sldId id="329" r:id="rId7"/>
    <p:sldId id="330" r:id="rId8"/>
    <p:sldId id="282" r:id="rId9"/>
    <p:sldId id="280" r:id="rId10"/>
    <p:sldId id="562" r:id="rId11"/>
    <p:sldId id="563" r:id="rId12"/>
    <p:sldId id="284" r:id="rId13"/>
    <p:sldId id="285" r:id="rId14"/>
    <p:sldId id="286" r:id="rId15"/>
    <p:sldId id="287" r:id="rId16"/>
    <p:sldId id="290" r:id="rId17"/>
    <p:sldId id="291" r:id="rId18"/>
    <p:sldId id="292" r:id="rId19"/>
    <p:sldId id="293" r:id="rId20"/>
    <p:sldId id="295" r:id="rId21"/>
    <p:sldId id="297" r:id="rId22"/>
    <p:sldId id="298" r:id="rId23"/>
    <p:sldId id="300" r:id="rId24"/>
    <p:sldId id="553" r:id="rId25"/>
    <p:sldId id="306" r:id="rId26"/>
    <p:sldId id="305" r:id="rId27"/>
    <p:sldId id="309" r:id="rId28"/>
    <p:sldId id="310" r:id="rId29"/>
    <p:sldId id="307" r:id="rId30"/>
    <p:sldId id="308" r:id="rId31"/>
    <p:sldId id="550" r:id="rId32"/>
    <p:sldId id="551" r:id="rId33"/>
    <p:sldId id="552" r:id="rId34"/>
    <p:sldId id="311" r:id="rId35"/>
    <p:sldId id="270" r:id="rId36"/>
    <p:sldId id="269" r:id="rId37"/>
  </p:sldIdLst>
  <p:sldSz cx="12192000" cy="6858000"/>
  <p:notesSz cx="7315200" cy="9601200"/>
  <p:embeddedFontLst>
    <p:embeddedFont>
      <p:font typeface="MS PGothic" panose="020B0600070205080204" pitchFamily="34" charset="-128"/>
      <p:regular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Source Sans 3" panose="020B0503030403020204" pitchFamily="34" charset="0"/>
      <p:regular r:id="rId44"/>
      <p:bold r:id="rId45"/>
      <p:italic r:id="rId46"/>
      <p:boldItalic r:id="rId47"/>
    </p:embeddedFont>
    <p:embeddedFont>
      <p:font typeface="Source Sans Pro" panose="020B0503030403020204" pitchFamily="34" charset="0"/>
      <p:regular r:id="rId48"/>
      <p:bold r:id="rId49"/>
      <p:italic r:id="rId50"/>
      <p:boldItalic r:id="rId51"/>
    </p:embeddedFont>
    <p:embeddedFont>
      <p:font typeface="Source Sans Pro SemiBold" panose="020B0603030403020204" pitchFamily="34" charset="0"/>
      <p:bold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F75"/>
    <a:srgbClr val="008E51"/>
    <a:srgbClr val="007A46"/>
    <a:srgbClr val="F38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7" autoAdjust="0"/>
  </p:normalViewPr>
  <p:slideViewPr>
    <p:cSldViewPr snapToGrid="0">
      <p:cViewPr varScale="1">
        <p:scale>
          <a:sx n="89" d="100"/>
          <a:sy n="89" d="100"/>
        </p:scale>
        <p:origin x="437" y="82"/>
      </p:cViewPr>
      <p:guideLst>
        <p:guide orient="horz" pos="2160"/>
        <p:guide pos="3840"/>
        <p:guide orient="horz" pos="1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38" tIns="48321" rIns="96638" bIns="483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7"/>
          </a:xfrm>
          <a:prstGeom prst="rect">
            <a:avLst/>
          </a:prstGeom>
        </p:spPr>
        <p:txBody>
          <a:bodyPr vert="horz" lIns="96638" tIns="48321" rIns="96638" bIns="48321" rtlCol="0"/>
          <a:lstStyle>
            <a:lvl1pPr algn="r">
              <a:defRPr sz="1200"/>
            </a:lvl1pPr>
          </a:lstStyle>
          <a:p>
            <a:fld id="{CDC4ADDC-17FF-4FE4-A163-D89C2EB8540B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8" tIns="48321" rIns="96638" bIns="483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8" tIns="48321" rIns="96638" bIns="483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6"/>
          </a:xfrm>
          <a:prstGeom prst="rect">
            <a:avLst/>
          </a:prstGeom>
        </p:spPr>
        <p:txBody>
          <a:bodyPr vert="horz" lIns="96638" tIns="48321" rIns="96638" bIns="483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6"/>
          </a:xfrm>
          <a:prstGeom prst="rect">
            <a:avLst/>
          </a:prstGeom>
        </p:spPr>
        <p:txBody>
          <a:bodyPr vert="horz" lIns="96638" tIns="48321" rIns="96638" bIns="48321" rtlCol="0" anchor="b"/>
          <a:lstStyle>
            <a:lvl1pPr algn="r">
              <a:defRPr sz="1200"/>
            </a:lvl1pPr>
          </a:lstStyle>
          <a:p>
            <a:fld id="{7A6E335F-6B58-4BAC-AAD9-EC2E6DC71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03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9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43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1390">
              <a:defRPr/>
            </a:pPr>
            <a:fld id="{7A6E335F-6B58-4BAC-AAD9-EC2E6DC7157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881390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512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55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2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43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E335F-6B58-4BAC-AAD9-EC2E6DC7157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23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FC8143F1-7391-4802-B159-52077472CEAB}" type="slidenum">
              <a:rPr lang="en-US" smtClean="0"/>
              <a:t>31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BEB598F6-4DE7-4787-BC2B-2B6CCCD8BB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8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 DE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8" y="1864885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3" panose="020B0503030403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</p:txBody>
      </p:sp>
      <p:pic>
        <p:nvPicPr>
          <p:cNvPr id="2" name="Picture 1" descr="Ohio Bureau of Workers' Compensation Logo">
            <a:extLst>
              <a:ext uri="{FF2B5EF4-FFF2-40B4-BE49-F238E27FC236}">
                <a16:creationId xmlns:a16="http://schemas.microsoft.com/office/drawing/2014/main" id="{621E2ABE-0563-D687-6A39-79C7983775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77" y="5366411"/>
            <a:ext cx="3103046" cy="723957"/>
          </a:xfrm>
          <a:prstGeom prst="rect">
            <a:avLst/>
          </a:prstGeom>
        </p:spPr>
      </p:pic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1BC007B7-6D96-5BCC-6209-90A7E75F2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830506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7981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9428-DA8C-2046-9013-4C44E7557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>
              <a:defRPr cap="all" baseline="0"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BF2F7E0-EBA8-ECC4-E961-6D2EB14A1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BA961070-833D-A7F8-ED99-E3C99186BB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28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20D8-6935-1A43-8CF0-66FC6338B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1" y="457200"/>
            <a:ext cx="4387121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CDB-9C52-9346-A61D-22B158D8F9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457200"/>
            <a:ext cx="6601511" cy="540385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ource Sans 3" panose="020B0503030403020204" pitchFamily="34" charset="0"/>
              </a:defRPr>
            </a:lvl1pPr>
            <a:lvl2pPr>
              <a:defRPr sz="2800">
                <a:latin typeface="Source Sans 3" panose="020B0503030403020204" pitchFamily="34" charset="0"/>
              </a:defRPr>
            </a:lvl2pPr>
            <a:lvl3pPr>
              <a:defRPr sz="2400">
                <a:latin typeface="Source Sans 3" panose="020B0503030403020204" pitchFamily="34" charset="0"/>
              </a:defRPr>
            </a:lvl3pPr>
            <a:lvl4pPr>
              <a:defRPr sz="2000">
                <a:latin typeface="Source Sans 3" panose="020B0503030403020204" pitchFamily="34" charset="0"/>
              </a:defRPr>
            </a:lvl4pPr>
            <a:lvl5pPr>
              <a:defRPr sz="2000">
                <a:latin typeface="Source Sans 3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70D2D-8242-384D-A978-71066F7E1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1" y="2057400"/>
            <a:ext cx="43871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3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1B2632-1382-D379-6D01-64254FDF7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9723441-A903-196D-D70E-9D9D7325F8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3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AFDE-CE73-E140-AEC8-2C7D74ACA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2" y="457200"/>
            <a:ext cx="4387120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200"/>
              </a:lnSpc>
              <a:defRPr sz="3200"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262F9-39B5-2A48-B7A0-306F146CD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627812" cy="5403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40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4CFF9-2C81-2040-9460-7970314A63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2" y="2057400"/>
            <a:ext cx="438712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ource Sans 3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30F0283-A2D8-698D-1062-AE27477DEA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1E3FFE64-4835-D54F-6AAA-6A9D6CBC31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19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880204"/>
          </a:xfrm>
          <a:prstGeom prst="rect">
            <a:avLst/>
          </a:prstGeom>
        </p:spPr>
        <p:txBody>
          <a:bodyPr/>
          <a:lstStyle>
            <a:lvl1pPr marL="22860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15ED300-B67C-A2A7-FB8F-DDB6731D7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296BD65F-6A85-ACFD-9588-DF87DD40D4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4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6558" y="1965960"/>
            <a:ext cx="5491140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14303" y="1965960"/>
            <a:ext cx="5491141" cy="3640361"/>
          </a:xfrm>
          <a:prstGeom prst="rect">
            <a:avLst/>
          </a:prstGeom>
        </p:spPr>
        <p:txBody>
          <a:bodyPr/>
          <a:lstStyle>
            <a:lvl1pPr marL="571500" marR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5715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4444" cy="1325563"/>
          </a:xfrm>
        </p:spPr>
        <p:txBody>
          <a:bodyPr/>
          <a:lstStyle>
            <a:lvl1pPr>
              <a:defRPr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7ABC-58B1-2B44-9AE4-0F3296E88B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34983-CD69-EF4D-9EF3-EB2110B4AF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E171EF-F7CC-354F-9CD9-4DDEECEB4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4303" y="56070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DCCE811-FDEE-4C82-899A-2FE33AEE4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45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7"/>
            <a:ext cx="4292326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7"/>
            <a:ext cx="3224888" cy="4302177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B7A6DA-4DC8-304B-B583-7CC4064FDF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1000" y="1558925"/>
            <a:ext cx="3224888" cy="4302125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D7FE0D6-DA32-2D09-130B-B287059F9F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0171EB16-14C3-175D-0256-935E1D670A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78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558978"/>
            <a:ext cx="4292326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558978"/>
            <a:ext cx="3224888" cy="404734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A387CA8-2BFC-514C-8463-0244B7A200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7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9CD173F-9443-154B-A211-586A9B01DF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4437" y="5607050"/>
            <a:ext cx="4292326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3393AB0-90E1-EB4C-9F92-469ECB0E4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0556" y="5607050"/>
            <a:ext cx="3224888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Photo Caption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6B73DBA-5D05-BCE5-6E45-25F12D936A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945EBE0B-BC7C-6E73-BE6D-5D862D0C2D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1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3305969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276182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46395" y="1633930"/>
            <a:ext cx="2609851" cy="416321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BED8C75-CE49-8646-2ADF-57E57C8C0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760E2FE5-9E4B-0E3D-83F1-9836A117D3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357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924437" y="1690688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80556" y="169068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10DC94B-F063-2243-A82D-16ADBAF8AD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757" y="3929449"/>
            <a:ext cx="4292326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DAF7424-F60C-6A47-AB76-59580353D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9187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9621BFD-9F1D-1E4A-A859-9E916E1EF0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80555" y="392944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Icon to add picture</a:t>
            </a:r>
          </a:p>
          <a:p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8220524-5F96-08F0-C6DB-67DD181C5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0DBD461D-CE3B-54B6-12D3-88068EBF81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03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657F650-309C-846B-E01B-B46283890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9A5164DD-9EC6-E41B-181D-2666855553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1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4C5D952-7020-4B33-84F7-CBC1B869BB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810" y="1114428"/>
            <a:ext cx="5219169" cy="830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068A40-1D69-47F3-AA7E-9CA2BC3F38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4511176"/>
            <a:ext cx="5235550" cy="13364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add additional info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42910E7-43EF-44FD-A4C0-9AECABD8C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1" y="3507165"/>
            <a:ext cx="5240310" cy="624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  <a:ea typeface="Source Serif Pro" panose="02040603050405020204" pitchFamily="18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1D283C1-F316-43F0-BDE2-800E11D4BF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40" y="2556086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First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1223FDD-7488-4253-8BC8-8FEC76158A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6240" y="3027689"/>
            <a:ext cx="5240310" cy="4790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 b="1" cap="all" baseline="0">
                <a:solidFill>
                  <a:srgbClr val="002060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Last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81CFAB-6E89-DB44-BE09-32E905D91A5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25484" y="1114428"/>
            <a:ext cx="5985516" cy="47017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518BF1B-32A6-9D47-93A2-A5E48DB86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810" y="503033"/>
            <a:ext cx="10515600" cy="569913"/>
          </a:xfrm>
        </p:spPr>
        <p:txBody>
          <a:bodyPr/>
          <a:lstStyle>
            <a:lvl1pPr>
              <a:defRPr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0EBDA6E4-77F4-A64D-89B8-E757AE4EAEA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205902" y="6356350"/>
            <a:ext cx="793509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      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23B3552-B000-E570-56F9-60592BAF5B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BFF87748-01EA-B491-AD87-374EA1A95ED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91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4F86692-183A-EF3A-A543-3A40BB5F1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AFABBB24-D21D-F889-6AA4-23F8C52A95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97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2060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BWC.Ohio.gov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Source Sans 3" panose="020B0503030403020204" pitchFamily="34" charset="0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Ohio Bureau of Workers' Compensation Logo">
            <a:extLst>
              <a:ext uri="{FF2B5EF4-FFF2-40B4-BE49-F238E27FC236}">
                <a16:creationId xmlns:a16="http://schemas.microsoft.com/office/drawing/2014/main" id="{F1998BF3-4D28-A730-00AE-A898D8B267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97" y="5366411"/>
            <a:ext cx="3103046" cy="723957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041A74A-188C-75C3-2757-CA0ABD60FC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1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E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0251" y="3244334"/>
            <a:ext cx="443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2060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BWC.Ohio.gov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Source Sans 3" panose="020B0503030403020204" pitchFamily="34" charset="0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7" y="3027236"/>
            <a:ext cx="32366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Ohio Bureau of Workers' Compensation Logo">
            <a:extLst>
              <a:ext uri="{FF2B5EF4-FFF2-40B4-BE49-F238E27FC236}">
                <a16:creationId xmlns:a16="http://schemas.microsoft.com/office/drawing/2014/main" id="{E3FF46F9-16C2-AFF4-7AC5-4D4CEAD511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97" y="5366411"/>
            <a:ext cx="3103046" cy="723957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3DFC112-E2D3-442A-D1D3-616A782221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5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er 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D20465A-3D95-A10A-F85F-2C702B2F1CC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6809" y="1114425"/>
            <a:ext cx="11424193" cy="4701753"/>
          </a:xfrm>
        </p:spPr>
        <p:txBody>
          <a:bodyPr/>
          <a:lstStyle>
            <a:lvl1pPr>
              <a:defRPr sz="2000">
                <a:solidFill>
                  <a:srgbClr val="A6A6A6"/>
                </a:solidFill>
                <a:latin typeface="Source Sans Pro" pitchFamily="34"/>
              </a:defRPr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itle 22">
            <a:extLst>
              <a:ext uri="{FF2B5EF4-FFF2-40B4-BE49-F238E27FC236}">
                <a16:creationId xmlns:a16="http://schemas.microsoft.com/office/drawing/2014/main" id="{6332DC6B-37E0-5D78-30F7-9E12C8F15E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809" y="503029"/>
            <a:ext cx="10515600" cy="569908"/>
          </a:xfrm>
        </p:spPr>
        <p:txBody>
          <a:bodyPr/>
          <a:lstStyle>
            <a:lvl1pPr>
              <a:defRPr>
                <a:latin typeface="Source Sans Pro SemiBold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23">
            <a:extLst>
              <a:ext uri="{FF2B5EF4-FFF2-40B4-BE49-F238E27FC236}">
                <a16:creationId xmlns:a16="http://schemas.microsoft.com/office/drawing/2014/main" id="{1AE62B99-D3E6-8CFF-EFA7-5F45BAB453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05904" y="6356351"/>
            <a:ext cx="7935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2A2F36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en-US"/>
              <a:t>      </a:t>
            </a:r>
          </a:p>
        </p:txBody>
      </p:sp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90BD4583-B41E-F76E-4ABA-AD63A84036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33C6F9-CEB0-4C75-A85B-6904833FC3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9998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476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D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hio Bureau of Workers' Compensation Logo">
            <a:extLst>
              <a:ext uri="{FF2B5EF4-FFF2-40B4-BE49-F238E27FC236}">
                <a16:creationId xmlns:a16="http://schemas.microsoft.com/office/drawing/2014/main" id="{3B4DA6AD-BCB7-1C65-BC5A-5FD4E4068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65" y="1090570"/>
            <a:ext cx="5216343" cy="458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14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D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19F13-D402-C2BE-894F-DC9D2CEE2060}"/>
              </a:ext>
            </a:extLst>
          </p:cNvPr>
          <p:cNvSpPr txBox="1"/>
          <p:nvPr userDrawn="1"/>
        </p:nvSpPr>
        <p:spPr>
          <a:xfrm>
            <a:off x="4064001" y="6289964"/>
            <a:ext cx="391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E3F75"/>
                </a:solidFill>
                <a:latin typeface="Source Sans 3" panose="020B0503030403020204" pitchFamily="34" charset="0"/>
              </a:rPr>
              <a:t>BWC.Ohio.gov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62E6AE7-F445-0A38-7505-13BB506B9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65" y="1090570"/>
            <a:ext cx="5216343" cy="458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8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HE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42B658-2D5A-774F-A585-ED75BF68BE55}"/>
              </a:ext>
            </a:extLst>
          </p:cNvPr>
          <p:cNvSpPr txBox="1"/>
          <p:nvPr userDrawn="1"/>
        </p:nvSpPr>
        <p:spPr>
          <a:xfrm>
            <a:off x="3879487" y="6104321"/>
            <a:ext cx="4433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2060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OHIO.ORG</a:t>
            </a:r>
          </a:p>
        </p:txBody>
      </p:sp>
    </p:spTree>
    <p:extLst>
      <p:ext uri="{BB962C8B-B14F-4D97-AF65-F5344CB8AC3E}">
        <p14:creationId xmlns:p14="http://schemas.microsoft.com/office/powerpoint/2010/main" val="283949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orient="horz" pos="2496">
          <p15:clr>
            <a:srgbClr val="FBAE40"/>
          </p15:clr>
        </p15:guide>
        <p15:guide id="3" pos="6288">
          <p15:clr>
            <a:srgbClr val="FBAE40"/>
          </p15:clr>
        </p15:guide>
        <p15:guide id="4" pos="1392">
          <p15:clr>
            <a:srgbClr val="FBAE40"/>
          </p15:clr>
        </p15:guide>
        <p15:guide id="5" pos="1680">
          <p15:clr>
            <a:srgbClr val="FBAE40"/>
          </p15:clr>
        </p15:guide>
        <p15:guide id="6" pos="60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333B75A-FCD1-B1D6-C91B-44FF42697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3" name="Slide Number Placeholder 9">
            <a:extLst>
              <a:ext uri="{FF2B5EF4-FFF2-40B4-BE49-F238E27FC236}">
                <a16:creationId xmlns:a16="http://schemas.microsoft.com/office/drawing/2014/main" id="{40594E49-1EFA-E0AE-9A15-B50783B38E9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4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1104258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82B6-B14E-2840-9894-155B86AF14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30132"/>
            <a:ext cx="9107774" cy="352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ource Sans 3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5245B-7C5E-1B46-B288-83FE7ADFC2F0}"/>
              </a:ext>
            </a:extLst>
          </p:cNvPr>
          <p:cNvCxnSpPr>
            <a:cxnSpLocks/>
          </p:cNvCxnSpPr>
          <p:nvPr userDrawn="1"/>
        </p:nvCxnSpPr>
        <p:spPr>
          <a:xfrm>
            <a:off x="380999" y="2010937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A38016B-4543-656B-2572-F730F60B6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15533E4E-EF83-18C9-F3FF-17D044796D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8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762" y="2633955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200"/>
              </a:lnSpc>
              <a:defRPr sz="6000"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0573263-0025-8CB4-8D51-BD62F97B9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31AED254-D3E9-6AD0-2FB3-4509840E35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7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12F4-9ACB-D749-A463-6EF93D944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5217-C058-314A-A904-8613DFB634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825625"/>
            <a:ext cx="10515600" cy="412547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>
                <a:latin typeface="Source Sans 3" panose="020B0503030403020204" pitchFamily="34" charset="0"/>
              </a:defRPr>
            </a:lvl1pPr>
            <a:lvl2pPr>
              <a:spcBef>
                <a:spcPts val="1000"/>
              </a:spcBef>
              <a:spcAft>
                <a:spcPts val="800"/>
              </a:spcAft>
              <a:defRPr>
                <a:latin typeface="Source Sans 3" panose="020B0503030403020204" pitchFamily="34" charset="0"/>
              </a:defRPr>
            </a:lvl2pPr>
            <a:lvl3pPr>
              <a:spcBef>
                <a:spcPts val="1000"/>
              </a:spcBef>
              <a:defRPr>
                <a:latin typeface="Source Sans 3" panose="020B0503030403020204" pitchFamily="34" charset="0"/>
              </a:defRPr>
            </a:lvl3pPr>
            <a:lvl4pPr>
              <a:spcBef>
                <a:spcPts val="1000"/>
              </a:spcBef>
              <a:defRPr>
                <a:latin typeface="Source Sans 3" panose="020B0503030403020204" pitchFamily="34" charset="0"/>
              </a:defRPr>
            </a:lvl4pPr>
            <a:lvl5pPr>
              <a:spcBef>
                <a:spcPts val="1000"/>
              </a:spcBef>
              <a:defRPr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CD8E5F9-7877-16D6-2A0D-B13D81CDC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5312356F-BBDF-3A7A-A295-A02D9AFE89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57EA-33AB-6E4E-8AE6-C519F2C70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5D000-96C4-3146-A271-C3F0018F06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1825625"/>
            <a:ext cx="5439032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3" panose="020B0503030403020204" pitchFamily="34" charset="0"/>
              </a:defRPr>
            </a:lvl1pPr>
            <a:lvl2pPr>
              <a:defRPr>
                <a:latin typeface="Source Sans 3" panose="020B0503030403020204" pitchFamily="34" charset="0"/>
              </a:defRPr>
            </a:lvl2pPr>
            <a:lvl3pPr>
              <a:defRPr>
                <a:latin typeface="Source Sans 3" panose="020B0503030403020204" pitchFamily="34" charset="0"/>
              </a:defRPr>
            </a:lvl3pPr>
            <a:lvl4pPr>
              <a:defRPr>
                <a:latin typeface="Source Sans 3" panose="020B0503030403020204" pitchFamily="34" charset="0"/>
              </a:defRPr>
            </a:lvl4pPr>
            <a:lvl5pPr>
              <a:defRPr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340DB-97D6-6943-B475-09348084E3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825625"/>
            <a:ext cx="5715000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3" panose="020B0503030403020204" pitchFamily="34" charset="0"/>
              </a:defRPr>
            </a:lvl1pPr>
            <a:lvl2pPr>
              <a:defRPr>
                <a:latin typeface="Source Sans 3" panose="020B0503030403020204" pitchFamily="34" charset="0"/>
              </a:defRPr>
            </a:lvl2pPr>
            <a:lvl3pPr>
              <a:defRPr>
                <a:latin typeface="Source Sans 3" panose="020B0503030403020204" pitchFamily="34" charset="0"/>
              </a:defRPr>
            </a:lvl3pPr>
            <a:lvl4pPr>
              <a:defRPr>
                <a:latin typeface="Source Sans 3" panose="020B0503030403020204" pitchFamily="34" charset="0"/>
              </a:defRPr>
            </a:lvl4pPr>
            <a:lvl5pPr>
              <a:defRPr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DE4F6-919E-8041-348D-A06262332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EFB5D76-196B-2EE8-047E-C5816C1732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5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5D1D-0BAC-9D44-92DF-2FAC5F1F8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8388F-D839-F04B-8146-F18EC1F591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681163"/>
            <a:ext cx="5550243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3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DF2D-0CB8-8048-932F-27A74B3869B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505075"/>
            <a:ext cx="5550243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3" panose="020B0503030403020204" pitchFamily="34" charset="0"/>
              </a:defRPr>
            </a:lvl1pPr>
            <a:lvl2pPr>
              <a:defRPr>
                <a:latin typeface="Source Sans 3" panose="020B0503030403020204" pitchFamily="34" charset="0"/>
              </a:defRPr>
            </a:lvl2pPr>
            <a:lvl3pPr>
              <a:defRPr>
                <a:latin typeface="Source Sans 3" panose="020B0503030403020204" pitchFamily="34" charset="0"/>
              </a:defRPr>
            </a:lvl3pPr>
            <a:lvl4pPr>
              <a:defRPr>
                <a:latin typeface="Source Sans 3" panose="020B0503030403020204" pitchFamily="34" charset="0"/>
              </a:defRPr>
            </a:lvl4pPr>
            <a:lvl5pPr>
              <a:defRPr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CFE60E-047E-DA43-8341-0EAA48D9EE9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638800" cy="65730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Source Sans 3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F4DAB-13B0-C64B-9B88-510DBA6D3D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638800" cy="34261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3" panose="020B0503030403020204" pitchFamily="34" charset="0"/>
              </a:defRPr>
            </a:lvl1pPr>
            <a:lvl2pPr>
              <a:defRPr>
                <a:latin typeface="Source Sans 3" panose="020B0503030403020204" pitchFamily="34" charset="0"/>
              </a:defRPr>
            </a:lvl2pPr>
            <a:lvl3pPr>
              <a:defRPr>
                <a:latin typeface="Source Sans 3" panose="020B0503030403020204" pitchFamily="34" charset="0"/>
              </a:defRPr>
            </a:lvl3pPr>
            <a:lvl4pPr>
              <a:defRPr>
                <a:latin typeface="Source Sans 3" panose="020B0503030403020204" pitchFamily="34" charset="0"/>
              </a:defRPr>
            </a:lvl4pPr>
            <a:lvl5pPr>
              <a:defRPr>
                <a:latin typeface="Source Sans 3" panose="020B0503030403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244AB9F-867F-22E6-47B4-7CCD50A5C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28D27E6B-445A-8389-E590-71F51C1C42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2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9088"/>
            <a:ext cx="11430000" cy="98286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4302" y="2008683"/>
            <a:ext cx="9878336" cy="36872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8640" indent="0">
              <a:buNone/>
              <a:defRPr/>
            </a:lvl2pPr>
          </a:lstStyle>
          <a:p>
            <a:pPr lvl="0"/>
            <a:r>
              <a:rPr lang="en-US" dirty="0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66BD115-1089-657F-BC38-4563D3295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" y="6361099"/>
            <a:ext cx="474847" cy="376776"/>
          </a:xfrm>
          <a:prstGeom prst="rect">
            <a:avLst/>
          </a:prstGeom>
        </p:spPr>
      </p:pic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4F46EFA3-567D-E242-86A6-FC5BCD65A1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7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B7E9-3BA4-484E-9D9D-392D666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658247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et ante </a:t>
            </a:r>
            <a:r>
              <a:rPr lang="en-US" dirty="0" err="1"/>
              <a:t>tincidunt</a:t>
            </a:r>
            <a:r>
              <a:rPr lang="en-US" dirty="0"/>
              <a:t> tempus.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hymenaeos</a:t>
            </a:r>
            <a:r>
              <a:rPr lang="en-US" dirty="0"/>
              <a:t>.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996841-33AB-1041-B0F1-02114E0F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B4D39-9FA5-5C46-845E-A393FCAF090C}"/>
              </a:ext>
            </a:extLst>
          </p:cNvPr>
          <p:cNvSpPr/>
          <p:nvPr userDrawn="1"/>
        </p:nvSpPr>
        <p:spPr>
          <a:xfrm>
            <a:off x="381000" y="-36206"/>
            <a:ext cx="987552" cy="9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3BE12D-B4D3-5E43-9B6B-11CE556E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4" r:id="rId2"/>
    <p:sldLayoutId id="2147483774" r:id="rId3"/>
    <p:sldLayoutId id="2147483770" r:id="rId4"/>
    <p:sldLayoutId id="2147483792" r:id="rId5"/>
    <p:sldLayoutId id="2147483769" r:id="rId6"/>
    <p:sldLayoutId id="2147483771" r:id="rId7"/>
    <p:sldLayoutId id="2147483772" r:id="rId8"/>
    <p:sldLayoutId id="2147483796" r:id="rId9"/>
    <p:sldLayoutId id="2147483773" r:id="rId10"/>
    <p:sldLayoutId id="2147483775" r:id="rId11"/>
    <p:sldLayoutId id="2147483776" r:id="rId12"/>
    <p:sldLayoutId id="2147483783" r:id="rId13"/>
    <p:sldLayoutId id="2147483788" r:id="rId14"/>
    <p:sldLayoutId id="2147483778" r:id="rId15"/>
    <p:sldLayoutId id="2147483787" r:id="rId16"/>
    <p:sldLayoutId id="2147483780" r:id="rId17"/>
    <p:sldLayoutId id="2147483779" r:id="rId18"/>
    <p:sldLayoutId id="2147483777" r:id="rId19"/>
    <p:sldLayoutId id="2147483781" r:id="rId20"/>
    <p:sldLayoutId id="2147483785" r:id="rId21"/>
    <p:sldLayoutId id="2147483794" r:id="rId22"/>
    <p:sldLayoutId id="2147483798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002060"/>
          </a:solidFill>
          <a:latin typeface="Source Sans 3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7724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3444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503030403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hio Bureau of Workers' Compensation Logo">
            <a:extLst>
              <a:ext uri="{FF2B5EF4-FFF2-40B4-BE49-F238E27FC236}">
                <a16:creationId xmlns:a16="http://schemas.microsoft.com/office/drawing/2014/main" id="{5140F4AC-94BE-5FB4-7C2D-289C9FF58D8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65" y="1090570"/>
            <a:ext cx="5216343" cy="458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4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7" r:id="rId3"/>
    <p:sldLayoutId id="21474837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Kathleen.D.1@bwc.state.oh.us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8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Modifier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8B4DA-6480-FC15-D9A9-0275EF612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301" y="2008683"/>
            <a:ext cx="10119513" cy="36872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Experience Modifier compares actual claims costs to expected claims costs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determines the percentage of the base rate an employer will pay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ABC44-2C71-230A-7E4A-BC386281F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322" y="4285058"/>
            <a:ext cx="5020163" cy="249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9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BWC Program and Grants Eligibility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8B4DA-6480-FC15-D9A9-0275EF612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1781908"/>
            <a:ext cx="10347569" cy="43609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 state-fund private or public employer taxing district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Reporting payroll to BWC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in good standing with BWC</a:t>
            </a:r>
          </a:p>
          <a:p>
            <a:pPr marL="89154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Have active coverage </a:t>
            </a:r>
          </a:p>
          <a:p>
            <a:pPr marL="89154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 more than 40 days of lapse (cumulative over past 12 months)</a:t>
            </a:r>
          </a:p>
          <a:p>
            <a:pPr marL="89154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current on all payments</a:t>
            </a:r>
          </a:p>
          <a:p>
            <a:pPr marL="89154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Completed all outstanding payroll true-up reports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Self-insured and clients of either a PEO or AEO generally are not eligible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71865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BWC Alternative Rating Programs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8B4DA-6480-FC15-D9A9-0275EF612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1781908"/>
            <a:ext cx="10347569" cy="43609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a typeface="ＭＳ Ｐゴシック"/>
              </a:rPr>
              <a:t>Group Experience Rating Program</a:t>
            </a:r>
          </a:p>
          <a:p>
            <a:endParaRPr lang="en-US" sz="2600" dirty="0">
              <a:solidFill>
                <a:schemeClr val="tx1"/>
              </a:solidFill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a typeface="ＭＳ Ｐゴシック"/>
              </a:rPr>
              <a:t>Group Retrospective Rating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a typeface="ＭＳ Ｐゴシック"/>
              </a:rPr>
              <a:t>Individual Retrospective Rating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a typeface="ＭＳ Ｐゴシック"/>
              </a:rPr>
              <a:t>Large/Small Deductible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a typeface="ＭＳ Ｐゴシック"/>
              </a:rPr>
              <a:t>Claim Impact Reduction Program</a:t>
            </a:r>
          </a:p>
          <a:p>
            <a:endParaRPr lang="en-US" sz="2800" dirty="0">
              <a:solidFill>
                <a:schemeClr val="tx1"/>
              </a:solidFill>
              <a:ea typeface="ＭＳ Ｐゴシック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89217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BWC rebate programs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8B4DA-6480-FC15-D9A9-0275EF612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1781908"/>
            <a:ext cx="10347569" cy="43609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a typeface="ＭＳ Ｐゴシック"/>
              </a:rPr>
              <a:t>$15,000 Medical Only Program</a:t>
            </a:r>
          </a:p>
          <a:p>
            <a:endParaRPr lang="en-US" sz="2600" dirty="0">
              <a:solidFill>
                <a:schemeClr val="tx1"/>
              </a:solidFill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a typeface="ＭＳ Ｐゴシック"/>
              </a:rPr>
              <a:t>Substance Use Prevention &amp; Recovery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a typeface="ＭＳ Ｐゴシック"/>
              </a:rPr>
              <a:t>Early Payment Discount</a:t>
            </a:r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a typeface="ＭＳ Ｐゴシック"/>
              </a:rPr>
              <a:t>Safety Council Rebate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ea typeface="ＭＳ Ｐゴシック"/>
              </a:rPr>
              <a:t>Risk Management Essentials Program	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37429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Assistance with Programs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B659ED24-B867-2606-E37B-C4C49979C135}"/>
              </a:ext>
            </a:extLst>
          </p:cNvPr>
          <p:cNvSpPr/>
          <p:nvPr/>
        </p:nvSpPr>
        <p:spPr>
          <a:xfrm rot="10800000">
            <a:off x="949568" y="3096490"/>
            <a:ext cx="963921" cy="332509"/>
          </a:xfrm>
          <a:prstGeom prst="lef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8C4EF03-9F53-1D4A-5BF6-CFB72DE87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90" y="1046284"/>
            <a:ext cx="6368864" cy="57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0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" y="559088"/>
            <a:ext cx="11777785" cy="982861"/>
          </a:xfrm>
        </p:spPr>
        <p:txBody>
          <a:bodyPr>
            <a:normAutofit/>
          </a:bodyPr>
          <a:lstStyle/>
          <a:p>
            <a:r>
              <a:rPr lang="en-US" dirty="0"/>
              <a:t>Better You, Better Ohio!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8B4DA-6480-FC15-D9A9-0275EF612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969" y="2110154"/>
            <a:ext cx="10277231" cy="40327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057"/>
                </a:solidFill>
                <a:latin typeface="+mn-lt"/>
              </a:rPr>
              <a:t>Basic incentives 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7"/>
                </a:solidFill>
                <a:latin typeface="+mn-lt"/>
              </a:rPr>
              <a:t>Health risk assessment &amp; biometric screen – worker incentive $75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7"/>
                </a:solidFill>
                <a:latin typeface="+mn-lt"/>
              </a:rPr>
              <a:t>Additional $50 when using the physician form for biometric screen</a:t>
            </a:r>
          </a:p>
          <a:p>
            <a:pPr>
              <a:lnSpc>
                <a:spcPct val="100000"/>
              </a:lnSpc>
            </a:pPr>
            <a:endParaRPr lang="en-US" sz="2800" dirty="0">
              <a:solidFill>
                <a:srgbClr val="003057"/>
              </a:solidFill>
              <a:latin typeface="+mn-lt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057"/>
                </a:solidFill>
                <a:latin typeface="+mn-lt"/>
              </a:rPr>
              <a:t>Optional incentives 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7"/>
                </a:solidFill>
                <a:latin typeface="+mn-lt"/>
              </a:rPr>
              <a:t>$50 by completing physical activity (5,000 steps or 30 minutes of physical activity per day for any 50 days within a quarter)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7"/>
                </a:solidFill>
                <a:latin typeface="+mn-lt"/>
              </a:rPr>
              <a:t>$50 by completing three virtual group or personal coaching calls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D825E54F-AF50-D604-FFF1-4598BC57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559088"/>
            <a:ext cx="3019425" cy="155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67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" y="559088"/>
            <a:ext cx="11777785" cy="982861"/>
          </a:xfrm>
        </p:spPr>
        <p:txBody>
          <a:bodyPr>
            <a:normAutofit/>
          </a:bodyPr>
          <a:lstStyle/>
          <a:p>
            <a:r>
              <a:rPr lang="en-US" dirty="0"/>
              <a:t>Better You, Better Ohio!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8B4DA-6480-FC15-D9A9-0275EF612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969" y="2110154"/>
            <a:ext cx="10277231" cy="4032737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No administrative work</a:t>
            </a:r>
          </a:p>
          <a:p>
            <a:pPr marL="89154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NO paperwork</a:t>
            </a:r>
          </a:p>
          <a:p>
            <a:pPr marL="89154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NO application </a:t>
            </a:r>
          </a:p>
          <a:p>
            <a:pPr marL="89154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NO annual reports or follow-up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solidFill>
                <a:srgbClr val="003057"/>
              </a:solidFill>
              <a:latin typeface="+mn-lt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sz="2800" dirty="0">
                <a:latin typeface="+mn-lt"/>
              </a:rPr>
              <a:t>Public employers 			Agriculture </a:t>
            </a:r>
          </a:p>
          <a:p>
            <a:pPr>
              <a:lnSpc>
                <a:spcPct val="100000"/>
              </a:lnSpc>
              <a:buNone/>
              <a:defRPr/>
            </a:pPr>
            <a:r>
              <a:rPr lang="en-US" altLang="en-US" sz="2800" dirty="0">
                <a:latin typeface="+mn-lt"/>
              </a:rPr>
              <a:t>Restaurant and food service 		Automotive repair and service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800" dirty="0">
                <a:latin typeface="+mn-lt"/>
              </a:rPr>
              <a:t>Transportation and trucking 		Construction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800" dirty="0">
                <a:latin typeface="+mn-lt"/>
              </a:rPr>
              <a:t>Trash collection 				Firefighters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None/>
              <a:defRPr/>
            </a:pPr>
            <a:r>
              <a:rPr lang="en-US" altLang="en-US" sz="2800" dirty="0">
                <a:latin typeface="+mn-lt"/>
              </a:rPr>
              <a:t>Wholesale and retail                 		Healthcare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2800" dirty="0">
                <a:latin typeface="+mn-lt"/>
              </a:rPr>
              <a:t>Police and public safety 			Manufacturing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None/>
              <a:defRPr/>
            </a:pPr>
            <a:endParaRPr lang="en-US" altLang="en-US" sz="28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598466A-77C2-2CB1-7F7D-B89E263DF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94" y="642766"/>
            <a:ext cx="3604806" cy="31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84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" y="559088"/>
            <a:ext cx="11777785" cy="982861"/>
          </a:xfrm>
        </p:spPr>
        <p:txBody>
          <a:bodyPr>
            <a:normAutofit/>
          </a:bodyPr>
          <a:lstStyle/>
          <a:p>
            <a:r>
              <a:rPr lang="en-US" dirty="0"/>
              <a:t>BWC Grants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8B4DA-6480-FC15-D9A9-0275EF612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969" y="2039815"/>
            <a:ext cx="10277231" cy="449734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ＭＳ Ｐゴシック"/>
              </a:rPr>
              <a:t>Transitional Work Grant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ＭＳ Ｐゴシック"/>
              </a:rPr>
              <a:t>Safety Intervention Grant</a:t>
            </a:r>
          </a:p>
          <a:p>
            <a:endParaRPr lang="en-US" dirty="0">
              <a:solidFill>
                <a:schemeClr val="tx1"/>
              </a:solidFill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ＭＳ Ｐゴシック"/>
              </a:rPr>
              <a:t>Firefighter Exposure to Environmental Elements Grant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a typeface="ＭＳ Ｐゴシック"/>
              </a:rPr>
              <a:t>School Safety and Security Grant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ea typeface="ＭＳ Ｐゴシック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ea typeface="ＭＳ Ｐゴシック"/>
            </a:endParaRPr>
          </a:p>
          <a:p>
            <a:pPr marL="457200" indent="-457200"/>
            <a:endParaRPr lang="en-US" sz="2800" dirty="0">
              <a:solidFill>
                <a:schemeClr val="tx1"/>
              </a:solidFill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806370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" y="559088"/>
            <a:ext cx="11777785" cy="982861"/>
          </a:xfrm>
        </p:spPr>
        <p:txBody>
          <a:bodyPr>
            <a:normAutofit/>
          </a:bodyPr>
          <a:lstStyle/>
          <a:p>
            <a:r>
              <a:rPr lang="en-US" dirty="0"/>
              <a:t>Transitional work Grant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8B4DA-6480-FC15-D9A9-0275EF612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969" y="1672492"/>
            <a:ext cx="10277231" cy="4470399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BWC will pay 100% of Transitional Work Program development</a:t>
            </a:r>
          </a:p>
          <a:p>
            <a:pPr marL="89154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Policy and procedure </a:t>
            </a:r>
          </a:p>
          <a:p>
            <a:pPr marL="89154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Job Analyses </a:t>
            </a:r>
          </a:p>
          <a:p>
            <a:pPr marL="89154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Supervisor training and employee education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Employers are eligible for a grant every 5 years</a:t>
            </a:r>
          </a:p>
          <a:p>
            <a:pPr marL="0" indent="0">
              <a:buNone/>
            </a:pPr>
            <a:endParaRPr lang="en-US" sz="2800" dirty="0"/>
          </a:p>
          <a:p>
            <a:pPr lvl="0">
              <a:buClr>
                <a:schemeClr val="accent2"/>
              </a:buClr>
            </a:pPr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Ranges</a:t>
            </a:r>
          </a:p>
          <a:p>
            <a:pPr marL="890587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11-49 employees – up to $3,700</a:t>
            </a:r>
          </a:p>
          <a:p>
            <a:pPr marL="890587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50-199 employees – up to $6,800</a:t>
            </a:r>
          </a:p>
          <a:p>
            <a:pPr marL="890587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200+ employees – up to $8,200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733704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" y="559088"/>
            <a:ext cx="11777785" cy="982861"/>
          </a:xfrm>
        </p:spPr>
        <p:txBody>
          <a:bodyPr>
            <a:normAutofit/>
          </a:bodyPr>
          <a:lstStyle/>
          <a:p>
            <a:r>
              <a:rPr lang="en-US" dirty="0"/>
              <a:t>Safety Intervention grant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8B4DA-6480-FC15-D9A9-0275EF612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969" y="1267326"/>
            <a:ext cx="10277231" cy="530993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3-to-1 matching grant 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Up to a maximum grant of $40,000</a:t>
            </a:r>
          </a:p>
          <a:p>
            <a:endParaRPr lang="en-US" sz="2200" dirty="0"/>
          </a:p>
          <a:p>
            <a:r>
              <a:rPr lang="en-US" sz="2200" dirty="0"/>
              <a:t>Employers are eligible every 3 years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To purchase equipment to substantially reduce or eliminate injures and illnesses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Must apply for the grant prior to purchasing the equipment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 list of unapproved purchases on BWC’s website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78268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8C658-87FC-153A-ACCF-62527B7767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8649" y="2760453"/>
            <a:ext cx="7514704" cy="2251493"/>
          </a:xfrm>
        </p:spPr>
        <p:txBody>
          <a:bodyPr>
            <a:normAutofit/>
          </a:bodyPr>
          <a:lstStyle/>
          <a:p>
            <a:r>
              <a:rPr lang="en-US" b="1" dirty="0"/>
              <a:t>Stacy Harrington</a:t>
            </a:r>
          </a:p>
          <a:p>
            <a:r>
              <a:rPr lang="en-US" b="1" dirty="0"/>
              <a:t>Regional Business Consultant</a:t>
            </a:r>
          </a:p>
          <a:p>
            <a:r>
              <a:rPr lang="en-US" b="1" dirty="0"/>
              <a:t>Northwest Ohio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9930E-00AE-56E1-BB7C-2055A7E5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474454"/>
            <a:ext cx="11445816" cy="1250830"/>
          </a:xfrm>
        </p:spPr>
        <p:txBody>
          <a:bodyPr>
            <a:noAutofit/>
          </a:bodyPr>
          <a:lstStyle/>
          <a:p>
            <a:r>
              <a:rPr lang="en-US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BWC Overview: Programs, Rating Plans, Grants &amp; more!</a:t>
            </a:r>
          </a:p>
        </p:txBody>
      </p:sp>
    </p:spTree>
    <p:extLst>
      <p:ext uri="{BB962C8B-B14F-4D97-AF65-F5344CB8AC3E}">
        <p14:creationId xmlns:p14="http://schemas.microsoft.com/office/powerpoint/2010/main" val="4193706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" y="559088"/>
            <a:ext cx="11777785" cy="982861"/>
          </a:xfrm>
        </p:spPr>
        <p:txBody>
          <a:bodyPr>
            <a:normAutofit/>
          </a:bodyPr>
          <a:lstStyle/>
          <a:p>
            <a:r>
              <a:rPr lang="en-US" dirty="0"/>
              <a:t>Safety Intervention grants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8B4DA-6480-FC15-D9A9-0275EF612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969" y="1672492"/>
            <a:ext cx="10277231" cy="44703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8E92473-FDB9-BABC-4B72-AA2733882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1165225"/>
            <a:ext cx="9917263" cy="517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76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77DE842-59E5-0984-67ED-1B3D80F1B2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404" r="50496"/>
          <a:stretch/>
        </p:blipFill>
        <p:spPr>
          <a:xfrm>
            <a:off x="6096000" y="2442087"/>
            <a:ext cx="3937772" cy="3290498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982861"/>
          </a:xfrm>
        </p:spPr>
        <p:txBody>
          <a:bodyPr anchor="t">
            <a:normAutofit/>
          </a:bodyPr>
          <a:lstStyle/>
          <a:p>
            <a:r>
              <a:rPr lang="en-US" dirty="0"/>
              <a:t>Safety Intervention grants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83B7B7A-CDDA-7C44-B1B0-1F1E45567B3B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      </a:t>
            </a:r>
            <a:endParaRPr lang="en-US"/>
          </a:p>
        </p:txBody>
      </p:sp>
      <p:pic>
        <p:nvPicPr>
          <p:cNvPr id="1028" name="Picture 4" descr="Image result for drum handling equipment">
            <a:extLst>
              <a:ext uri="{FF2B5EF4-FFF2-40B4-BE49-F238E27FC236}">
                <a16:creationId xmlns:a16="http://schemas.microsoft.com/office/drawing/2014/main" id="{1667BF10-797E-AEE2-415F-6948907F0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42087"/>
            <a:ext cx="3186071" cy="30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684FE0-879A-4DC1-FB4C-C2C4AE06B920}"/>
              </a:ext>
            </a:extLst>
          </p:cNvPr>
          <p:cNvSpPr txBox="1"/>
          <p:nvPr/>
        </p:nvSpPr>
        <p:spPr>
          <a:xfrm>
            <a:off x="1072662" y="1714499"/>
            <a:ext cx="4018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ource Sans 3" panose="020B0503030403020204" pitchFamily="34" charset="0"/>
              </a:rPr>
              <a:t>Drum Handling Equipment</a:t>
            </a:r>
          </a:p>
          <a:p>
            <a:r>
              <a:rPr lang="en-US" sz="2400" b="1" dirty="0">
                <a:solidFill>
                  <a:srgbClr val="008E51"/>
                </a:solidFill>
                <a:latin typeface="Source Sans 3" panose="020B0503030403020204" pitchFamily="34" charset="0"/>
              </a:rPr>
              <a:t>$1,200 - $16,000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6737B4-9486-5261-AE2F-D9DC8CD50AF4}"/>
              </a:ext>
            </a:extLst>
          </p:cNvPr>
          <p:cNvSpPr txBox="1"/>
          <p:nvPr/>
        </p:nvSpPr>
        <p:spPr>
          <a:xfrm>
            <a:off x="6945924" y="1714499"/>
            <a:ext cx="2901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ource Sans 3" panose="020B0503030403020204" pitchFamily="34" charset="0"/>
              </a:rPr>
              <a:t>Cable Puller</a:t>
            </a:r>
          </a:p>
          <a:p>
            <a:r>
              <a:rPr lang="en-US" sz="2400" b="1" dirty="0">
                <a:solidFill>
                  <a:srgbClr val="008E51"/>
                </a:solidFill>
                <a:latin typeface="Source Sans 3" panose="020B0503030403020204" pitchFamily="34" charset="0"/>
              </a:rPr>
              <a:t>$2,500 - $18,500</a:t>
            </a:r>
          </a:p>
        </p:txBody>
      </p:sp>
    </p:spTree>
    <p:extLst>
      <p:ext uri="{BB962C8B-B14F-4D97-AF65-F5344CB8AC3E}">
        <p14:creationId xmlns:p14="http://schemas.microsoft.com/office/powerpoint/2010/main" val="899707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" y="559088"/>
            <a:ext cx="11777785" cy="982861"/>
          </a:xfrm>
        </p:spPr>
        <p:txBody>
          <a:bodyPr>
            <a:normAutofit fontScale="90000"/>
          </a:bodyPr>
          <a:lstStyle/>
          <a:p>
            <a:r>
              <a:rPr lang="en-US" dirty="0"/>
              <a:t>Firefighter Exposure to Environmental Elements Grant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1F7C848-AFA6-4523-29B5-A23BA9E7B7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725" y="1243173"/>
            <a:ext cx="10277475" cy="5478302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Up to $15,000 in grant funding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Employers are eligible every 3 years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Payroll &gt;= $500,000 receive a 5-to-1 matching grant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Payroll &lt; $500,000 no matching requirement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May be used for: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Diesel exhausting system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Turnout extractors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Hoods with barrier protection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Washable structural fire fighting gloves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Recently expanded to include turnout gear for volunteer firefighters </a:t>
            </a:r>
            <a:r>
              <a:rPr lang="en-US" sz="2400" b="1" dirty="0"/>
              <a:t>and</a:t>
            </a:r>
            <a:r>
              <a:rPr lang="en-US" sz="2400" dirty="0"/>
              <a:t> EMS staff</a:t>
            </a:r>
          </a:p>
        </p:txBody>
      </p:sp>
    </p:spTree>
    <p:extLst>
      <p:ext uri="{BB962C8B-B14F-4D97-AF65-F5344CB8AC3E}">
        <p14:creationId xmlns:p14="http://schemas.microsoft.com/office/powerpoint/2010/main" val="1522452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" y="559088"/>
            <a:ext cx="11777785" cy="900744"/>
          </a:xfrm>
        </p:spPr>
        <p:txBody>
          <a:bodyPr>
            <a:normAutofit/>
          </a:bodyPr>
          <a:lstStyle/>
          <a:p>
            <a:r>
              <a:rPr lang="en-US" dirty="0"/>
              <a:t>School Safety and Security Grant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1F7C848-AFA6-4523-29B5-A23BA9E7B7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725" y="1960685"/>
            <a:ext cx="10277475" cy="46326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Maximum grant of $40,000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3-to-1 matching grant</a:t>
            </a:r>
          </a:p>
          <a:p>
            <a:r>
              <a:rPr lang="en-US" dirty="0"/>
              <a:t>Eligible every 3 years</a:t>
            </a:r>
          </a:p>
          <a:p>
            <a:r>
              <a:rPr lang="en-US" dirty="0"/>
              <a:t>May be used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Employee safety interventions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Incident response equipment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Building/grounds/transportation 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HVAC improvements/maintenance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21484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" y="559088"/>
            <a:ext cx="11777785" cy="982861"/>
          </a:xfrm>
        </p:spPr>
        <p:txBody>
          <a:bodyPr>
            <a:normAutofit/>
          </a:bodyPr>
          <a:lstStyle/>
          <a:p>
            <a:r>
              <a:rPr lang="en-US" dirty="0"/>
              <a:t>BWC’s Office of Safety Services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1F7C848-AFA6-4523-29B5-A23BA9E7B7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725" y="2013438"/>
            <a:ext cx="10277475" cy="41301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Benefits to your </a:t>
            </a:r>
            <a:r>
              <a:rPr lang="en-US" dirty="0"/>
              <a:t>c</a:t>
            </a:r>
            <a:r>
              <a:rPr lang="en-US" dirty="0">
                <a:solidFill>
                  <a:schemeClr val="tx1"/>
                </a:solidFill>
              </a:rPr>
              <a:t>ompany</a:t>
            </a:r>
          </a:p>
          <a:p>
            <a:pPr marL="1005840" lvl="1" indent="-457200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No additional cost </a:t>
            </a:r>
          </a:p>
          <a:p>
            <a:pPr marL="1005840" lvl="1" indent="-457200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Services designed to inform, educate and assist with your company’s loss-prevention activities</a:t>
            </a:r>
          </a:p>
          <a:p>
            <a:pPr marL="1005840" lvl="1" indent="-457200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Consultative in nature – no fines or penalties</a:t>
            </a:r>
          </a:p>
          <a:p>
            <a:pPr marL="1005840" lvl="1" indent="-457200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Customized services to meet your company’s needs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2574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" y="559088"/>
            <a:ext cx="11777785" cy="982861"/>
          </a:xfrm>
        </p:spPr>
        <p:txBody>
          <a:bodyPr>
            <a:normAutofit/>
          </a:bodyPr>
          <a:lstStyle/>
          <a:p>
            <a:r>
              <a:rPr lang="en-US" dirty="0"/>
              <a:t>Safety consulting services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1F7C848-AFA6-4523-29B5-A23BA9E7B7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725" y="1881553"/>
            <a:ext cx="10277475" cy="426207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Hazard assessments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Safety program advice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Written program reviews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Training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Safety team evaluation and design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3059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" y="559088"/>
            <a:ext cx="11777785" cy="982861"/>
          </a:xfrm>
        </p:spPr>
        <p:txBody>
          <a:bodyPr>
            <a:normAutofit/>
          </a:bodyPr>
          <a:lstStyle/>
          <a:p>
            <a:r>
              <a:rPr lang="en-US" dirty="0"/>
              <a:t>Industrial Hygiene Services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1F7C848-AFA6-4523-29B5-A23BA9E7B7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725" y="1960685"/>
            <a:ext cx="10277475" cy="418294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Air sampling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Noise sampling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Ventilation assistance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Confined space identification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800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Program assistance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3327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" y="559088"/>
            <a:ext cx="11777785" cy="982861"/>
          </a:xfrm>
        </p:spPr>
        <p:txBody>
          <a:bodyPr>
            <a:normAutofit/>
          </a:bodyPr>
          <a:lstStyle/>
          <a:p>
            <a:r>
              <a:rPr lang="en-US" dirty="0"/>
              <a:t>Ergonomic services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1F7C848-AFA6-4523-29B5-A23BA9E7B7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725" y="2329961"/>
            <a:ext cx="10277475" cy="38136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Assessments related to material handling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Workstation design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Prevent </a:t>
            </a:r>
            <a:r>
              <a:rPr lang="en-US" dirty="0"/>
              <a:t>musculoskeletal</a:t>
            </a:r>
            <a:r>
              <a:rPr lang="en-US" altLang="en-US" dirty="0">
                <a:cs typeface="Arial" panose="020B0604020202020204" pitchFamily="34" charset="0"/>
              </a:rPr>
              <a:t> disorders and repetitive motion issues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3675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" y="559088"/>
            <a:ext cx="11777785" cy="982861"/>
          </a:xfrm>
        </p:spPr>
        <p:txBody>
          <a:bodyPr>
            <a:normAutofit/>
          </a:bodyPr>
          <a:lstStyle/>
          <a:p>
            <a:r>
              <a:rPr lang="en-US" dirty="0"/>
              <a:t>Library Services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1F7C848-AFA6-4523-29B5-A23BA9E7B7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725" y="1673225"/>
            <a:ext cx="10277475" cy="4470400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Find answers to your workplace safety and health questions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/>
              <a:t>Provides information on workplace safety and health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/>
              <a:t>Access to the most current safety regulations, standards, and codes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/>
              <a:t>Direction to valuable sources of internet information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/>
              <a:t>Availability of books, journals, magazines, and newsletters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3200" dirty="0"/>
              <a:t>Obtain videos via streaming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0623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23" y="559088"/>
            <a:ext cx="11777785" cy="982861"/>
          </a:xfrm>
        </p:spPr>
        <p:txBody>
          <a:bodyPr>
            <a:normAutofit/>
          </a:bodyPr>
          <a:lstStyle/>
          <a:p>
            <a:r>
              <a:rPr lang="en-US" dirty="0"/>
              <a:t>Training services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1F7C848-AFA6-4523-29B5-A23BA9E7B7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725" y="2013437"/>
            <a:ext cx="10277475" cy="41301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Webinars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On-Demand Online courses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Virtual Training Courses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Classroom courses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815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8B4DA-6480-FC15-D9A9-0275EF612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5738" y="1831244"/>
            <a:ext cx="10300523" cy="423581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cs typeface="Arial" panose="020B0604020202020204" pitchFamily="34" charset="0"/>
              </a:rPr>
              <a:t>BWC Overview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Premium Calculation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BWC Rating Plans &amp; Programs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BWC Grants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Office of Safety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136673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2C66-D4D7-D92B-A515-C8A4077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i="0" u="none" strike="noStrike" baseline="0" dirty="0"/>
              <a:t>Dolly Parton’s Imagination Library of Ohio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803C1-999D-A7A1-CB39-F8B4CCC57E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301" y="2162907"/>
            <a:ext cx="6754391" cy="3533043"/>
          </a:xfrm>
        </p:spPr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002060"/>
                </a:solidFill>
              </a:rPr>
              <a:t>All children from 0-5 years old in Ohio</a:t>
            </a:r>
          </a:p>
          <a:p>
            <a:endParaRPr lang="en-US" b="0" i="0" u="none" strike="noStrike" baseline="0" dirty="0">
              <a:solidFill>
                <a:srgbClr val="002060"/>
              </a:solidFill>
            </a:endParaRPr>
          </a:p>
          <a:p>
            <a:r>
              <a:rPr lang="en-US" b="0" i="0" u="none" strike="noStrike" baseline="0" dirty="0">
                <a:solidFill>
                  <a:srgbClr val="002060"/>
                </a:solidFill>
              </a:rPr>
              <a:t>One age-appropriate book at no cost to the family</a:t>
            </a:r>
          </a:p>
          <a:p>
            <a:endParaRPr lang="en-US" b="0" i="0" u="none" strike="noStrike" baseline="0" dirty="0">
              <a:solidFill>
                <a:srgbClr val="002060"/>
              </a:solidFill>
            </a:endParaRPr>
          </a:p>
          <a:p>
            <a:r>
              <a:rPr lang="en-US" b="0" i="0" u="none" strike="noStrike" baseline="0" dirty="0">
                <a:solidFill>
                  <a:srgbClr val="002060"/>
                </a:solidFill>
              </a:rPr>
              <a:t>Mailed directly once a month to the child’s home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D9594-3AC6-6670-8BAE-ADE2C5E4D1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0D335-AFE6-4BDB-C919-EAE1E56CA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370" y="1734099"/>
            <a:ext cx="3771897" cy="2495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63C87B-23CD-2383-D9AD-D0A573ED6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454" y="4032670"/>
            <a:ext cx="2235731" cy="18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38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CC4FDDD-714D-49B2-240F-8B35CC1DB960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386809" y="1114425"/>
            <a:ext cx="7094646" cy="4877071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endParaRPr lang="en-US" b="0" i="0" dirty="0">
              <a:solidFill>
                <a:srgbClr val="4A4A4A"/>
              </a:solidFill>
              <a:effectLst/>
              <a:highlight>
                <a:srgbClr val="FFFFFF"/>
              </a:highlight>
              <a:latin typeface="Source Sans Pro" panose="020B0503030403020204" pitchFamily="34" charset="0"/>
            </a:endParaRPr>
          </a:p>
          <a:p>
            <a:pPr marL="0" indent="0" algn="l" rtl="0">
              <a:buNone/>
            </a:pPr>
            <a:r>
              <a:rPr lang="en-US" b="0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The Recovery Friendly Workplace program helps employers: 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Assist employees with mental health or substance use disorders to seek treatment. 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Expand and retain their workforce. 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Highlight their status as a recovery friendly business. 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Remove barriers and stigma for individuals with mental health and substance use disorders. 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Maintain connections with workers. </a:t>
            </a:r>
          </a:p>
          <a:p>
            <a:pPr marL="0" indent="0" algn="l">
              <a:buNone/>
            </a:pPr>
            <a:endParaRPr lang="en-US" b="0" i="0" dirty="0">
              <a:solidFill>
                <a:srgbClr val="474747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7F0025-6E9D-B5AA-0643-45846E33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E3F75"/>
                </a:solidFill>
              </a:rPr>
              <a:t>Recovery friendly workplace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90BFE-CE8E-BFF3-F2F6-BA891B3F311C}"/>
              </a:ext>
            </a:extLst>
          </p:cNvPr>
          <p:cNvSpPr txBox="1"/>
          <p:nvPr/>
        </p:nvSpPr>
        <p:spPr>
          <a:xfrm>
            <a:off x="9008917" y="3713951"/>
            <a:ext cx="1851927" cy="44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 err="1"/>
              <a:t>RecoveryFriendlyWorkplace.MHA.Ohio.Gov</a:t>
            </a:r>
            <a:endParaRPr lang="en-US" sz="1100" i="1" dirty="0"/>
          </a:p>
        </p:txBody>
      </p:sp>
      <p:pic>
        <p:nvPicPr>
          <p:cNvPr id="7" name="Picture 6" descr="A qr code with a blue and red text&#10;&#10;Description automatically generated">
            <a:extLst>
              <a:ext uri="{FF2B5EF4-FFF2-40B4-BE49-F238E27FC236}">
                <a16:creationId xmlns:a16="http://schemas.microsoft.com/office/drawing/2014/main" id="{DC1E49A5-0CED-D3D2-211A-36007C945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54" y="3713952"/>
            <a:ext cx="987137" cy="987137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D29D6058-C0C6-8EB1-395F-30F08C88B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755" y="787982"/>
            <a:ext cx="4289436" cy="2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42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3C84A-DD12-DAB8-C3CA-D8668D99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988 Support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8287-E117-2856-FCC1-6DC100AB8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Trained crisis counselors/specialists</a:t>
            </a:r>
          </a:p>
          <a:p>
            <a:r>
              <a:rPr lang="en-US" dirty="0"/>
              <a:t>Free/confidential</a:t>
            </a:r>
          </a:p>
          <a:p>
            <a:r>
              <a:rPr lang="en-US" dirty="0"/>
              <a:t>24/7 access via call, text, or chat </a:t>
            </a:r>
          </a:p>
          <a:p>
            <a:r>
              <a:rPr lang="en-US" dirty="0"/>
              <a:t>Assistance to individuals who may be experiencing: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Suicidal thoughts or tendencies;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Substance use;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Mental health crisis; or,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dirty="0"/>
              <a:t>Any other kind of emotional distress.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1403B-178F-264C-E34D-EE29289A42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3B7B7A-CDDA-7C44-B1B0-1F1E45567B3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AA298-F463-5627-8AD9-2F6C9A516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704" y="2197936"/>
            <a:ext cx="2222696" cy="28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0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53F2B1-325A-72B7-25CD-27912E51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77" y="830506"/>
            <a:ext cx="11762154" cy="104642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CACCE-7ACB-E907-8612-4FA2688EF2E0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3208421" y="1933076"/>
            <a:ext cx="5702968" cy="2444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sz="2200" b="1" dirty="0"/>
          </a:p>
          <a:p>
            <a:pPr>
              <a:lnSpc>
                <a:spcPct val="100000"/>
              </a:lnSpc>
            </a:pPr>
            <a:endParaRPr lang="en-US" sz="2200" b="1" dirty="0"/>
          </a:p>
          <a:p>
            <a:pPr>
              <a:lnSpc>
                <a:spcPct val="100000"/>
              </a:lnSpc>
            </a:pPr>
            <a:r>
              <a:rPr lang="en-US" sz="2200" b="1" dirty="0"/>
              <a:t>Stacy Harrington</a:t>
            </a:r>
          </a:p>
          <a:p>
            <a:pPr>
              <a:lnSpc>
                <a:spcPct val="100000"/>
              </a:lnSpc>
            </a:pPr>
            <a:r>
              <a:rPr lang="en-US" sz="2200" b="1" dirty="0"/>
              <a:t>Regional Business Consultant</a:t>
            </a:r>
          </a:p>
          <a:p>
            <a:pPr>
              <a:lnSpc>
                <a:spcPct val="100000"/>
              </a:lnSpc>
            </a:pPr>
            <a:r>
              <a:rPr lang="en-US" sz="2200" b="1" dirty="0"/>
              <a:t>419-606-4617</a:t>
            </a:r>
          </a:p>
          <a:p>
            <a:pPr>
              <a:lnSpc>
                <a:spcPct val="100000"/>
              </a:lnSpc>
            </a:pPr>
            <a:r>
              <a:rPr lang="en-US" sz="2200" b="1" dirty="0">
                <a:hlinkClick r:id="rId2"/>
              </a:rPr>
              <a:t>Stacy.Harrington@bwc.ohio.gov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38072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EE6A021-70BB-EADF-B990-07E1AE22E7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979352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89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479EB-CADC-F4F9-476E-57408B231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BWC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D8BFB-D890-83BD-4AAE-04524D16C7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/>
            <a:r>
              <a:rPr lang="en-US" dirty="0"/>
              <a:t>Created by Ohio Workers' Compensation Act of 1913</a:t>
            </a:r>
            <a:endParaRPr lang="en-US" dirty="0">
              <a:cs typeface="Calibri"/>
            </a:endParaRPr>
          </a:p>
          <a:p>
            <a:pPr marL="114300" indent="0">
              <a:buNone/>
            </a:pPr>
            <a:endParaRPr lang="en-US" dirty="0">
              <a:cs typeface="Calibri"/>
            </a:endParaRPr>
          </a:p>
          <a:p>
            <a:pPr marL="457200"/>
            <a:r>
              <a:rPr lang="en-US" dirty="0"/>
              <a:t>Provides no-fault insurance</a:t>
            </a:r>
          </a:p>
          <a:p>
            <a:pPr marL="457200"/>
            <a:endParaRPr lang="en-US" dirty="0"/>
          </a:p>
          <a:p>
            <a:pPr marL="457200"/>
            <a:r>
              <a:rPr lang="en-US" dirty="0"/>
              <a:t>Exclusive remedy </a:t>
            </a:r>
            <a:br>
              <a:rPr lang="en-US" dirty="0"/>
            </a:b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457200"/>
            <a:r>
              <a:rPr lang="en-US" dirty="0"/>
              <a:t>Protects both employers and employees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7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Bureau of workers’ compensation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8B4DA-6480-FC15-D9A9-0275EF612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302" y="2008683"/>
            <a:ext cx="9878336" cy="4127422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cs typeface="Arial" charset="0"/>
              </a:rPr>
              <a:t>Investigate and determine claim allowance</a:t>
            </a:r>
          </a:p>
          <a:p>
            <a:r>
              <a:rPr lang="en-US" altLang="en-US" sz="2000" dirty="0">
                <a:cs typeface="Arial" charset="0"/>
              </a:rPr>
              <a:t>Manage lost time benefits</a:t>
            </a:r>
          </a:p>
          <a:p>
            <a:r>
              <a:rPr lang="en-US" altLang="en-US" sz="2000" dirty="0">
                <a:cs typeface="Arial" charset="0"/>
              </a:rPr>
              <a:t>Adjudicate additional conditions</a:t>
            </a:r>
          </a:p>
          <a:p>
            <a:r>
              <a:rPr lang="en-US" altLang="en-US" sz="2000" dirty="0">
                <a:cs typeface="Arial" charset="0"/>
              </a:rPr>
              <a:t>Determine eligibility for rehabilitation services</a:t>
            </a:r>
          </a:p>
          <a:p>
            <a:r>
              <a:rPr lang="en-US" altLang="en-US" sz="2000" dirty="0">
                <a:cs typeface="Arial" charset="0"/>
              </a:rPr>
              <a:t>Assist with bringing the claim to resolution </a:t>
            </a:r>
          </a:p>
          <a:p>
            <a:r>
              <a:rPr lang="en-US" altLang="en-US" sz="2000" dirty="0">
                <a:cs typeface="Arial" charset="0"/>
              </a:rPr>
              <a:t>MCO oversight</a:t>
            </a:r>
          </a:p>
          <a:p>
            <a:r>
              <a:rPr lang="en-US" altLang="en-US" sz="2000" dirty="0">
                <a:cs typeface="Arial" charset="0"/>
              </a:rPr>
              <a:t>Premium collection</a:t>
            </a:r>
          </a:p>
          <a:p>
            <a:r>
              <a:rPr lang="en-US" altLang="en-US" sz="2000" dirty="0">
                <a:cs typeface="Arial" charset="0"/>
              </a:rPr>
              <a:t>Office of Safety Services</a:t>
            </a:r>
          </a:p>
          <a:p>
            <a:pPr marL="0" indent="0">
              <a:buNone/>
            </a:pPr>
            <a:endParaRPr lang="en-US" altLang="en-US" dirty="0"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03205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Managed care organization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8B4DA-6480-FC15-D9A9-0275EF612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4301" y="2008683"/>
            <a:ext cx="10453247" cy="4127422"/>
          </a:xfrm>
        </p:spPr>
        <p:txBody>
          <a:bodyPr>
            <a:normAutofit/>
          </a:bodyPr>
          <a:lstStyle/>
          <a:p>
            <a:pPr marR="0" lvl="0" algn="l" defTabSz="914400" rtl="0" eaLnBrk="1" fontAlgn="base" latinLnBrk="0" hangingPunct="1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Arial"/>
              </a:rPr>
              <a:t>Every employer must have an MCO</a:t>
            </a:r>
          </a:p>
          <a:p>
            <a:pPr marR="0" lvl="0" algn="l" defTabSz="914400" rtl="0" eaLnBrk="1" fontAlgn="base" latinLnBrk="0" hangingPunct="1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Arial"/>
              </a:rPr>
              <a:t>BWC pays the MCO</a:t>
            </a:r>
          </a:p>
          <a:p>
            <a:pPr marR="0" lvl="0" algn="l" defTabSz="914400" rtl="0" eaLnBrk="1" fontAlgn="base" latinLnBrk="0" hangingPunct="1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Arial"/>
              </a:rPr>
              <a:t>Communicates directly with </a:t>
            </a:r>
            <a:r>
              <a:rPr lang="en-US" sz="2000" dirty="0" err="1">
                <a:solidFill>
                  <a:prstClr val="black"/>
                </a:solidFill>
                <a:ea typeface="ＭＳ Ｐゴシック" charset="-128"/>
                <a:cs typeface="Arial"/>
              </a:rPr>
              <a:t>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Arial"/>
              </a:rPr>
              <a:t>njured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Arial"/>
              </a:rPr>
              <a:t> worker, provider and employer</a:t>
            </a:r>
          </a:p>
          <a:p>
            <a:pPr marR="0" lvl="0" algn="l" defTabSz="914400" rtl="0" eaLnBrk="1" fontAlgn="base" latinLnBrk="0" hangingPunct="1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Arial"/>
              </a:rPr>
              <a:t>Manages medical costs</a:t>
            </a:r>
          </a:p>
          <a:p>
            <a:pPr marR="0" lvl="0" algn="l" defTabSz="914400" rtl="0" eaLnBrk="1" fontAlgn="base" latinLnBrk="0" hangingPunct="1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Arial"/>
              </a:rPr>
              <a:t>Approves medical treatment</a:t>
            </a:r>
          </a:p>
          <a:p>
            <a:pPr marR="0" lvl="0" algn="l" defTabSz="914400" rtl="0" eaLnBrk="1" fontAlgn="base" latinLnBrk="0" hangingPunct="1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  <a:cs typeface="Arial"/>
              </a:rPr>
              <a:t>Educate and assist employers/providers with return-to-work initiatives</a:t>
            </a:r>
          </a:p>
          <a:p>
            <a:pPr marR="0" lvl="0" algn="l" defTabSz="914400" rtl="0" eaLnBrk="1" fontAlgn="base" latinLnBrk="0" hangingPunct="1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ea typeface="ＭＳ Ｐゴシック" charset="-128"/>
                <a:cs typeface="Arial"/>
              </a:rPr>
              <a:t>Open enrollment every 2 years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-128"/>
              <a:cs typeface="Arial"/>
            </a:endParaRPr>
          </a:p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23475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EEE5-A3F3-4DC5-56F5-3A55AFD8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Administrator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4805A-B782-6A4F-6DBF-C35F9B950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/>
              </a:rPr>
              <a:t>Private contract between employer and TPA</a:t>
            </a:r>
          </a:p>
          <a:p>
            <a:pPr>
              <a:defRPr/>
            </a:pPr>
            <a:endParaRPr lang="en-US" dirty="0">
              <a:cs typeface="Arial"/>
            </a:endParaRPr>
          </a:p>
          <a:p>
            <a:pPr>
              <a:defRPr/>
            </a:pPr>
            <a:r>
              <a:rPr lang="en-US" dirty="0">
                <a:ea typeface="ＭＳ Ｐゴシック"/>
              </a:rPr>
              <a:t>Assists in managing claims for employer</a:t>
            </a:r>
          </a:p>
          <a:p>
            <a:pPr>
              <a:defRPr/>
            </a:pPr>
            <a:endParaRPr lang="en-US" dirty="0">
              <a:ea typeface="ＭＳ Ｐゴシック"/>
            </a:endParaRPr>
          </a:p>
          <a:p>
            <a:pPr>
              <a:defRPr/>
            </a:pPr>
            <a:r>
              <a:rPr lang="en-US" dirty="0">
                <a:ea typeface="ＭＳ Ｐゴシック"/>
              </a:rPr>
              <a:t>Represents employers at Industrial Commission and adjudication hearings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DCC66B0-41E7-B37A-1E5F-CD1EF75C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Ratemaking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18B4DA-6480-FC15-D9A9-0275EF6126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BWC must collect enough money in premium to pay out claim costs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Costs must be equitable divided among all employers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Factors that determine what an employer pays in premium</a:t>
            </a:r>
          </a:p>
          <a:p>
            <a:pPr marL="89154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Manual Classification</a:t>
            </a:r>
          </a:p>
          <a:p>
            <a:pPr marL="89154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Payroll</a:t>
            </a:r>
          </a:p>
          <a:p>
            <a:pPr marL="89154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Claim History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5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2B26415-F883-0711-4B04-254351B89D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383B7B7A-CDDA-7C44-B1B0-1F1E45567B3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3E77B-63B3-DB2A-2CD0-C5EA2F4F7E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93432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92570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A2CC-2611-9C3C-83D2-C4C1D5AD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Experience Periods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FA1F1-49CF-4B3E-5B25-F8589CE0DA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B7B7A-CDDA-7C44-B1B0-1F1E45567B3B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A2F3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A2F3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79F404C-40EB-318C-8D57-1BC63728446A}"/>
              </a:ext>
            </a:extLst>
          </p:cNvPr>
          <p:cNvSpPr txBox="1">
            <a:spLocks noGrp="1" noChangeArrowheads="1"/>
          </p:cNvSpPr>
          <p:nvPr>
            <p:ph type="body" sz="quarter" idx="12"/>
          </p:nvPr>
        </p:nvSpPr>
        <p:spPr bwMode="auto">
          <a:xfrm>
            <a:off x="1063625" y="1541949"/>
            <a:ext cx="9813083" cy="511223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Private Employer:  July 1, 2025 to June 30,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22FC6-6E4B-F24D-4C23-DFC0700BC004}"/>
              </a:ext>
            </a:extLst>
          </p:cNvPr>
          <p:cNvSpPr txBox="1"/>
          <p:nvPr/>
        </p:nvSpPr>
        <p:spPr>
          <a:xfrm>
            <a:off x="1063623" y="1796902"/>
            <a:ext cx="10339483" cy="488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3" panose="020B0503030403020204" pitchFamily="34" charset="0"/>
              <a:ea typeface="MS PGothic" panose="020B0600070205080204" pitchFamily="34" charset="-12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" panose="020B0503030403020204" pitchFamily="34" charset="0"/>
                <a:ea typeface="MS PGothic" panose="020B0600070205080204" pitchFamily="34" charset="-128"/>
                <a:cs typeface="Aharoni" panose="02010803020104030203" pitchFamily="2" charset="-79"/>
              </a:rPr>
              <a:t>Claims costs and payroll from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" panose="020B0503030403020204" pitchFamily="34" charset="0"/>
                <a:ea typeface="MS PGothic" panose="020B0600070205080204" pitchFamily="34" charset="-128"/>
                <a:cs typeface="Aharoni" panose="02010803020104030203" pitchFamily="2" charset="-79"/>
              </a:rPr>
              <a:t>policy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" panose="020B0503030403020204" pitchFamily="34" charset="0"/>
                <a:ea typeface="MS PGothic" panose="020B0600070205080204" pitchFamily="34" charset="-128"/>
                <a:cs typeface="Aharoni" panose="02010803020104030203" pitchFamily="2" charset="-79"/>
              </a:rPr>
              <a:t> years 2019, 2020, 2021 and 2022</a:t>
            </a: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3" panose="020B0503030403020204" pitchFamily="34" charset="0"/>
              <a:ea typeface="MS PGothic" panose="020B0600070205080204" pitchFamily="34" charset="-12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3" panose="020B0503030403020204" pitchFamily="34" charset="0"/>
              <a:ea typeface="MS PGothic" panose="020B0600070205080204" pitchFamily="34" charset="-12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3" panose="020B0503030403020204" pitchFamily="34" charset="0"/>
              <a:ea typeface="MS PGothic" panose="020B0600070205080204" pitchFamily="34" charset="-12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3" panose="020B0503030403020204" pitchFamily="34" charset="0"/>
              <a:ea typeface="MS PGothic" panose="020B0600070205080204" pitchFamily="34" charset="-128"/>
              <a:cs typeface="Aharoni" panose="02010803020104030203" pitchFamily="2" charset="-79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75000"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" panose="020B0503030403020204" pitchFamily="34" charset="0"/>
                <a:ea typeface="MS PGothic" panose="020B0600070205080204" pitchFamily="34" charset="-128"/>
                <a:cs typeface="Aharoni" panose="02010803020104030203" pitchFamily="2" charset="-79"/>
              </a:rPr>
              <a:t>Claims costs and payroll  from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" panose="020B0503030403020204" pitchFamily="34" charset="0"/>
                <a:ea typeface="MS PGothic" panose="020B0600070205080204" pitchFamily="34" charset="-128"/>
                <a:cs typeface="Aharoni" panose="02010803020104030203" pitchFamily="2" charset="-79"/>
              </a:rPr>
              <a:t>calendar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" panose="020B0503030403020204" pitchFamily="34" charset="0"/>
                <a:ea typeface="MS PGothic" panose="020B0600070205080204" pitchFamily="34" charset="-128"/>
                <a:cs typeface="Aharoni" panose="02010803020104030203" pitchFamily="2" charset="-79"/>
              </a:rPr>
              <a:t> years 2019, 2020 2021 and 2022 </a:t>
            </a:r>
            <a:endParaRPr lang="en-US" altLang="en-US" sz="2400" dirty="0">
              <a:solidFill>
                <a:prstClr val="black"/>
              </a:solidFill>
              <a:latin typeface="Source Sans 3" panose="020B0503030403020204" pitchFamily="34" charset="0"/>
              <a:ea typeface="MS PGothic" panose="020B0600070205080204" pitchFamily="34" charset="-128"/>
              <a:cs typeface="Aharoni" panose="02010803020104030203" pitchFamily="2" charset="-79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75000"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3" panose="020B0503030403020204" pitchFamily="34" charset="0"/>
              <a:ea typeface="MS PGothic" panose="020B0600070205080204" pitchFamily="34" charset="-128"/>
              <a:cs typeface="Aharoni" panose="02010803020104030203" pitchFamily="2" charset="-79"/>
            </a:endParaRPr>
          </a:p>
          <a:p>
            <a:pPr marL="0" marR="0" lvl="0" indent="0" algn="l" defTabSz="914400" rtl="0" eaLnBrk="1" fontAlgn="base" latinLnBrk="0" hangingPunct="1">
              <a:spcBef>
                <a:spcPts val="18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3" panose="020B0503030403020204" pitchFamily="34" charset="0"/>
              <a:ea typeface="MS PGothic" panose="020B0600070205080204" pitchFamily="34" charset="-128"/>
              <a:cs typeface="Aharoni" panose="02010803020104030203" pitchFamily="2" charset="-79"/>
            </a:endParaRPr>
          </a:p>
        </p:txBody>
      </p:sp>
      <p:sp>
        <p:nvSpPr>
          <p:cNvPr id="8" name="Text Box 35">
            <a:extLst>
              <a:ext uri="{FF2B5EF4-FFF2-40B4-BE49-F238E27FC236}">
                <a16:creationId xmlns:a16="http://schemas.microsoft.com/office/drawing/2014/main" id="{6CF82503-E603-D843-FF09-EB3938685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352" y="2876022"/>
            <a:ext cx="3616307" cy="905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lnSpc>
                <a:spcPts val="3000"/>
              </a:lnSpc>
              <a:spcBef>
                <a:spcPts val="12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ts val="2100"/>
              </a:lnSpc>
              <a:spcBef>
                <a:spcPts val="6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ts val="2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/>
              <a:buNone/>
              <a:tabLst/>
              <a:defRPr/>
            </a:pP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" panose="020B0503030403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Snapshot Date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" panose="020B0503030403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September 30, 2024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D972CAC5-4168-BC14-B1AF-6A7266020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352" y="5653008"/>
            <a:ext cx="3737330" cy="905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lnSpc>
                <a:spcPts val="3000"/>
              </a:lnSpc>
              <a:spcBef>
                <a:spcPts val="12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ts val="26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lnSpc>
                <a:spcPts val="2100"/>
              </a:lnSpc>
              <a:spcBef>
                <a:spcPts val="6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lnSpc>
                <a:spcPts val="2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/>
              <a:buNone/>
              <a:tabLst/>
              <a:defRPr/>
            </a:pP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" panose="020B0503030403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Snapshot Date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75000"/>
              <a:buFont typeface="Monotype Sorts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3" panose="020B0503030403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March 31, 2024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D162990-27AE-EFF4-361B-DE046BAC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23" y="4291824"/>
            <a:ext cx="9813083" cy="5102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3444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3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ts val="22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Public Employer:  January 1, 2025 to December 31, 2025</a:t>
            </a:r>
          </a:p>
        </p:txBody>
      </p:sp>
    </p:spTree>
    <p:extLst>
      <p:ext uri="{BB962C8B-B14F-4D97-AF65-F5344CB8AC3E}">
        <p14:creationId xmlns:p14="http://schemas.microsoft.com/office/powerpoint/2010/main" val="4169845309"/>
      </p:ext>
    </p:extLst>
  </p:cSld>
  <p:clrMapOvr>
    <a:masterClrMapping/>
  </p:clrMapOvr>
</p:sld>
</file>

<file path=ppt/theme/theme1.xml><?xml version="1.0" encoding="utf-8"?>
<a:theme xmlns:a="http://schemas.openxmlformats.org/drawingml/2006/main" name="Heart of it All Deck">
  <a:themeElements>
    <a:clrScheme name="Custom 5">
      <a:dk1>
        <a:srgbClr val="2A2F36"/>
      </a:dk1>
      <a:lt1>
        <a:srgbClr val="FFFFFF"/>
      </a:lt1>
      <a:dk2>
        <a:srgbClr val="2A2F36"/>
      </a:dk2>
      <a:lt2>
        <a:srgbClr val="FAFAFA"/>
      </a:lt2>
      <a:accent1>
        <a:srgbClr val="C12637"/>
      </a:accent1>
      <a:accent2>
        <a:srgbClr val="C12637"/>
      </a:accent2>
      <a:accent3>
        <a:srgbClr val="8AA87C"/>
      </a:accent3>
      <a:accent4>
        <a:srgbClr val="718B64"/>
      </a:accent4>
      <a:accent5>
        <a:srgbClr val="6BB8E0"/>
      </a:accent5>
      <a:accent6>
        <a:srgbClr val="F3CD55"/>
      </a:accent6>
      <a:hlink>
        <a:srgbClr val="1196D3"/>
      </a:hlink>
      <a:folHlink>
        <a:srgbClr val="00C0EA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Population Power Point" id="{6239F01F-605E-4DF6-9195-54D7C7F60308}" vid="{FC1A0B45-B191-4371-9653-8CC1623D5EDB}"/>
    </a:ext>
  </a:extLst>
</a:theme>
</file>

<file path=ppt/theme/theme2.xml><?xml version="1.0" encoding="utf-8"?>
<a:theme xmlns:a="http://schemas.openxmlformats.org/drawingml/2006/main" name="Opening and 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4544</TotalTime>
  <Words>1158</Words>
  <Application>Microsoft Office PowerPoint</Application>
  <PresentationFormat>Widescreen</PresentationFormat>
  <Paragraphs>328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Source Sans Pro</vt:lpstr>
      <vt:lpstr>Calibri</vt:lpstr>
      <vt:lpstr>Monotype Sorts</vt:lpstr>
      <vt:lpstr>Source Sans 3</vt:lpstr>
      <vt:lpstr>Courier New</vt:lpstr>
      <vt:lpstr>MS PGothic</vt:lpstr>
      <vt:lpstr>Source Sans Pro SemiBold</vt:lpstr>
      <vt:lpstr>Open Sans</vt:lpstr>
      <vt:lpstr>Heart of it All Deck</vt:lpstr>
      <vt:lpstr>Opening and Closing Slides</vt:lpstr>
      <vt:lpstr>PowerPoint Presentation</vt:lpstr>
      <vt:lpstr>BWC Overview: Programs, Rating Plans, Grants &amp; more!</vt:lpstr>
      <vt:lpstr>Agenda</vt:lpstr>
      <vt:lpstr>BWC Overview</vt:lpstr>
      <vt:lpstr>Bureau of workers’ compensation </vt:lpstr>
      <vt:lpstr>Managed care organization </vt:lpstr>
      <vt:lpstr>Third Party Administrator</vt:lpstr>
      <vt:lpstr>Ratemaking</vt:lpstr>
      <vt:lpstr>Current Experience Periods</vt:lpstr>
      <vt:lpstr>Experience Modifier</vt:lpstr>
      <vt:lpstr>BWC Program and Grants Eligibility</vt:lpstr>
      <vt:lpstr>BWC Alternative Rating Programs</vt:lpstr>
      <vt:lpstr>BWC rebate programs</vt:lpstr>
      <vt:lpstr>Assistance with Programs</vt:lpstr>
      <vt:lpstr>Better You, Better Ohio!</vt:lpstr>
      <vt:lpstr>Better You, Better Ohio!</vt:lpstr>
      <vt:lpstr>BWC Grants</vt:lpstr>
      <vt:lpstr>Transitional work Grant</vt:lpstr>
      <vt:lpstr>Safety Intervention grant</vt:lpstr>
      <vt:lpstr>Safety Intervention grants</vt:lpstr>
      <vt:lpstr>Safety Intervention grants</vt:lpstr>
      <vt:lpstr>Firefighter Exposure to Environmental Elements Grant</vt:lpstr>
      <vt:lpstr>School Safety and Security Grant</vt:lpstr>
      <vt:lpstr>BWC’s Office of Safety Services</vt:lpstr>
      <vt:lpstr>Safety consulting services</vt:lpstr>
      <vt:lpstr>Industrial Hygiene Services</vt:lpstr>
      <vt:lpstr>Ergonomic services</vt:lpstr>
      <vt:lpstr>Library Services</vt:lpstr>
      <vt:lpstr>Training services</vt:lpstr>
      <vt:lpstr>Dolly Parton’s Imagination Library of Ohio</vt:lpstr>
      <vt:lpstr>Recovery friendly workplace</vt:lpstr>
      <vt:lpstr>988 Support Services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Gladden, Jeremy</dc:creator>
  <cp:lastModifiedBy>Harrington, Stacy</cp:lastModifiedBy>
  <cp:revision>55</cp:revision>
  <cp:lastPrinted>2023-06-01T12:39:21Z</cp:lastPrinted>
  <dcterms:created xsi:type="dcterms:W3CDTF">2019-10-25T18:01:05Z</dcterms:created>
  <dcterms:modified xsi:type="dcterms:W3CDTF">2025-09-05T15:10:23Z</dcterms:modified>
</cp:coreProperties>
</file>