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1"/>
    <p:sldMasterId id="2147483795" r:id="rId2"/>
  </p:sldMasterIdLst>
  <p:notesMasterIdLst>
    <p:notesMasterId r:id="rId20"/>
  </p:notesMasterIdLst>
  <p:sldIdLst>
    <p:sldId id="268" r:id="rId3"/>
    <p:sldId id="346" r:id="rId4"/>
    <p:sldId id="363" r:id="rId5"/>
    <p:sldId id="373" r:id="rId6"/>
    <p:sldId id="366" r:id="rId7"/>
    <p:sldId id="272" r:id="rId8"/>
    <p:sldId id="355" r:id="rId9"/>
    <p:sldId id="367" r:id="rId10"/>
    <p:sldId id="356" r:id="rId11"/>
    <p:sldId id="380" r:id="rId12"/>
    <p:sldId id="375" r:id="rId13"/>
    <p:sldId id="374" r:id="rId14"/>
    <p:sldId id="377" r:id="rId15"/>
    <p:sldId id="376" r:id="rId16"/>
    <p:sldId id="378" r:id="rId17"/>
    <p:sldId id="379" r:id="rId18"/>
    <p:sldId id="269" r:id="rId19"/>
  </p:sldIdLst>
  <p:sldSz cx="12192000" cy="6858000"/>
  <p:notesSz cx="7010400" cy="9296400"/>
  <p:embeddedFontLst>
    <p:embeddedFont>
      <p:font typeface="Open Sans" panose="020B0606030504020204" pitchFamily="34" charset="0"/>
      <p:regular r:id="rId21"/>
      <p:bold r:id="rId22"/>
      <p:italic r:id="rId23"/>
      <p:boldItalic r:id="rId24"/>
    </p:embeddedFont>
    <p:embeddedFont>
      <p:font typeface="Source Sans 3" panose="020B0503030403020204" pitchFamily="34" charset="0"/>
      <p:regular r:id="rId25"/>
      <p:bold r:id="rId26"/>
      <p:italic r:id="rId27"/>
      <p:boldItalic r:id="rId28"/>
    </p:embeddedFont>
    <p:embeddedFont>
      <p:font typeface="Source Sans 3 Black" panose="020B0903030403020204" pitchFamily="34" charset="0"/>
      <p:bold r:id="rId29"/>
      <p:boldItalic r:id="rId30"/>
    </p:embeddedFont>
    <p:embeddedFont>
      <p:font typeface="Source Sans 3 Medium" panose="020B0603030403020204" pitchFamily="34" charset="0"/>
      <p:regular r:id="rId31"/>
      <p:italic r:id="rId32"/>
    </p:embeddedFont>
    <p:embeddedFont>
      <p:font typeface="Source Sans Pro" panose="020B0503030403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2FE9EA-C3DB-4E15-95D5-8CF193112191}">
          <p14:sldIdLst>
            <p14:sldId id="268"/>
            <p14:sldId id="346"/>
            <p14:sldId id="363"/>
            <p14:sldId id="373"/>
            <p14:sldId id="366"/>
            <p14:sldId id="272"/>
            <p14:sldId id="355"/>
            <p14:sldId id="367"/>
            <p14:sldId id="356"/>
            <p14:sldId id="380"/>
            <p14:sldId id="375"/>
            <p14:sldId id="374"/>
            <p14:sldId id="377"/>
            <p14:sldId id="376"/>
            <p14:sldId id="378"/>
            <p14:sldId id="379"/>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51"/>
    <a:srgbClr val="0E3F75"/>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2555" autoAdjust="0"/>
  </p:normalViewPr>
  <p:slideViewPr>
    <p:cSldViewPr snapToGrid="0">
      <p:cViewPr varScale="1">
        <p:scale>
          <a:sx n="54" d="100"/>
          <a:sy n="54" d="100"/>
        </p:scale>
        <p:origin x="1072" y="72"/>
      </p:cViewPr>
      <p:guideLst>
        <p:guide orient="horz" pos="2160"/>
        <p:guide pos="3840"/>
        <p:guide orient="horz" pos="14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FD4-4944-A70B-41C8DF7767A6}"/>
              </c:ext>
            </c:extLst>
          </c:dPt>
          <c:dPt>
            <c:idx val="1"/>
            <c:bubble3D val="0"/>
            <c:spPr>
              <a:solidFill>
                <a:srgbClr val="008E5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FD4-4944-A70B-41C8DF7767A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FD4-4944-A70B-41C8DF7767A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7FD4-4944-A70B-41C8DF7767A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7FD4-4944-A70B-41C8DF7767A6}"/>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7FD4-4944-A70B-41C8DF7767A6}"/>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7FD4-4944-A70B-41C8DF7767A6}"/>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7FD4-4944-A70B-41C8DF7767A6}"/>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7FD4-4944-A70B-41C8DF7767A6}"/>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7FD4-4944-A70B-41C8DF7767A6}"/>
              </c:ext>
            </c:extLst>
          </c:dPt>
          <c:dLbls>
            <c:dLbl>
              <c:idx val="0"/>
              <c:layout>
                <c:manualLayout>
                  <c:x val="2.9376106117304585E-2"/>
                  <c:y val="1.254826429674636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390068653319635"/>
                      <c:h val="9.927768436109162E-2"/>
                    </c:manualLayout>
                  </c15:layout>
                </c:ext>
                <c:ext xmlns:c16="http://schemas.microsoft.com/office/drawing/2014/chart" uri="{C3380CC4-5D6E-409C-BE32-E72D297353CC}">
                  <c16:uniqueId val="{00000001-7FD4-4944-A70B-41C8DF7767A6}"/>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7FD4-4944-A70B-41C8DF7767A6}"/>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7FD4-4944-A70B-41C8DF7767A6}"/>
                </c:ext>
              </c:extLst>
            </c:dLbl>
            <c:dLbl>
              <c:idx val="3"/>
              <c:layout>
                <c:manualLayout>
                  <c:x val="1.4918687376401863E-3"/>
                  <c:y val="8.0038672128927308E-3"/>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2816944670768219"/>
                      <c:h val="9.0188725517999876E-2"/>
                    </c:manualLayout>
                  </c15:layout>
                </c:ext>
                <c:ext xmlns:c16="http://schemas.microsoft.com/office/drawing/2014/chart" uri="{C3380CC4-5D6E-409C-BE32-E72D297353CC}">
                  <c16:uniqueId val="{00000007-7FD4-4944-A70B-41C8DF7767A6}"/>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9-7FD4-4944-A70B-41C8DF7767A6}"/>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B-7FD4-4944-A70B-41C8DF7767A6}"/>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D-7FD4-4944-A70B-41C8DF7767A6}"/>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F-7FD4-4944-A70B-41C8DF7767A6}"/>
                </c:ext>
              </c:extLst>
            </c:dLbl>
            <c:dLbl>
              <c:idx val="8"/>
              <c:layout>
                <c:manualLayout>
                  <c:x val="5.4712369008249682E-2"/>
                  <c:y val="-1.0457222235012455E-3"/>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6807714934517157"/>
                      <c:h val="6.7906956555014289E-2"/>
                    </c:manualLayout>
                  </c15:layout>
                </c:ext>
                <c:ext xmlns:c16="http://schemas.microsoft.com/office/drawing/2014/chart" uri="{C3380CC4-5D6E-409C-BE32-E72D297353CC}">
                  <c16:uniqueId val="{00000011-7FD4-4944-A70B-41C8DF7767A6}"/>
                </c:ext>
              </c:extLst>
            </c:dLbl>
            <c:dLbl>
              <c:idx val="9"/>
              <c:layout>
                <c:manualLayout>
                  <c:x val="6.1877291108012919E-2"/>
                  <c:y val="-1.2385071313179469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053039237202329"/>
                      <c:h val="7.0324786969150566E-2"/>
                    </c:manualLayout>
                  </c15:layout>
                </c:ext>
                <c:ext xmlns:c16="http://schemas.microsoft.com/office/drawing/2014/chart" uri="{C3380CC4-5D6E-409C-BE32-E72D297353CC}">
                  <c16:uniqueId val="{00000013-7FD4-4944-A70B-41C8DF7767A6}"/>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 1'!$A$4:$A$13</c:f>
              <c:strCache>
                <c:ptCount val="10"/>
                <c:pt idx="0">
                  <c:v>Overexertion/Repetitive</c:v>
                </c:pt>
                <c:pt idx="1">
                  <c:v>Cut/Pierce</c:v>
                </c:pt>
                <c:pt idx="2">
                  <c:v>Falls</c:v>
                </c:pt>
                <c:pt idx="3">
                  <c:v>Caught/Crushed/Pinched</c:v>
                </c:pt>
                <c:pt idx="4">
                  <c:v>Striking/Struck By</c:v>
                </c:pt>
                <c:pt idx="5">
                  <c:v>Bites-Nonvenomous</c:v>
                </c:pt>
                <c:pt idx="6">
                  <c:v>Foreign Body</c:v>
                </c:pt>
                <c:pt idx="7">
                  <c:v>Assault</c:v>
                </c:pt>
                <c:pt idx="8">
                  <c:v>Struck By Falling Object</c:v>
                </c:pt>
                <c:pt idx="9">
                  <c:v>Motor Vehicle Traffic</c:v>
                </c:pt>
              </c:strCache>
            </c:strRef>
          </c:cat>
          <c:val>
            <c:numRef>
              <c:f>'Sheet 1'!$B$4:$B$13</c:f>
              <c:numCache>
                <c:formatCode>0%</c:formatCode>
                <c:ptCount val="10"/>
                <c:pt idx="0">
                  <c:v>0.24152835153849547</c:v>
                </c:pt>
                <c:pt idx="1">
                  <c:v>0.17906234839240823</c:v>
                </c:pt>
                <c:pt idx="2">
                  <c:v>0.13118007674100646</c:v>
                </c:pt>
                <c:pt idx="3">
                  <c:v>8.169535878625718E-2</c:v>
                </c:pt>
                <c:pt idx="4">
                  <c:v>6.4450684347480927E-2</c:v>
                </c:pt>
                <c:pt idx="5">
                  <c:v>4.1046147513267961E-2</c:v>
                </c:pt>
                <c:pt idx="6">
                  <c:v>3.6650446185736756E-2</c:v>
                </c:pt>
                <c:pt idx="7">
                  <c:v>3.5768365651784005E-2</c:v>
                </c:pt>
                <c:pt idx="8">
                  <c:v>3.1328560297555166E-2</c:v>
                </c:pt>
                <c:pt idx="9">
                  <c:v>3.0622895870392967E-2</c:v>
                </c:pt>
              </c:numCache>
            </c:numRef>
          </c:val>
          <c:extLst>
            <c:ext xmlns:c16="http://schemas.microsoft.com/office/drawing/2014/chart" uri="{C3380CC4-5D6E-409C-BE32-E72D297353CC}">
              <c16:uniqueId val="{00000014-7FD4-4944-A70B-41C8DF7767A6}"/>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10/17/2024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dirty="0"/>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effectLst/>
            </a:endParaRPr>
          </a:p>
          <a:p>
            <a:br>
              <a:rPr lang="en-US" b="0" i="0" dirty="0">
                <a:solidFill>
                  <a:srgbClr val="252423"/>
                </a:solidFill>
                <a:effectLst/>
                <a:latin typeface="-apple-system"/>
              </a:rPr>
            </a:br>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a:t>
            </a:fld>
            <a:endParaRPr lang="en-US" dirty="0"/>
          </a:p>
        </p:txBody>
      </p:sp>
    </p:spTree>
    <p:extLst>
      <p:ext uri="{BB962C8B-B14F-4D97-AF65-F5344CB8AC3E}">
        <p14:creationId xmlns:p14="http://schemas.microsoft.com/office/powerpoint/2010/main" val="310277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looking to improve their ergonomic practices, BWC Safety Services is your partner. BWC provides comprehensive ergonomic services and guidance to help identify and address ergonomic risk factors in the workplace. These no-cost services include expert consultations, assessments, training, and resources designed to improve workplace safety and comfort. So, this National Ergonomics Month we encourage you to prioritize ergonomics in your workplace with the support of BWC Safety Services. Ergonomics is a win-win for both your employees and your business.</a:t>
            </a:r>
          </a:p>
          <a:p>
            <a:endParaRPr lang="en-US" dirty="0"/>
          </a:p>
          <a:p>
            <a:endParaRPr lang="en-US" dirty="0"/>
          </a:p>
          <a:p>
            <a:r>
              <a:rPr lang="en-US" dirty="0"/>
              <a:t>BWC Safety Services</a:t>
            </a:r>
          </a:p>
          <a:p>
            <a:r>
              <a:rPr lang="en-US" dirty="0"/>
              <a:t>- Provides no-cost ergonomic consultations and assessments.</a:t>
            </a:r>
          </a:p>
          <a:p>
            <a:r>
              <a:rPr lang="en-US" dirty="0"/>
              <a:t>- Offers training and resources to improve workplace safety and comfort.</a:t>
            </a:r>
          </a:p>
          <a:p>
            <a:endParaRPr lang="en-US" dirty="0"/>
          </a:p>
          <a:p>
            <a:r>
              <a:rPr lang="en-US" dirty="0"/>
              <a:t>How to Take Action</a:t>
            </a:r>
          </a:p>
          <a:p>
            <a:r>
              <a:rPr lang="en-US" dirty="0"/>
              <a:t>- Contact BWC Safety Services for expert guidance.</a:t>
            </a:r>
          </a:p>
          <a:p>
            <a:r>
              <a:rPr lang="en-US" dirty="0"/>
              <a:t>- Implement ergonomic practices to enhance workplace well-being and productivity.</a:t>
            </a:r>
          </a:p>
          <a:p>
            <a:endParaRPr lang="en-US" dirty="0"/>
          </a:p>
          <a:p>
            <a:r>
              <a:rPr lang="en-US" dirty="0"/>
              <a:t>National Ergonomics Month</a:t>
            </a:r>
          </a:p>
          <a:p>
            <a:r>
              <a:rPr lang="en-US" dirty="0"/>
              <a:t>- A great opportunity to prioritize and implement ergonomic improvements.</a:t>
            </a:r>
          </a:p>
          <a:p>
            <a:r>
              <a:rPr lang="en-US" dirty="0"/>
              <a:t>- Ergonomics is a win-win for both employees and your business.</a:t>
            </a:r>
          </a:p>
          <a:p>
            <a:endParaRPr lang="en-US" dirty="0"/>
          </a:p>
        </p:txBody>
      </p:sp>
      <p:sp>
        <p:nvSpPr>
          <p:cNvPr id="4" name="Slide Number Placeholder 3"/>
          <p:cNvSpPr>
            <a:spLocks noGrp="1"/>
          </p:cNvSpPr>
          <p:nvPr>
            <p:ph type="sldNum" sz="quarter" idx="5"/>
          </p:nvPr>
        </p:nvSpPr>
        <p:spPr/>
        <p:txBody>
          <a:bodyPr/>
          <a:lstStyle/>
          <a:p>
            <a:fld id="{10EBB104-F036-4B1F-AFF7-E00BB5DDAEE5}" type="slidenum">
              <a:rPr lang="en-US" smtClean="0"/>
              <a:t>16</a:t>
            </a:fld>
            <a:endParaRPr lang="en-US" dirty="0"/>
          </a:p>
        </p:txBody>
      </p:sp>
    </p:spTree>
    <p:extLst>
      <p:ext uri="{BB962C8B-B14F-4D97-AF65-F5344CB8AC3E}">
        <p14:creationId xmlns:p14="http://schemas.microsoft.com/office/powerpoint/2010/main" val="253963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17</a:t>
            </a:fld>
            <a:endParaRPr lang="en-US" dirty="0"/>
          </a:p>
        </p:txBody>
      </p:sp>
    </p:spTree>
    <p:extLst>
      <p:ext uri="{BB962C8B-B14F-4D97-AF65-F5344CB8AC3E}">
        <p14:creationId xmlns:p14="http://schemas.microsoft.com/office/powerpoint/2010/main" val="246695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prefers center text</a:t>
            </a:r>
          </a:p>
          <a:p>
            <a:endParaRPr lang="en-US" dirty="0"/>
          </a:p>
          <a:p>
            <a:r>
              <a:rPr lang="en-US" dirty="0"/>
              <a:t>QR Code takes you to BWC website. </a:t>
            </a:r>
          </a:p>
        </p:txBody>
      </p:sp>
      <p:sp>
        <p:nvSpPr>
          <p:cNvPr id="4" name="Slide Number Placeholder 3"/>
          <p:cNvSpPr>
            <a:spLocks noGrp="1"/>
          </p:cNvSpPr>
          <p:nvPr>
            <p:ph type="sldNum" sz="quarter" idx="5"/>
          </p:nvPr>
        </p:nvSpPr>
        <p:spPr/>
        <p:txBody>
          <a:bodyPr/>
          <a:lstStyle/>
          <a:p>
            <a:fld id="{7A6E335F-6B58-4BAC-AAD9-EC2E6DC7157D}" type="slidenum">
              <a:rPr lang="en-US" smtClean="0"/>
              <a:t>2</a:t>
            </a:fld>
            <a:endParaRPr lang="en-US" dirty="0"/>
          </a:p>
        </p:txBody>
      </p:sp>
    </p:spTree>
    <p:extLst>
      <p:ext uri="{BB962C8B-B14F-4D97-AF65-F5344CB8AC3E}">
        <p14:creationId xmlns:p14="http://schemas.microsoft.com/office/powerpoint/2010/main" val="2592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rPr>
              <a:t>Make note to attendees sometimes classes get cancelled and not removed from the BWC web immediately, please check the BWCLearningCenter.com website to confirm all class schedules. </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4</a:t>
            </a:fld>
            <a:endParaRPr lang="en-US" dirty="0"/>
          </a:p>
        </p:txBody>
      </p:sp>
    </p:spTree>
    <p:extLst>
      <p:ext uri="{BB962C8B-B14F-4D97-AF65-F5344CB8AC3E}">
        <p14:creationId xmlns:p14="http://schemas.microsoft.com/office/powerpoint/2010/main" val="119146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rPr>
              <a:t>Make note to attendees sometimes classes get cancelled and not removed from the BWC web immediately, please check the BWCLearningCenter.com website to confirm all class schedules. </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5</a:t>
            </a:fld>
            <a:endParaRPr lang="en-US" dirty="0"/>
          </a:p>
        </p:txBody>
      </p:sp>
    </p:spTree>
    <p:extLst>
      <p:ext uri="{BB962C8B-B14F-4D97-AF65-F5344CB8AC3E}">
        <p14:creationId xmlns:p14="http://schemas.microsoft.com/office/powerpoint/2010/main" val="20087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found on BWC Learning Center is the most accurate. QR Code takes you to BWC Learning Center. Use log on credentials to see the training schedule.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682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180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attendees to their assigned Employer Service Specialist</a:t>
            </a:r>
          </a:p>
        </p:txBody>
      </p:sp>
      <p:sp>
        <p:nvSpPr>
          <p:cNvPr id="4" name="Slide Number Placeholder 3"/>
          <p:cNvSpPr>
            <a:spLocks noGrp="1"/>
          </p:cNvSpPr>
          <p:nvPr>
            <p:ph type="sldNum" sz="quarter" idx="5"/>
          </p:nvPr>
        </p:nvSpPr>
        <p:spPr/>
        <p:txBody>
          <a:bodyPr/>
          <a:lstStyle/>
          <a:p>
            <a:fld id="{7A6E335F-6B58-4BAC-AAD9-EC2E6DC7157D}" type="slidenum">
              <a:rPr lang="en-US" smtClean="0"/>
              <a:t>9</a:t>
            </a:fld>
            <a:endParaRPr lang="en-US" dirty="0"/>
          </a:p>
        </p:txBody>
      </p:sp>
    </p:spTree>
    <p:extLst>
      <p:ext uri="{BB962C8B-B14F-4D97-AF65-F5344CB8AC3E}">
        <p14:creationId xmlns:p14="http://schemas.microsoft.com/office/powerpoint/2010/main" val="214273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October being National Ergonomics Month, now is the perfect time to explore the importance of ergonomics in your workplace.</a:t>
            </a:r>
          </a:p>
          <a:p>
            <a:endParaRPr lang="en-US" dirty="0"/>
          </a:p>
          <a:p>
            <a:r>
              <a:rPr lang="en-US" dirty="0"/>
              <a:t>Ergonomics is the science of designing workspaces to fit employees' needs and capabilities.</a:t>
            </a:r>
          </a:p>
          <a:p>
            <a:r>
              <a:rPr lang="en-US" dirty="0"/>
              <a:t>- Focuses on preventing discomfort and musculoskeletal disorders.</a:t>
            </a:r>
          </a:p>
          <a:p>
            <a:r>
              <a:rPr lang="en-US" dirty="0"/>
              <a:t>- Aims to improve employee well-being and productivity.</a:t>
            </a:r>
          </a:p>
          <a:p>
            <a:endParaRPr lang="en-US" dirty="0"/>
          </a:p>
          <a:p>
            <a:r>
              <a:rPr lang="en-US" dirty="0"/>
              <a:t>Importance of Ergonomics</a:t>
            </a:r>
          </a:p>
          <a:p>
            <a:r>
              <a:rPr lang="en-US" dirty="0"/>
              <a:t>- Reduces risk of injury and discomfort.</a:t>
            </a:r>
          </a:p>
          <a:p>
            <a:r>
              <a:rPr lang="en-US" dirty="0"/>
              <a:t>- Enhances productivity and job satisfaction.</a:t>
            </a:r>
          </a:p>
          <a:p>
            <a:r>
              <a:rPr lang="en-US" dirty="0"/>
              <a:t>- Supports overall health and well-being of employees.</a:t>
            </a:r>
          </a:p>
          <a:p>
            <a:endParaRPr lang="en-US" dirty="0"/>
          </a:p>
        </p:txBody>
      </p:sp>
      <p:sp>
        <p:nvSpPr>
          <p:cNvPr id="4" name="Slide Number Placeholder 3"/>
          <p:cNvSpPr>
            <a:spLocks noGrp="1"/>
          </p:cNvSpPr>
          <p:nvPr>
            <p:ph type="sldNum" sz="quarter" idx="5"/>
          </p:nvPr>
        </p:nvSpPr>
        <p:spPr/>
        <p:txBody>
          <a:bodyPr/>
          <a:lstStyle/>
          <a:p>
            <a:fld id="{10EBB104-F036-4B1F-AFF7-E00BB5DDAEE5}" type="slidenum">
              <a:rPr lang="en-US" smtClean="0"/>
              <a:t>12</a:t>
            </a:fld>
            <a:endParaRPr lang="en-US" dirty="0"/>
          </a:p>
        </p:txBody>
      </p:sp>
    </p:spTree>
    <p:extLst>
      <p:ext uri="{BB962C8B-B14F-4D97-AF65-F5344CB8AC3E}">
        <p14:creationId xmlns:p14="http://schemas.microsoft.com/office/powerpoint/2010/main" val="316224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Ohio overexertion injuries account for 24% of all workers’ compensation claims. These sprain and strains injuries are often costly.  The average lost time claim cost in 2022 for an overexertion injury is $18,000.</a:t>
            </a:r>
          </a:p>
          <a:p>
            <a:endParaRPr lang="en-US" dirty="0"/>
          </a:p>
          <a:p>
            <a:r>
              <a:rPr lang="en-US" dirty="0"/>
              <a:t>Benefits of Ergonomic Investments</a:t>
            </a:r>
          </a:p>
          <a:p>
            <a:r>
              <a:rPr lang="en-US" dirty="0"/>
              <a:t>- Reduced Discomfort and Fatigue: Leads to fewer absences, improved employee retention, and higher productivity.</a:t>
            </a:r>
          </a:p>
          <a:p>
            <a:r>
              <a:rPr lang="en-US" dirty="0"/>
              <a:t>- Cost Savings: Decreases the incidence of costly injuries and claims.</a:t>
            </a:r>
          </a:p>
          <a:p>
            <a:endParaRPr lang="en-US" dirty="0"/>
          </a:p>
          <a:p>
            <a:r>
              <a:rPr lang="en-US" dirty="0"/>
              <a:t>Simple changes can make a big difference, such as adjusting the height of a workstation, providing lift assist devices, and encouraging regular breaks. </a:t>
            </a:r>
          </a:p>
          <a:p>
            <a:endParaRPr lang="en-US" dirty="0"/>
          </a:p>
          <a:p>
            <a:r>
              <a:rPr lang="en-US" dirty="0"/>
              <a:t>2022 BWC Claim Data</a:t>
            </a:r>
          </a:p>
        </p:txBody>
      </p:sp>
      <p:sp>
        <p:nvSpPr>
          <p:cNvPr id="4" name="Slide Number Placeholder 3"/>
          <p:cNvSpPr>
            <a:spLocks noGrp="1"/>
          </p:cNvSpPr>
          <p:nvPr>
            <p:ph type="sldNum" sz="quarter" idx="5"/>
          </p:nvPr>
        </p:nvSpPr>
        <p:spPr/>
        <p:txBody>
          <a:bodyPr/>
          <a:lstStyle/>
          <a:p>
            <a:fld id="{10EBB104-F036-4B1F-AFF7-E00BB5DDAEE5}" type="slidenum">
              <a:rPr lang="en-US" smtClean="0"/>
              <a:t>13</a:t>
            </a:fld>
            <a:endParaRPr lang="en-US" dirty="0"/>
          </a:p>
        </p:txBody>
      </p:sp>
    </p:spTree>
    <p:extLst>
      <p:ext uri="{BB962C8B-B14F-4D97-AF65-F5344CB8AC3E}">
        <p14:creationId xmlns:p14="http://schemas.microsoft.com/office/powerpoint/2010/main" val="604795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DE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3"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pic>
        <p:nvPicPr>
          <p:cNvPr id="2" name="Picture 1" descr="Ohio Bureau of Workers' Compensation Logo">
            <a:extLst>
              <a:ext uri="{FF2B5EF4-FFF2-40B4-BE49-F238E27FC236}">
                <a16:creationId xmlns:a16="http://schemas.microsoft.com/office/drawing/2014/main" id="{621E2ABE-0563-D687-6A39-79C7983775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4477" y="5366411"/>
            <a:ext cx="3103046" cy="723957"/>
          </a:xfrm>
          <a:prstGeom prst="rect">
            <a:avLst/>
          </a:prstGeom>
        </p:spPr>
      </p:pic>
      <p:sp>
        <p:nvSpPr>
          <p:cNvPr id="15" name="Title Placeholder 6">
            <a:extLst>
              <a:ext uri="{FF2B5EF4-FFF2-40B4-BE49-F238E27FC236}">
                <a16:creationId xmlns:a16="http://schemas.microsoft.com/office/drawing/2014/main" id="{1BC007B7-6D96-5BCC-6209-90A7E75F293B}"/>
              </a:ext>
            </a:extLst>
          </p:cNvPr>
          <p:cNvSpPr>
            <a:spLocks noGrp="1"/>
          </p:cNvSpPr>
          <p:nvPr>
            <p:ph type="title" hasCustomPrompt="1"/>
          </p:nvPr>
        </p:nvSpPr>
        <p:spPr>
          <a:xfrm>
            <a:off x="381000" y="830506"/>
            <a:ext cx="11430000" cy="982861"/>
          </a:xfrm>
          <a:prstGeom prst="rect">
            <a:avLst/>
          </a:prstGeom>
        </p:spPr>
        <p:txBody>
          <a:bodyPr vert="horz" lIns="91440" tIns="45720" rIns="91440" bIns="45720" rtlCol="0" anchor="t">
            <a:normAutofit/>
          </a:bodyPr>
          <a:lstStyle>
            <a:lvl1pPr algn="ctr">
              <a:defRPr sz="6000"/>
            </a:lvl1pPr>
          </a:lstStyle>
          <a:p>
            <a:r>
              <a:rPr lang="en-US" dirty="0"/>
              <a:t>PRESENTATION TITLE</a:t>
            </a:r>
          </a:p>
        </p:txBody>
      </p:sp>
    </p:spTree>
    <p:extLst>
      <p:ext uri="{BB962C8B-B14F-4D97-AF65-F5344CB8AC3E}">
        <p14:creationId xmlns:p14="http://schemas.microsoft.com/office/powerpoint/2010/main" val="97981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3" panose="020B05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a:xfrm>
            <a:off x="9389096" y="6356350"/>
            <a:ext cx="2421903" cy="365125"/>
          </a:xfrm>
          <a:solidFill>
            <a:schemeClr val="accent2">
              <a:alpha val="91000"/>
            </a:schemeClr>
          </a:solidFill>
        </p:spPr>
        <p:txBody>
          <a:bodyPr/>
          <a:lstStyle/>
          <a:p>
            <a:r>
              <a:rPr lang="en-US" dirty="0"/>
              <a:t>Sample not for official use</a:t>
            </a:r>
          </a:p>
        </p:txBody>
      </p:sp>
    </p:spTree>
    <p:extLst>
      <p:ext uri="{BB962C8B-B14F-4D97-AF65-F5344CB8AC3E}">
        <p14:creationId xmlns:p14="http://schemas.microsoft.com/office/powerpoint/2010/main" val="189628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3" panose="020B05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3" panose="020B0503030403020204" pitchFamily="34" charset="0"/>
              </a:defRPr>
            </a:lvl1pPr>
            <a:lvl2pPr>
              <a:defRPr sz="2800">
                <a:latin typeface="Source Sans 3" panose="020B0503030403020204" pitchFamily="34" charset="0"/>
              </a:defRPr>
            </a:lvl2pPr>
            <a:lvl3pPr>
              <a:defRPr sz="2400">
                <a:latin typeface="Source Sans 3" panose="020B0503030403020204" pitchFamily="34" charset="0"/>
              </a:defRPr>
            </a:lvl3pPr>
            <a:lvl4pPr>
              <a:defRPr sz="2000">
                <a:latin typeface="Source Sans 3" panose="020B0503030403020204" pitchFamily="34" charset="0"/>
              </a:defRPr>
            </a:lvl4pPr>
            <a:lvl5pPr>
              <a:defRPr sz="2000">
                <a:latin typeface="Source Sans 3"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3"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147013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3" panose="020B05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3"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3"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3006219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3"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3" panose="020B05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181964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Source Sans 3"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3"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3" panose="020B05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dirty="0"/>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3"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Source Sans 3" panose="020B0503030403020204" pitchFamily="34" charset="0"/>
              </a:defRPr>
            </a:lvl1pPr>
          </a:lstStyle>
          <a:p>
            <a:pPr lvl="0"/>
            <a:r>
              <a:rPr lang="en-US" dirty="0"/>
              <a:t>Click to Edit Photo Caption</a:t>
            </a:r>
          </a:p>
        </p:txBody>
      </p:sp>
    </p:spTree>
    <p:extLst>
      <p:ext uri="{BB962C8B-B14F-4D97-AF65-F5344CB8AC3E}">
        <p14:creationId xmlns:p14="http://schemas.microsoft.com/office/powerpoint/2010/main" val="3504045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Source Sans 3" panose="020B0503030403020204" pitchFamily="34" charset="0"/>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Source Sans 3" panose="020B0503030403020204" pitchFamily="34" charset="0"/>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Source Sans 3" panose="020B05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dirty="0"/>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Source Sans 3" panose="020B0503030403020204" pitchFamily="34" charset="0"/>
              </a:defRPr>
            </a:lvl1pPr>
          </a:lstStyle>
          <a:p>
            <a:r>
              <a:rPr lang="en-US" dirty="0"/>
              <a:t>Click Icon to add picture</a:t>
            </a:r>
          </a:p>
        </p:txBody>
      </p:sp>
    </p:spTree>
    <p:extLst>
      <p:ext uri="{BB962C8B-B14F-4D97-AF65-F5344CB8AC3E}">
        <p14:creationId xmlns:p14="http://schemas.microsoft.com/office/powerpoint/2010/main" val="4275278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dirty="0"/>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dirty="0"/>
              <a:t>Click to Edit Photo Caption</a:t>
            </a:r>
          </a:p>
        </p:txBody>
      </p:sp>
    </p:spTree>
    <p:extLst>
      <p:ext uri="{BB962C8B-B14F-4D97-AF65-F5344CB8AC3E}">
        <p14:creationId xmlns:p14="http://schemas.microsoft.com/office/powerpoint/2010/main" val="2321316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209527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1169903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423791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3"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3"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3"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3" panose="020B05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3" panose="020B05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3" panose="020B0503030403020204" pitchFamily="34" charset="0"/>
              </a:defRPr>
            </a:lvl1pPr>
          </a:lstStyle>
          <a:p>
            <a:r>
              <a:rPr lang="en-US" dirty="0"/>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3" panose="020B05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endParaRPr lang="en-US" dirty="0"/>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2411291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Tree>
    <p:extLst>
      <p:ext uri="{BB962C8B-B14F-4D97-AF65-F5344CB8AC3E}">
        <p14:creationId xmlns:p14="http://schemas.microsoft.com/office/powerpoint/2010/main" val="3882097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Source Sans 3" panose="020B0503030403020204" pitchFamily="34" charset="0"/>
                <a:ea typeface="Open Sans" panose="020B0606030504020204" pitchFamily="34" charset="0"/>
                <a:cs typeface="Open Sans" panose="020B0606030504020204" pitchFamily="34" charset="0"/>
              </a:rPr>
              <a:t>BWC.Ohio.gov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Source Sans 3" panose="020B0503030403020204" pitchFamily="34" charset="0"/>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descr="Ohio Bureau of Workers' Compensation Logo">
            <a:extLst>
              <a:ext uri="{FF2B5EF4-FFF2-40B4-BE49-F238E27FC236}">
                <a16:creationId xmlns:a16="http://schemas.microsoft.com/office/drawing/2014/main" id="{F1998BF3-4D28-A730-00AE-A898D8B267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1297" y="5366411"/>
            <a:ext cx="3103046" cy="723957"/>
          </a:xfrm>
          <a:prstGeom prst="rect">
            <a:avLst/>
          </a:prstGeom>
        </p:spPr>
      </p:pic>
    </p:spTree>
    <p:extLst>
      <p:ext uri="{BB962C8B-B14F-4D97-AF65-F5344CB8AC3E}">
        <p14:creationId xmlns:p14="http://schemas.microsoft.com/office/powerpoint/2010/main" val="1091201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DE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Source Sans 3" panose="020B0503030403020204" pitchFamily="34" charset="0"/>
                <a:ea typeface="Open Sans" panose="020B0606030504020204" pitchFamily="34" charset="0"/>
                <a:cs typeface="Open Sans" panose="020B0606030504020204" pitchFamily="34" charset="0"/>
              </a:rPr>
              <a:t>BWC.Ohio.gov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Source Sans 3" panose="020B0503030403020204" pitchFamily="34" charset="0"/>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Ohio Bureau of Workers' Compensation Logo">
            <a:extLst>
              <a:ext uri="{FF2B5EF4-FFF2-40B4-BE49-F238E27FC236}">
                <a16:creationId xmlns:a16="http://schemas.microsoft.com/office/drawing/2014/main" id="{E3FF46F9-16C2-AFF4-7AC5-4D4CEAD511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1297" y="5366411"/>
            <a:ext cx="3103046" cy="723957"/>
          </a:xfrm>
          <a:prstGeom prst="rect">
            <a:avLst/>
          </a:prstGeom>
        </p:spPr>
      </p:pic>
    </p:spTree>
    <p:extLst>
      <p:ext uri="{BB962C8B-B14F-4D97-AF65-F5344CB8AC3E}">
        <p14:creationId xmlns:p14="http://schemas.microsoft.com/office/powerpoint/2010/main" val="2156565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pening DEV">
    <p:spTree>
      <p:nvGrpSpPr>
        <p:cNvPr id="1" name=""/>
        <p:cNvGrpSpPr/>
        <p:nvPr/>
      </p:nvGrpSpPr>
      <p:grpSpPr>
        <a:xfrm>
          <a:off x="0" y="0"/>
          <a:ext cx="0" cy="0"/>
          <a:chOff x="0" y="0"/>
          <a:chExt cx="0" cy="0"/>
        </a:xfrm>
      </p:grpSpPr>
      <p:pic>
        <p:nvPicPr>
          <p:cNvPr id="2" name="Picture 1" descr="Ohio Bureau of Workers' Compensation Logo">
            <a:extLst>
              <a:ext uri="{FF2B5EF4-FFF2-40B4-BE49-F238E27FC236}">
                <a16:creationId xmlns:a16="http://schemas.microsoft.com/office/drawing/2014/main" id="{3B4DA6AD-BCB7-1C65-BC5A-5FD4E4068A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3265" y="1090570"/>
            <a:ext cx="5216343" cy="4580388"/>
          </a:xfrm>
          <a:prstGeom prst="rect">
            <a:avLst/>
          </a:prstGeom>
        </p:spPr>
      </p:pic>
    </p:spTree>
    <p:extLst>
      <p:ext uri="{BB962C8B-B14F-4D97-AF65-F5344CB8AC3E}">
        <p14:creationId xmlns:p14="http://schemas.microsoft.com/office/powerpoint/2010/main" val="4072314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losing Slide DEV">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dirty="0">
                <a:solidFill>
                  <a:srgbClr val="0E3F75"/>
                </a:solidFill>
                <a:latin typeface="Source Sans 3" panose="020B0503030403020204" pitchFamily="34" charset="0"/>
              </a:rPr>
              <a:t>BWC.Ohio.gov</a:t>
            </a:r>
          </a:p>
        </p:txBody>
      </p:sp>
      <p:pic>
        <p:nvPicPr>
          <p:cNvPr id="4" name="Picture 3" descr="A picture containing text&#10;&#10;Description automatically generated">
            <a:extLst>
              <a:ext uri="{FF2B5EF4-FFF2-40B4-BE49-F238E27FC236}">
                <a16:creationId xmlns:a16="http://schemas.microsoft.com/office/drawing/2014/main" id="{D62E6AE7-F445-0A38-7505-13BB506B9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3265" y="1090570"/>
            <a:ext cx="5216343" cy="4580388"/>
          </a:xfrm>
          <a:prstGeom prst="rect">
            <a:avLst/>
          </a:prstGeom>
        </p:spPr>
      </p:pic>
    </p:spTree>
    <p:extLst>
      <p:ext uri="{BB962C8B-B14F-4D97-AF65-F5344CB8AC3E}">
        <p14:creationId xmlns:p14="http://schemas.microsoft.com/office/powerpoint/2010/main" val="1706685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userDrawn="1"/>
        </p:nvSpPr>
        <p:spPr>
          <a:xfrm>
            <a:off x="3879487" y="6104321"/>
            <a:ext cx="4433026" cy="461665"/>
          </a:xfrm>
          <a:prstGeom prst="rect">
            <a:avLst/>
          </a:prstGeom>
          <a:noFill/>
        </p:spPr>
        <p:txBody>
          <a:bodyPr wrap="square" rtlCol="0">
            <a:spAutoFit/>
          </a:bodyPr>
          <a:lstStyle/>
          <a:p>
            <a:pPr algn="ctr"/>
            <a:r>
              <a:rPr lang="en-US" sz="2400" b="0" dirty="0">
                <a:solidFill>
                  <a:srgbClr val="002060"/>
                </a:solidFill>
                <a:latin typeface="Source Sans 3" panose="020B0503030403020204" pitchFamily="34" charset="0"/>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327624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3" panose="020B05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3"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dirty="0"/>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3" panose="020B05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209757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3" panose="020B05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3" panose="020B0503030403020204" pitchFamily="34" charset="0"/>
              </a:defRPr>
            </a:lvl1pPr>
            <a:lvl2pPr>
              <a:spcBef>
                <a:spcPts val="1000"/>
              </a:spcBef>
              <a:spcAft>
                <a:spcPts val="800"/>
              </a:spcAft>
              <a:defRPr>
                <a:latin typeface="Source Sans 3" panose="020B0503030403020204" pitchFamily="34" charset="0"/>
              </a:defRPr>
            </a:lvl2pPr>
            <a:lvl3pPr>
              <a:spcBef>
                <a:spcPts val="1000"/>
              </a:spcBef>
              <a:defRPr>
                <a:latin typeface="Source Sans 3" panose="020B0503030403020204" pitchFamily="34" charset="0"/>
              </a:defRPr>
            </a:lvl3pPr>
            <a:lvl4pPr>
              <a:spcBef>
                <a:spcPts val="1000"/>
              </a:spcBef>
              <a:defRPr>
                <a:latin typeface="Source Sans 3" panose="020B0503030403020204" pitchFamily="34" charset="0"/>
              </a:defRPr>
            </a:lvl4pPr>
            <a:lvl5pPr>
              <a:spcBef>
                <a:spcPts val="1000"/>
              </a:spcBef>
              <a:defRPr>
                <a:latin typeface="Source Sans 3"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5423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3" panose="020B05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3" panose="020B0503030403020204" pitchFamily="34" charset="0"/>
              </a:defRPr>
            </a:lvl1pPr>
            <a:lvl2pPr>
              <a:defRPr>
                <a:latin typeface="Source Sans 3" panose="020B0503030403020204" pitchFamily="34" charset="0"/>
              </a:defRPr>
            </a:lvl2pPr>
            <a:lvl3pPr>
              <a:defRPr>
                <a:latin typeface="Source Sans 3" panose="020B0503030403020204" pitchFamily="34" charset="0"/>
              </a:defRPr>
            </a:lvl3pPr>
            <a:lvl4pPr>
              <a:defRPr>
                <a:latin typeface="Source Sans 3" panose="020B0503030403020204" pitchFamily="34" charset="0"/>
              </a:defRPr>
            </a:lvl4pPr>
            <a:lvl5pPr>
              <a:defRPr>
                <a:latin typeface="Source Sans 3"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3" panose="020B0503030403020204" pitchFamily="34" charset="0"/>
              </a:defRPr>
            </a:lvl1pPr>
            <a:lvl2pPr>
              <a:defRPr>
                <a:latin typeface="Source Sans 3" panose="020B0503030403020204" pitchFamily="34" charset="0"/>
              </a:defRPr>
            </a:lvl2pPr>
            <a:lvl3pPr>
              <a:defRPr>
                <a:latin typeface="Source Sans 3" panose="020B0503030403020204" pitchFamily="34" charset="0"/>
              </a:defRPr>
            </a:lvl3pPr>
            <a:lvl4pPr>
              <a:defRPr>
                <a:latin typeface="Source Sans 3" panose="020B0503030403020204" pitchFamily="34" charset="0"/>
              </a:defRPr>
            </a:lvl4pPr>
            <a:lvl5pPr>
              <a:defRPr>
                <a:latin typeface="Source Sans 3"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87145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3" panose="020B05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3"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3" panose="020B0503030403020204" pitchFamily="34" charset="0"/>
              </a:defRPr>
            </a:lvl1pPr>
            <a:lvl2pPr>
              <a:defRPr>
                <a:latin typeface="Source Sans 3" panose="020B0503030403020204" pitchFamily="34" charset="0"/>
              </a:defRPr>
            </a:lvl2pPr>
            <a:lvl3pPr>
              <a:defRPr>
                <a:latin typeface="Source Sans 3" panose="020B0503030403020204" pitchFamily="34" charset="0"/>
              </a:defRPr>
            </a:lvl3pPr>
            <a:lvl4pPr>
              <a:defRPr>
                <a:latin typeface="Source Sans 3" panose="020B0503030403020204" pitchFamily="34" charset="0"/>
              </a:defRPr>
            </a:lvl4pPr>
            <a:lvl5pPr>
              <a:defRPr>
                <a:latin typeface="Source Sans 3"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3"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3" panose="020B0503030403020204" pitchFamily="34" charset="0"/>
              </a:defRPr>
            </a:lvl1pPr>
            <a:lvl2pPr>
              <a:defRPr>
                <a:latin typeface="Source Sans 3" panose="020B0503030403020204" pitchFamily="34" charset="0"/>
              </a:defRPr>
            </a:lvl2pPr>
            <a:lvl3pPr>
              <a:defRPr>
                <a:latin typeface="Source Sans 3" panose="020B0503030403020204" pitchFamily="34" charset="0"/>
              </a:defRPr>
            </a:lvl3pPr>
            <a:lvl4pPr>
              <a:defRPr>
                <a:latin typeface="Source Sans 3" panose="020B0503030403020204" pitchFamily="34" charset="0"/>
              </a:defRPr>
            </a:lvl4pPr>
            <a:lvl5pPr>
              <a:defRPr>
                <a:latin typeface="Source Sans 3"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135072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dirty="0"/>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3"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dirty="0"/>
          </a:p>
        </p:txBody>
      </p:sp>
    </p:spTree>
    <p:extLst>
      <p:ext uri="{BB962C8B-B14F-4D97-AF65-F5344CB8AC3E}">
        <p14:creationId xmlns:p14="http://schemas.microsoft.com/office/powerpoint/2010/main" val="209947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jp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97" r:id="rId1"/>
    <p:sldLayoutId id="2147483784" r:id="rId2"/>
    <p:sldLayoutId id="2147483774" r:id="rId3"/>
    <p:sldLayoutId id="2147483770" r:id="rId4"/>
    <p:sldLayoutId id="2147483792" r:id="rId5"/>
    <p:sldLayoutId id="2147483769" r:id="rId6"/>
    <p:sldLayoutId id="2147483771" r:id="rId7"/>
    <p:sldLayoutId id="2147483772" r:id="rId8"/>
    <p:sldLayoutId id="2147483796" r:id="rId9"/>
    <p:sldLayoutId id="2147483773" r:id="rId10"/>
    <p:sldLayoutId id="2147483775" r:id="rId11"/>
    <p:sldLayoutId id="2147483776" r:id="rId12"/>
    <p:sldLayoutId id="2147483783" r:id="rId13"/>
    <p:sldLayoutId id="2147483788" r:id="rId14"/>
    <p:sldLayoutId id="2147483778" r:id="rId15"/>
    <p:sldLayoutId id="2147483787" r:id="rId16"/>
    <p:sldLayoutId id="2147483780" r:id="rId17"/>
    <p:sldLayoutId id="2147483779" r:id="rId18"/>
    <p:sldLayoutId id="2147483777" r:id="rId19"/>
    <p:sldLayoutId id="2147483781" r:id="rId20"/>
    <p:sldLayoutId id="2147483785" r:id="rId21"/>
    <p:sldLayoutId id="2147483794" r:id="rId22"/>
  </p:sldLayoutIdLst>
  <p:hf hdr="0" ftr="0" dt="0"/>
  <p:txStyles>
    <p:titleStyle>
      <a:lvl1pPr algn="l" defTabSz="914400" rtl="0" eaLnBrk="1" latinLnBrk="0" hangingPunct="1">
        <a:lnSpc>
          <a:spcPct val="90000"/>
        </a:lnSpc>
        <a:spcBef>
          <a:spcPct val="0"/>
        </a:spcBef>
        <a:buNone/>
        <a:defRPr sz="3600" b="1" kern="1200" cap="all" baseline="0">
          <a:solidFill>
            <a:srgbClr val="002060"/>
          </a:solidFill>
          <a:latin typeface="Source Sans 3" panose="020B0503030403020204" pitchFamily="34" charset="0"/>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Source Sans 3" panose="020B05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2" name="Picture 1" descr="Ohio Bureau of Workers' Compensation Logo">
            <a:extLst>
              <a:ext uri="{FF2B5EF4-FFF2-40B4-BE49-F238E27FC236}">
                <a16:creationId xmlns:a16="http://schemas.microsoft.com/office/drawing/2014/main" id="{5140F4AC-94BE-5FB4-7C2D-289C9FF58D8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03265" y="1090570"/>
            <a:ext cx="5216343" cy="4580388"/>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mailto:julie.reynolds@bwc.ohio.gov"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CC66E-2690-0549-44C5-9B31BCFF9F59}"/>
              </a:ext>
            </a:extLst>
          </p:cNvPr>
          <p:cNvSpPr>
            <a:spLocks noGrp="1"/>
          </p:cNvSpPr>
          <p:nvPr>
            <p:ph type="title"/>
          </p:nvPr>
        </p:nvSpPr>
        <p:spPr/>
        <p:txBody>
          <a:bodyPr/>
          <a:lstStyle/>
          <a:p>
            <a:r>
              <a:rPr lang="en-US" dirty="0"/>
              <a:t>October: National Ergonomics Month</a:t>
            </a:r>
          </a:p>
        </p:txBody>
      </p:sp>
      <p:sp>
        <p:nvSpPr>
          <p:cNvPr id="4" name="Slide Number Placeholder 3">
            <a:extLst>
              <a:ext uri="{FF2B5EF4-FFF2-40B4-BE49-F238E27FC236}">
                <a16:creationId xmlns:a16="http://schemas.microsoft.com/office/drawing/2014/main" id="{026CD37E-46FA-01B9-E912-488592628158}"/>
              </a:ext>
            </a:extLst>
          </p:cNvPr>
          <p:cNvSpPr>
            <a:spLocks noGrp="1"/>
          </p:cNvSpPr>
          <p:nvPr>
            <p:ph type="sldNum" sz="quarter" idx="14"/>
          </p:nvPr>
        </p:nvSpPr>
        <p:spPr/>
        <p:txBody>
          <a:bodyPr/>
          <a:lstStyle/>
          <a:p>
            <a:fld id="{77F59FA7-9E35-E641-9260-462B0A5FC689}" type="slidenum">
              <a:rPr lang="en-US" smtClean="0"/>
              <a:pPr/>
              <a:t>10</a:t>
            </a:fld>
            <a:endParaRPr lang="en-US" dirty="0"/>
          </a:p>
        </p:txBody>
      </p:sp>
      <p:pic>
        <p:nvPicPr>
          <p:cNvPr id="5" name="Picture 4">
            <a:extLst>
              <a:ext uri="{FF2B5EF4-FFF2-40B4-BE49-F238E27FC236}">
                <a16:creationId xmlns:a16="http://schemas.microsoft.com/office/drawing/2014/main" id="{EC765E4B-2239-AFB0-952E-71052ED4DB07}"/>
              </a:ext>
            </a:extLst>
          </p:cNvPr>
          <p:cNvPicPr>
            <a:picLocks noChangeAspect="1"/>
          </p:cNvPicPr>
          <p:nvPr/>
        </p:nvPicPr>
        <p:blipFill>
          <a:blip r:embed="rId2"/>
          <a:stretch>
            <a:fillRect/>
          </a:stretch>
        </p:blipFill>
        <p:spPr>
          <a:xfrm>
            <a:off x="2399296" y="1541949"/>
            <a:ext cx="6815956" cy="4547868"/>
          </a:xfrm>
          <a:prstGeom prst="rect">
            <a:avLst/>
          </a:prstGeom>
        </p:spPr>
      </p:pic>
    </p:spTree>
    <p:extLst>
      <p:ext uri="{BB962C8B-B14F-4D97-AF65-F5344CB8AC3E}">
        <p14:creationId xmlns:p14="http://schemas.microsoft.com/office/powerpoint/2010/main" val="146466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FAD4-857B-2B2E-FD17-B290D309144E}"/>
              </a:ext>
            </a:extLst>
          </p:cNvPr>
          <p:cNvSpPr>
            <a:spLocks noGrp="1"/>
          </p:cNvSpPr>
          <p:nvPr>
            <p:ph type="title"/>
          </p:nvPr>
        </p:nvSpPr>
        <p:spPr/>
        <p:txBody>
          <a:bodyPr>
            <a:normAutofit/>
          </a:bodyPr>
          <a:lstStyle/>
          <a:p>
            <a:r>
              <a:rPr lang="en-US" dirty="0"/>
              <a:t>October national ergonomics month</a:t>
            </a:r>
          </a:p>
        </p:txBody>
      </p:sp>
      <p:sp>
        <p:nvSpPr>
          <p:cNvPr id="4" name="Slide Number Placeholder 3">
            <a:extLst>
              <a:ext uri="{FF2B5EF4-FFF2-40B4-BE49-F238E27FC236}">
                <a16:creationId xmlns:a16="http://schemas.microsoft.com/office/drawing/2014/main" id="{C521FDC5-7E75-61FA-26A9-67B4B5F50D47}"/>
              </a:ext>
            </a:extLst>
          </p:cNvPr>
          <p:cNvSpPr>
            <a:spLocks noGrp="1"/>
          </p:cNvSpPr>
          <p:nvPr>
            <p:ph type="sldNum" sz="quarter" idx="14"/>
          </p:nvPr>
        </p:nvSpPr>
        <p:spPr/>
        <p:txBody>
          <a:bodyPr/>
          <a:lstStyle/>
          <a:p>
            <a:fld id="{77F59FA7-9E35-E641-9260-462B0A5FC689}" type="slidenum">
              <a:rPr lang="en-US" smtClean="0"/>
              <a:pPr/>
              <a:t>11</a:t>
            </a:fld>
            <a:endParaRPr lang="en-US" dirty="0"/>
          </a:p>
        </p:txBody>
      </p:sp>
      <p:sp>
        <p:nvSpPr>
          <p:cNvPr id="6" name="TextBox 5">
            <a:extLst>
              <a:ext uri="{FF2B5EF4-FFF2-40B4-BE49-F238E27FC236}">
                <a16:creationId xmlns:a16="http://schemas.microsoft.com/office/drawing/2014/main" id="{ED9BA669-CBF0-CC42-92E7-C7E47D846403}"/>
              </a:ext>
            </a:extLst>
          </p:cNvPr>
          <p:cNvSpPr txBox="1"/>
          <p:nvPr/>
        </p:nvSpPr>
        <p:spPr>
          <a:xfrm>
            <a:off x="901485" y="1282154"/>
            <a:ext cx="11430000" cy="5016758"/>
          </a:xfrm>
          <a:prstGeom prst="rect">
            <a:avLst/>
          </a:prstGeom>
          <a:noFill/>
        </p:spPr>
        <p:txBody>
          <a:bodyPr wrap="square">
            <a:spAutoFit/>
          </a:bodyPr>
          <a:lstStyle/>
          <a:p>
            <a:r>
              <a:rPr lang="en-US" sz="3200" b="1" dirty="0">
                <a:solidFill>
                  <a:srgbClr val="FF0000"/>
                </a:solidFill>
              </a:rPr>
              <a:t>Ergonomics</a:t>
            </a:r>
          </a:p>
          <a:p>
            <a:pPr marL="457200" indent="-457200">
              <a:buClr>
                <a:srgbClr val="FF0000"/>
              </a:buClr>
              <a:buFont typeface="Arial" panose="020B0604020202020204" pitchFamily="34" charset="0"/>
              <a:buChar char="•"/>
            </a:pPr>
            <a:r>
              <a:rPr lang="en-US" sz="3200" dirty="0"/>
              <a:t>Science of designing workspaces.</a:t>
            </a:r>
          </a:p>
          <a:p>
            <a:pPr marL="457200" indent="-457200">
              <a:buClr>
                <a:srgbClr val="FF0000"/>
              </a:buClr>
              <a:buFont typeface="Arial" panose="020B0604020202020204" pitchFamily="34" charset="0"/>
              <a:buChar char="•"/>
            </a:pPr>
            <a:r>
              <a:rPr lang="en-US" sz="3200" dirty="0"/>
              <a:t>Focuses on preventing discomfort and musculoskeletal disorders.</a:t>
            </a:r>
          </a:p>
          <a:p>
            <a:pPr marL="457200" indent="-457200">
              <a:buClr>
                <a:srgbClr val="FF0000"/>
              </a:buClr>
              <a:buFont typeface="Arial" panose="020B0604020202020204" pitchFamily="34" charset="0"/>
              <a:buChar char="•"/>
            </a:pPr>
            <a:r>
              <a:rPr lang="en-US" sz="3200" dirty="0"/>
              <a:t>Helps improve employee well-being and productivity.</a:t>
            </a:r>
          </a:p>
          <a:p>
            <a:endParaRPr lang="en-US" sz="3200" dirty="0"/>
          </a:p>
          <a:p>
            <a:r>
              <a:rPr lang="en-US" sz="3200" b="1" dirty="0">
                <a:solidFill>
                  <a:srgbClr val="FF0000"/>
                </a:solidFill>
              </a:rPr>
              <a:t>Importance </a:t>
            </a:r>
          </a:p>
          <a:p>
            <a:pPr marL="457200" indent="-457200">
              <a:buClr>
                <a:srgbClr val="FF0000"/>
              </a:buClr>
              <a:buFont typeface="Arial" panose="020B0604020202020204" pitchFamily="34" charset="0"/>
              <a:buChar char="•"/>
            </a:pPr>
            <a:r>
              <a:rPr lang="en-US" sz="3200" dirty="0"/>
              <a:t>Reduces risk of injury and discomfort.</a:t>
            </a:r>
          </a:p>
          <a:p>
            <a:pPr marL="457200" indent="-457200">
              <a:buClr>
                <a:srgbClr val="FF0000"/>
              </a:buClr>
              <a:buFont typeface="Arial" panose="020B0604020202020204" pitchFamily="34" charset="0"/>
              <a:buChar char="•"/>
            </a:pPr>
            <a:r>
              <a:rPr lang="en-US" sz="3200" dirty="0"/>
              <a:t>Enhances productivity and job satisfaction.</a:t>
            </a:r>
          </a:p>
          <a:p>
            <a:pPr marL="457200" indent="-457200">
              <a:buClr>
                <a:srgbClr val="FF0000"/>
              </a:buClr>
              <a:buFont typeface="Arial" panose="020B0604020202020204" pitchFamily="34" charset="0"/>
              <a:buChar char="•"/>
            </a:pPr>
            <a:r>
              <a:rPr lang="en-US" sz="3200" dirty="0"/>
              <a:t>Supports overall health and well-being of employees.</a:t>
            </a:r>
          </a:p>
        </p:txBody>
      </p:sp>
    </p:spTree>
    <p:extLst>
      <p:ext uri="{BB962C8B-B14F-4D97-AF65-F5344CB8AC3E}">
        <p14:creationId xmlns:p14="http://schemas.microsoft.com/office/powerpoint/2010/main" val="271233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DCC66B0-41E7-B37A-1E5F-CD1EF75C7F21}"/>
              </a:ext>
            </a:extLst>
          </p:cNvPr>
          <p:cNvSpPr>
            <a:spLocks noGrp="1"/>
          </p:cNvSpPr>
          <p:nvPr>
            <p:ph type="title"/>
          </p:nvPr>
        </p:nvSpPr>
        <p:spPr>
          <a:xfrm>
            <a:off x="381000" y="559088"/>
            <a:ext cx="11430000" cy="1112177"/>
          </a:xfrm>
        </p:spPr>
        <p:txBody>
          <a:bodyPr>
            <a:noAutofit/>
          </a:bodyPr>
          <a:lstStyle/>
          <a:p>
            <a:pPr algn="ctr"/>
            <a:r>
              <a:rPr lang="en-US" sz="4000" cap="none" dirty="0">
                <a:latin typeface="Source Sans 3" panose="020B0503030403020204" pitchFamily="34" charset="0"/>
              </a:rPr>
              <a:t>ERGONOMICS: ENHANCING WORKER </a:t>
            </a:r>
            <a:r>
              <a:rPr lang="en-US" sz="4000" cap="none" dirty="0"/>
              <a:t>WELL-BEING</a:t>
            </a:r>
            <a:r>
              <a:rPr lang="en-US" sz="4000" cap="none" dirty="0">
                <a:latin typeface="Source Sans 3" panose="020B0503030403020204" pitchFamily="34" charset="0"/>
              </a:rPr>
              <a:t> </a:t>
            </a:r>
            <a:br>
              <a:rPr lang="en-US" sz="4000" cap="none" dirty="0">
                <a:latin typeface="Source Sans 3" panose="020B0503030403020204" pitchFamily="34" charset="0"/>
              </a:rPr>
            </a:br>
            <a:r>
              <a:rPr lang="en-US" sz="4000" cap="none" dirty="0">
                <a:latin typeface="Source Sans 3" panose="020B0503030403020204" pitchFamily="34" charset="0"/>
              </a:rPr>
              <a:t>AND PRODUCTIVITY</a:t>
            </a:r>
          </a:p>
        </p:txBody>
      </p:sp>
      <p:sp>
        <p:nvSpPr>
          <p:cNvPr id="10" name="Slide Number Placeholder 9">
            <a:extLst>
              <a:ext uri="{FF2B5EF4-FFF2-40B4-BE49-F238E27FC236}">
                <a16:creationId xmlns:a16="http://schemas.microsoft.com/office/drawing/2014/main" id="{52B26415-F883-0711-4B04-254351B89D51}"/>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12</a:t>
            </a:fld>
            <a:endParaRPr lang="en-US" dirty="0"/>
          </a:p>
        </p:txBody>
      </p:sp>
      <p:sp>
        <p:nvSpPr>
          <p:cNvPr id="4" name="TextBox 3">
            <a:extLst>
              <a:ext uri="{FF2B5EF4-FFF2-40B4-BE49-F238E27FC236}">
                <a16:creationId xmlns:a16="http://schemas.microsoft.com/office/drawing/2014/main" id="{BC2F08CE-A39C-82DB-2C44-9BD8887EF508}"/>
              </a:ext>
            </a:extLst>
          </p:cNvPr>
          <p:cNvSpPr txBox="1"/>
          <p:nvPr/>
        </p:nvSpPr>
        <p:spPr>
          <a:xfrm>
            <a:off x="935661" y="2090172"/>
            <a:ext cx="10381523" cy="2677656"/>
          </a:xfrm>
          <a:prstGeom prst="rect">
            <a:avLst/>
          </a:prstGeom>
          <a:noFill/>
        </p:spPr>
        <p:txBody>
          <a:bodyPr wrap="square">
            <a:spAutoFit/>
          </a:bodyPr>
          <a:lstStyle/>
          <a:p>
            <a:pPr marL="457200" indent="-457200">
              <a:buClr>
                <a:srgbClr val="FF0000"/>
              </a:buClr>
              <a:buFont typeface="Arial" panose="020B0604020202020204" pitchFamily="34" charset="0"/>
              <a:buChar char="•"/>
            </a:pPr>
            <a:r>
              <a:rPr lang="en-US" sz="2800" dirty="0"/>
              <a:t>Overexertion injuries account for 24% of all workers’ compensation claims</a:t>
            </a:r>
          </a:p>
          <a:p>
            <a:pPr marL="457200" indent="-457200">
              <a:buClr>
                <a:srgbClr val="FF0000"/>
              </a:buClr>
              <a:buFont typeface="Arial" panose="020B0604020202020204" pitchFamily="34" charset="0"/>
              <a:buChar char="•"/>
            </a:pPr>
            <a:endParaRPr lang="en-US" sz="2800" dirty="0"/>
          </a:p>
          <a:p>
            <a:pPr marL="457200" indent="-457200">
              <a:buClr>
                <a:srgbClr val="FF0000"/>
              </a:buClr>
              <a:buFont typeface="Arial" panose="020B0604020202020204" pitchFamily="34" charset="0"/>
              <a:buChar char="•"/>
            </a:pPr>
            <a:r>
              <a:rPr lang="en-US" sz="2800" dirty="0"/>
              <a:t>Majority (Sprains and Strains)</a:t>
            </a:r>
          </a:p>
          <a:p>
            <a:pPr marL="457200" indent="-457200">
              <a:buClr>
                <a:srgbClr val="FF0000"/>
              </a:buClr>
              <a:buFont typeface="Arial" panose="020B0604020202020204" pitchFamily="34" charset="0"/>
              <a:buChar char="•"/>
            </a:pPr>
            <a:endParaRPr lang="en-US" sz="2800" dirty="0"/>
          </a:p>
          <a:p>
            <a:pPr marL="457200" indent="-457200">
              <a:buClr>
                <a:srgbClr val="FF0000"/>
              </a:buClr>
              <a:buFont typeface="Arial" panose="020B0604020202020204" pitchFamily="34" charset="0"/>
              <a:buChar char="•"/>
            </a:pPr>
            <a:r>
              <a:rPr lang="en-US" sz="2800" dirty="0"/>
              <a:t>Average lost time claim $18,000</a:t>
            </a:r>
          </a:p>
        </p:txBody>
      </p:sp>
    </p:spTree>
    <p:extLst>
      <p:ext uri="{BB962C8B-B14F-4D97-AF65-F5344CB8AC3E}">
        <p14:creationId xmlns:p14="http://schemas.microsoft.com/office/powerpoint/2010/main" val="230555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DCC66B0-41E7-B37A-1E5F-CD1EF75C7F21}"/>
              </a:ext>
            </a:extLst>
          </p:cNvPr>
          <p:cNvSpPr>
            <a:spLocks noGrp="1"/>
          </p:cNvSpPr>
          <p:nvPr>
            <p:ph type="title"/>
          </p:nvPr>
        </p:nvSpPr>
        <p:spPr/>
        <p:txBody>
          <a:bodyPr>
            <a:normAutofit/>
          </a:bodyPr>
          <a:lstStyle/>
          <a:p>
            <a:r>
              <a:rPr lang="en-US" sz="4000" cap="none" dirty="0">
                <a:latin typeface="Source Sans 3" panose="020B0503030403020204" pitchFamily="34" charset="0"/>
              </a:rPr>
              <a:t>INJURY CAUSATION</a:t>
            </a:r>
          </a:p>
        </p:txBody>
      </p:sp>
      <p:sp>
        <p:nvSpPr>
          <p:cNvPr id="10" name="Slide Number Placeholder 9">
            <a:extLst>
              <a:ext uri="{FF2B5EF4-FFF2-40B4-BE49-F238E27FC236}">
                <a16:creationId xmlns:a16="http://schemas.microsoft.com/office/drawing/2014/main" id="{52B26415-F883-0711-4B04-254351B89D51}"/>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13</a:t>
            </a:fld>
            <a:endParaRPr lang="en-US" dirty="0"/>
          </a:p>
        </p:txBody>
      </p:sp>
      <p:graphicFrame>
        <p:nvGraphicFramePr>
          <p:cNvPr id="5" name="Chart 4">
            <a:extLst>
              <a:ext uri="{FF2B5EF4-FFF2-40B4-BE49-F238E27FC236}">
                <a16:creationId xmlns:a16="http://schemas.microsoft.com/office/drawing/2014/main" id="{75142FBB-5FD6-9135-9933-1C611615B76D}"/>
              </a:ext>
            </a:extLst>
          </p:cNvPr>
          <p:cNvGraphicFramePr>
            <a:graphicFrameLocks/>
          </p:cNvGraphicFramePr>
          <p:nvPr>
            <p:extLst>
              <p:ext uri="{D42A27DB-BD31-4B8C-83A1-F6EECF244321}">
                <p14:modId xmlns:p14="http://schemas.microsoft.com/office/powerpoint/2010/main" val="590798432"/>
              </p:ext>
            </p:extLst>
          </p:nvPr>
        </p:nvGraphicFramePr>
        <p:xfrm>
          <a:off x="2440985" y="1172339"/>
          <a:ext cx="8152038" cy="55536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208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D85C-6612-8061-943B-AFD9F272DC0F}"/>
              </a:ext>
            </a:extLst>
          </p:cNvPr>
          <p:cNvSpPr>
            <a:spLocks noGrp="1"/>
          </p:cNvSpPr>
          <p:nvPr>
            <p:ph type="title"/>
          </p:nvPr>
        </p:nvSpPr>
        <p:spPr/>
        <p:txBody>
          <a:bodyPr/>
          <a:lstStyle/>
          <a:p>
            <a:r>
              <a:rPr lang="en-US" dirty="0"/>
              <a:t>Ohio BWC Data </a:t>
            </a:r>
            <a:r>
              <a:rPr lang="en-US"/>
              <a:t>claims </a:t>
            </a:r>
            <a:endParaRPr lang="en-US" dirty="0"/>
          </a:p>
        </p:txBody>
      </p:sp>
      <p:sp>
        <p:nvSpPr>
          <p:cNvPr id="4" name="Slide Number Placeholder 3">
            <a:extLst>
              <a:ext uri="{FF2B5EF4-FFF2-40B4-BE49-F238E27FC236}">
                <a16:creationId xmlns:a16="http://schemas.microsoft.com/office/drawing/2014/main" id="{CF2EAB26-E550-9807-B96F-10EF7B1C810A}"/>
              </a:ext>
            </a:extLst>
          </p:cNvPr>
          <p:cNvSpPr>
            <a:spLocks noGrp="1"/>
          </p:cNvSpPr>
          <p:nvPr>
            <p:ph type="sldNum" sz="quarter" idx="14"/>
          </p:nvPr>
        </p:nvSpPr>
        <p:spPr/>
        <p:txBody>
          <a:bodyPr/>
          <a:lstStyle/>
          <a:p>
            <a:fld id="{77F59FA7-9E35-E641-9260-462B0A5FC689}" type="slidenum">
              <a:rPr lang="en-US" smtClean="0"/>
              <a:pPr/>
              <a:t>14</a:t>
            </a:fld>
            <a:endParaRPr lang="en-US" dirty="0"/>
          </a:p>
        </p:txBody>
      </p:sp>
      <p:sp>
        <p:nvSpPr>
          <p:cNvPr id="6" name="TextBox 5">
            <a:extLst>
              <a:ext uri="{FF2B5EF4-FFF2-40B4-BE49-F238E27FC236}">
                <a16:creationId xmlns:a16="http://schemas.microsoft.com/office/drawing/2014/main" id="{0642FA94-2CAD-4A20-EDA9-9D53E8440BA3}"/>
              </a:ext>
            </a:extLst>
          </p:cNvPr>
          <p:cNvSpPr txBox="1"/>
          <p:nvPr/>
        </p:nvSpPr>
        <p:spPr>
          <a:xfrm>
            <a:off x="1171632" y="1799330"/>
            <a:ext cx="10926305" cy="4832092"/>
          </a:xfrm>
          <a:prstGeom prst="rect">
            <a:avLst/>
          </a:prstGeom>
          <a:noFill/>
        </p:spPr>
        <p:txBody>
          <a:bodyPr wrap="square">
            <a:spAutoFit/>
          </a:bodyPr>
          <a:lstStyle/>
          <a:p>
            <a:r>
              <a:rPr lang="en-US" sz="2800" b="1" dirty="0">
                <a:solidFill>
                  <a:srgbClr val="FF0000"/>
                </a:solidFill>
              </a:rPr>
              <a:t>Benefits of Ergonomic Investments</a:t>
            </a:r>
          </a:p>
          <a:p>
            <a:pPr marL="457200" indent="-457200">
              <a:buClr>
                <a:srgbClr val="FF0000"/>
              </a:buClr>
              <a:buFont typeface="Arial" panose="020B0604020202020204" pitchFamily="34" charset="0"/>
              <a:buChar char="•"/>
            </a:pPr>
            <a:r>
              <a:rPr lang="en-US" sz="2800" dirty="0"/>
              <a:t>Fewer absences</a:t>
            </a:r>
          </a:p>
          <a:p>
            <a:pPr marL="457200" indent="-457200">
              <a:buClr>
                <a:srgbClr val="FF0000"/>
              </a:buClr>
              <a:buFont typeface="Arial" panose="020B0604020202020204" pitchFamily="34" charset="0"/>
              <a:buChar char="•"/>
            </a:pPr>
            <a:r>
              <a:rPr lang="en-US" sz="2800" dirty="0"/>
              <a:t>Improved employee retention</a:t>
            </a:r>
          </a:p>
          <a:p>
            <a:pPr marL="457200" indent="-457200">
              <a:buClr>
                <a:srgbClr val="FF0000"/>
              </a:buClr>
              <a:buFont typeface="Arial" panose="020B0604020202020204" pitchFamily="34" charset="0"/>
              <a:buChar char="•"/>
            </a:pPr>
            <a:r>
              <a:rPr lang="en-US" sz="2800" dirty="0"/>
              <a:t>Higher productivity</a:t>
            </a:r>
          </a:p>
          <a:p>
            <a:pPr marL="457200" indent="-457200">
              <a:buClr>
                <a:srgbClr val="FF0000"/>
              </a:buClr>
              <a:buFont typeface="Arial" panose="020B0604020202020204" pitchFamily="34" charset="0"/>
              <a:buChar char="•"/>
            </a:pPr>
            <a:r>
              <a:rPr lang="en-US" sz="2800" dirty="0"/>
              <a:t>Decreased BWC claims</a:t>
            </a:r>
          </a:p>
          <a:p>
            <a:endParaRPr lang="en-US" sz="2800" dirty="0"/>
          </a:p>
          <a:p>
            <a:r>
              <a:rPr lang="en-US" sz="2800" b="1" dirty="0">
                <a:solidFill>
                  <a:srgbClr val="FF0000"/>
                </a:solidFill>
              </a:rPr>
              <a:t>Simple changes can make a difference</a:t>
            </a:r>
            <a:endParaRPr lang="en-US" sz="2800" dirty="0"/>
          </a:p>
          <a:p>
            <a:pPr marL="457200" indent="-457200">
              <a:buClr>
                <a:srgbClr val="FF0000"/>
              </a:buClr>
              <a:buFont typeface="Arial" panose="020B0604020202020204" pitchFamily="34" charset="0"/>
              <a:buChar char="•"/>
            </a:pPr>
            <a:r>
              <a:rPr lang="en-US" sz="2800" dirty="0"/>
              <a:t>Adjusting workstations or chairs</a:t>
            </a:r>
          </a:p>
          <a:p>
            <a:pPr marL="457200" indent="-457200">
              <a:buClr>
                <a:srgbClr val="FF0000"/>
              </a:buClr>
              <a:buFont typeface="Arial" panose="020B0604020202020204" pitchFamily="34" charset="0"/>
              <a:buChar char="•"/>
            </a:pPr>
            <a:r>
              <a:rPr lang="en-US" sz="2800" dirty="0"/>
              <a:t>Having lift assist devices</a:t>
            </a:r>
          </a:p>
          <a:p>
            <a:pPr marL="457200" indent="-457200">
              <a:buClr>
                <a:srgbClr val="FF0000"/>
              </a:buClr>
              <a:buFont typeface="Arial" panose="020B0604020202020204" pitchFamily="34" charset="0"/>
              <a:buChar char="•"/>
            </a:pPr>
            <a:r>
              <a:rPr lang="en-US" sz="2800" dirty="0"/>
              <a:t>Taking regular breaks </a:t>
            </a:r>
          </a:p>
          <a:p>
            <a:endParaRPr lang="en-US" sz="2800" dirty="0"/>
          </a:p>
        </p:txBody>
      </p:sp>
    </p:spTree>
    <p:extLst>
      <p:ext uri="{BB962C8B-B14F-4D97-AF65-F5344CB8AC3E}">
        <p14:creationId xmlns:p14="http://schemas.microsoft.com/office/powerpoint/2010/main" val="124922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5950-57F5-88B9-77E8-1A18774940CC}"/>
              </a:ext>
            </a:extLst>
          </p:cNvPr>
          <p:cNvSpPr>
            <a:spLocks noGrp="1"/>
          </p:cNvSpPr>
          <p:nvPr>
            <p:ph type="title"/>
          </p:nvPr>
        </p:nvSpPr>
        <p:spPr/>
        <p:txBody>
          <a:bodyPr/>
          <a:lstStyle/>
          <a:p>
            <a:r>
              <a:rPr lang="en-US" dirty="0"/>
              <a:t>Region 4</a:t>
            </a:r>
          </a:p>
        </p:txBody>
      </p:sp>
      <p:sp>
        <p:nvSpPr>
          <p:cNvPr id="3" name="Text Placeholder 2">
            <a:extLst>
              <a:ext uri="{FF2B5EF4-FFF2-40B4-BE49-F238E27FC236}">
                <a16:creationId xmlns:a16="http://schemas.microsoft.com/office/drawing/2014/main" id="{28699A78-7355-936D-0B72-8EB56570DF5E}"/>
              </a:ext>
            </a:extLst>
          </p:cNvPr>
          <p:cNvSpPr>
            <a:spLocks noGrp="1"/>
          </p:cNvSpPr>
          <p:nvPr>
            <p:ph type="body" sz="quarter" idx="12"/>
          </p:nvPr>
        </p:nvSpPr>
        <p:spPr>
          <a:xfrm>
            <a:off x="1002308" y="1775316"/>
            <a:ext cx="10528430" cy="4347667"/>
          </a:xfrm>
        </p:spPr>
        <p:txBody>
          <a:bodyPr>
            <a:noAutofit/>
          </a:bodyPr>
          <a:lstStyle/>
          <a:p>
            <a:pPr marL="0" marR="0" indent="0">
              <a:spcBef>
                <a:spcPts val="0"/>
              </a:spcBef>
              <a:spcAft>
                <a:spcPts val="0"/>
              </a:spcAft>
              <a:buNone/>
            </a:pPr>
            <a:r>
              <a:rPr lang="en-US" sz="3600" b="1" dirty="0">
                <a:solidFill>
                  <a:srgbClr val="0E3F75"/>
                </a:solidFill>
                <a:effectLst/>
                <a:latin typeface="Source Sans 3 Medium" panose="020B0603030403020204" pitchFamily="34" charset="0"/>
                <a:ea typeface="Calibri" panose="020F0502020204030204" pitchFamily="34" charset="0"/>
              </a:rPr>
              <a:t>Julie Reynolds</a:t>
            </a:r>
            <a:endParaRPr lang="en-US" sz="3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600" b="1" dirty="0">
                <a:solidFill>
                  <a:srgbClr val="525051"/>
                </a:solidFill>
                <a:effectLst/>
                <a:latin typeface="Source Sans 3 Medium" panose="020B0603030403020204" pitchFamily="34" charset="0"/>
                <a:ea typeface="Calibri" panose="020F0502020204030204" pitchFamily="34" charset="0"/>
              </a:rPr>
              <a:t>Ergonomics Consultant</a:t>
            </a:r>
            <a:endParaRPr lang="en-US" sz="3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600" b="1" dirty="0">
                <a:solidFill>
                  <a:srgbClr val="525051"/>
                </a:solidFill>
                <a:effectLst/>
                <a:latin typeface="Source Sans 3 Medium" panose="020B0603030403020204" pitchFamily="34" charset="0"/>
                <a:ea typeface="Calibri" panose="020F0502020204030204" pitchFamily="34" charset="0"/>
              </a:rPr>
              <a:t>Office of Safety &amp; Hygiene</a:t>
            </a:r>
            <a:endParaRPr lang="en-US" sz="3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600" dirty="0">
                <a:solidFill>
                  <a:srgbClr val="FF0000"/>
                </a:solidFill>
                <a:ea typeface="Calibri" panose="020F0502020204030204" pitchFamily="34" charset="0"/>
              </a:rPr>
              <a:t>Toledo</a:t>
            </a:r>
            <a:r>
              <a:rPr lang="en-US" sz="3600" dirty="0">
                <a:solidFill>
                  <a:srgbClr val="FF0000"/>
                </a:solidFill>
                <a:effectLst/>
                <a:latin typeface="Source Sans 3" panose="020B0503030403020204" pitchFamily="34" charset="0"/>
                <a:ea typeface="Calibri" panose="020F0502020204030204" pitchFamily="34" charset="0"/>
              </a:rPr>
              <a:t> Service Office</a:t>
            </a:r>
            <a:endParaRPr lang="en-US" sz="3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600" dirty="0">
                <a:solidFill>
                  <a:srgbClr val="525051"/>
                </a:solidFill>
                <a:effectLst/>
                <a:latin typeface="Source Sans 3" panose="020B0503030403020204" pitchFamily="34" charset="0"/>
                <a:ea typeface="Calibri" panose="020F0502020204030204" pitchFamily="34" charset="0"/>
              </a:rPr>
              <a:t>Cell: 419-350-7913</a:t>
            </a:r>
            <a:endParaRPr lang="en-US" sz="3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600" u="sng" dirty="0">
                <a:solidFill>
                  <a:srgbClr val="0000FF"/>
                </a:solidFill>
                <a:effectLst/>
                <a:latin typeface="Source Sans 3" panose="020B0503030403020204" pitchFamily="34" charset="0"/>
                <a:ea typeface="Calibri" panose="020F0502020204030204" pitchFamily="34" charset="0"/>
                <a:hlinkClick r:id="rId2"/>
              </a:rPr>
              <a:t>julie.reynolds@bwc.ohio.gov</a:t>
            </a:r>
            <a:endParaRPr lang="en-US" sz="3600" dirty="0">
              <a:effectLst/>
              <a:latin typeface="Calibri" panose="020F0502020204030204" pitchFamily="34" charset="0"/>
              <a:ea typeface="Calibri" panose="020F0502020204030204" pitchFamily="34" charset="0"/>
            </a:endParaRPr>
          </a:p>
          <a:p>
            <a:endParaRPr lang="en-US" sz="3600" dirty="0"/>
          </a:p>
        </p:txBody>
      </p:sp>
      <p:sp>
        <p:nvSpPr>
          <p:cNvPr id="4" name="Slide Number Placeholder 3">
            <a:extLst>
              <a:ext uri="{FF2B5EF4-FFF2-40B4-BE49-F238E27FC236}">
                <a16:creationId xmlns:a16="http://schemas.microsoft.com/office/drawing/2014/main" id="{5A4102E7-CE2C-43CD-9AE2-746B2C950992}"/>
              </a:ext>
            </a:extLst>
          </p:cNvPr>
          <p:cNvSpPr>
            <a:spLocks noGrp="1"/>
          </p:cNvSpPr>
          <p:nvPr>
            <p:ph type="sldNum" sz="quarter" idx="14"/>
          </p:nvPr>
        </p:nvSpPr>
        <p:spPr/>
        <p:txBody>
          <a:bodyPr/>
          <a:lstStyle/>
          <a:p>
            <a:fld id="{77F59FA7-9E35-E641-9260-462B0A5FC689}" type="slidenum">
              <a:rPr lang="en-US" smtClean="0"/>
              <a:pPr/>
              <a:t>15</a:t>
            </a:fld>
            <a:endParaRPr lang="en-US" dirty="0"/>
          </a:p>
        </p:txBody>
      </p:sp>
    </p:spTree>
    <p:extLst>
      <p:ext uri="{BB962C8B-B14F-4D97-AF65-F5344CB8AC3E}">
        <p14:creationId xmlns:p14="http://schemas.microsoft.com/office/powerpoint/2010/main" val="3479053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DCC66B0-41E7-B37A-1E5F-CD1EF75C7F21}"/>
              </a:ext>
            </a:extLst>
          </p:cNvPr>
          <p:cNvSpPr>
            <a:spLocks noGrp="1"/>
          </p:cNvSpPr>
          <p:nvPr>
            <p:ph type="title"/>
          </p:nvPr>
        </p:nvSpPr>
        <p:spPr/>
        <p:txBody>
          <a:bodyPr>
            <a:normAutofit/>
          </a:bodyPr>
          <a:lstStyle/>
          <a:p>
            <a:r>
              <a:rPr lang="en-US" sz="4000" cap="none" dirty="0">
                <a:latin typeface="Source Sans 3" panose="020B0503030403020204" pitchFamily="34" charset="0"/>
              </a:rPr>
              <a:t>BWC SAFETY SERVICES </a:t>
            </a:r>
          </a:p>
        </p:txBody>
      </p:sp>
      <p:pic>
        <p:nvPicPr>
          <p:cNvPr id="2" name="Picture 1">
            <a:extLst>
              <a:ext uri="{FF2B5EF4-FFF2-40B4-BE49-F238E27FC236}">
                <a16:creationId xmlns:a16="http://schemas.microsoft.com/office/drawing/2014/main" id="{486844D0-2736-7014-E0F5-AFAB107C1A8B}"/>
              </a:ext>
            </a:extLst>
          </p:cNvPr>
          <p:cNvPicPr>
            <a:picLocks noChangeAspect="1"/>
          </p:cNvPicPr>
          <p:nvPr/>
        </p:nvPicPr>
        <p:blipFill>
          <a:blip r:embed="rId3"/>
          <a:stretch>
            <a:fillRect/>
          </a:stretch>
        </p:blipFill>
        <p:spPr>
          <a:xfrm>
            <a:off x="7305443" y="1685366"/>
            <a:ext cx="4090771" cy="4096867"/>
          </a:xfrm>
          <a:prstGeom prst="rect">
            <a:avLst/>
          </a:prstGeom>
        </p:spPr>
      </p:pic>
      <p:sp>
        <p:nvSpPr>
          <p:cNvPr id="12" name="Text Placeholder 11">
            <a:extLst>
              <a:ext uri="{FF2B5EF4-FFF2-40B4-BE49-F238E27FC236}">
                <a16:creationId xmlns:a16="http://schemas.microsoft.com/office/drawing/2014/main" id="{0D18B4DA-6480-FC15-D9A9-0275EF6126D6}"/>
              </a:ext>
            </a:extLst>
          </p:cNvPr>
          <p:cNvSpPr>
            <a:spLocks noGrp="1"/>
          </p:cNvSpPr>
          <p:nvPr>
            <p:ph type="body" sz="quarter" idx="12"/>
          </p:nvPr>
        </p:nvSpPr>
        <p:spPr>
          <a:xfrm>
            <a:off x="1064302" y="2008683"/>
            <a:ext cx="6033184" cy="3687268"/>
          </a:xfrm>
        </p:spPr>
        <p:txBody>
          <a:bodyPr/>
          <a:lstStyle/>
          <a:p>
            <a:r>
              <a:rPr lang="en-US" sz="2600" dirty="0">
                <a:solidFill>
                  <a:srgbClr val="002060"/>
                </a:solidFill>
              </a:rPr>
              <a:t>Prioritize ergonomics TODAY!</a:t>
            </a:r>
          </a:p>
          <a:p>
            <a:endParaRPr lang="en-US" sz="2600" dirty="0">
              <a:solidFill>
                <a:srgbClr val="002060"/>
              </a:solidFill>
            </a:endParaRPr>
          </a:p>
          <a:p>
            <a:r>
              <a:rPr lang="en-US" sz="2600" dirty="0">
                <a:solidFill>
                  <a:srgbClr val="002060"/>
                </a:solidFill>
              </a:rPr>
              <a:t>Ergonomics is a win-win</a:t>
            </a:r>
          </a:p>
          <a:p>
            <a:endParaRPr lang="en-US" sz="2600" dirty="0">
              <a:solidFill>
                <a:srgbClr val="002060"/>
              </a:solidFill>
            </a:endParaRPr>
          </a:p>
          <a:p>
            <a:r>
              <a:rPr lang="en-US" sz="2600" dirty="0">
                <a:solidFill>
                  <a:srgbClr val="002060"/>
                </a:solidFill>
              </a:rPr>
              <a:t>Contact BWC Safety Services for expert assistance</a:t>
            </a:r>
          </a:p>
          <a:p>
            <a:endParaRPr lang="en-US" dirty="0">
              <a:solidFill>
                <a:srgbClr val="002060"/>
              </a:solidFill>
            </a:endParaRPr>
          </a:p>
          <a:p>
            <a:endParaRPr lang="en-US" dirty="0"/>
          </a:p>
        </p:txBody>
      </p:sp>
      <p:sp>
        <p:nvSpPr>
          <p:cNvPr id="10" name="Slide Number Placeholder 9">
            <a:extLst>
              <a:ext uri="{FF2B5EF4-FFF2-40B4-BE49-F238E27FC236}">
                <a16:creationId xmlns:a16="http://schemas.microsoft.com/office/drawing/2014/main" id="{52B26415-F883-0711-4B04-254351B89D51}"/>
              </a:ext>
            </a:extLst>
          </p:cNvPr>
          <p:cNvSpPr>
            <a:spLocks noGrp="1"/>
          </p:cNvSpPr>
          <p:nvPr>
            <p:ph type="sldNum" sz="quarter" idx="14"/>
          </p:nvPr>
        </p:nvSpPr>
        <p:spPr>
          <a:xfrm>
            <a:off x="9067800" y="6356350"/>
            <a:ext cx="2743200" cy="365125"/>
          </a:xfrm>
        </p:spPr>
        <p:txBody>
          <a:bodyPr/>
          <a:lstStyle/>
          <a:p>
            <a:fld id="{383B7B7A-CDDA-7C44-B1B0-1F1E45567B3B}" type="slidenum">
              <a:rPr lang="en-US" smtClean="0"/>
              <a:pPr/>
              <a:t>16</a:t>
            </a:fld>
            <a:endParaRPr lang="en-US" dirty="0"/>
          </a:p>
        </p:txBody>
      </p:sp>
    </p:spTree>
    <p:extLst>
      <p:ext uri="{BB962C8B-B14F-4D97-AF65-F5344CB8AC3E}">
        <p14:creationId xmlns:p14="http://schemas.microsoft.com/office/powerpoint/2010/main" val="187502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9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389ADE8-DF8B-9E56-036F-9D203607378D}"/>
              </a:ext>
            </a:extLst>
          </p:cNvPr>
          <p:cNvSpPr>
            <a:spLocks noGrp="1"/>
          </p:cNvSpPr>
          <p:nvPr>
            <p:ph type="body" sz="quarter" idx="15"/>
          </p:nvPr>
        </p:nvSpPr>
        <p:spPr>
          <a:xfrm>
            <a:off x="386810" y="1257300"/>
            <a:ext cx="11557540" cy="687391"/>
          </a:xfrm>
        </p:spPr>
        <p:txBody>
          <a:bodyPr>
            <a:normAutofit/>
          </a:bodyPr>
          <a:lstStyle/>
          <a:p>
            <a:pPr algn="ctr"/>
            <a:r>
              <a:rPr lang="en-US" sz="2800" b="1" dirty="0">
                <a:solidFill>
                  <a:srgbClr val="002060"/>
                </a:solidFill>
              </a:rPr>
              <a:t>Richland County</a:t>
            </a:r>
          </a:p>
        </p:txBody>
      </p:sp>
      <p:sp>
        <p:nvSpPr>
          <p:cNvPr id="6" name="Text Placeholder 5">
            <a:extLst>
              <a:ext uri="{FF2B5EF4-FFF2-40B4-BE49-F238E27FC236}">
                <a16:creationId xmlns:a16="http://schemas.microsoft.com/office/drawing/2014/main" id="{8BB820D3-67D9-5812-6295-CBABACE62DC4}"/>
              </a:ext>
            </a:extLst>
          </p:cNvPr>
          <p:cNvSpPr>
            <a:spLocks noGrp="1"/>
          </p:cNvSpPr>
          <p:nvPr>
            <p:ph type="body" sz="quarter" idx="16"/>
          </p:nvPr>
        </p:nvSpPr>
        <p:spPr>
          <a:xfrm>
            <a:off x="367393" y="4511175"/>
            <a:ext cx="11506198" cy="1571217"/>
          </a:xfrm>
        </p:spPr>
        <p:txBody>
          <a:bodyPr>
            <a:noAutofit/>
          </a:bodyPr>
          <a:lstStyle/>
          <a:p>
            <a:pPr algn="ctr"/>
            <a:r>
              <a:rPr lang="en-US" sz="3600" b="1" dirty="0">
                <a:solidFill>
                  <a:srgbClr val="002060"/>
                </a:solidFill>
              </a:rPr>
              <a:t>419-564-1101</a:t>
            </a:r>
          </a:p>
          <a:p>
            <a:pPr algn="ctr"/>
            <a:r>
              <a:rPr lang="en-US" sz="3600" b="1" dirty="0">
                <a:solidFill>
                  <a:srgbClr val="002060"/>
                </a:solidFill>
              </a:rPr>
              <a:t>David.M.15@bwc.ohio.gov</a:t>
            </a:r>
          </a:p>
        </p:txBody>
      </p:sp>
      <p:sp>
        <p:nvSpPr>
          <p:cNvPr id="7" name="Text Placeholder 6">
            <a:extLst>
              <a:ext uri="{FF2B5EF4-FFF2-40B4-BE49-F238E27FC236}">
                <a16:creationId xmlns:a16="http://schemas.microsoft.com/office/drawing/2014/main" id="{554D3F61-2D42-E2FA-E438-EC5478D36CDA}"/>
              </a:ext>
            </a:extLst>
          </p:cNvPr>
          <p:cNvSpPr>
            <a:spLocks noGrp="1"/>
          </p:cNvSpPr>
          <p:nvPr>
            <p:ph type="body" sz="quarter" idx="17"/>
          </p:nvPr>
        </p:nvSpPr>
        <p:spPr>
          <a:xfrm>
            <a:off x="381000" y="3507165"/>
            <a:ext cx="11506199" cy="624860"/>
          </a:xfrm>
        </p:spPr>
        <p:txBody>
          <a:bodyPr>
            <a:normAutofit/>
          </a:bodyPr>
          <a:lstStyle/>
          <a:p>
            <a:pPr algn="ctr"/>
            <a:r>
              <a:rPr lang="en-US" b="1" dirty="0">
                <a:solidFill>
                  <a:srgbClr val="002060"/>
                </a:solidFill>
              </a:rPr>
              <a:t>Safety Consultant – Region 4  </a:t>
            </a:r>
          </a:p>
        </p:txBody>
      </p:sp>
      <p:sp>
        <p:nvSpPr>
          <p:cNvPr id="4" name="Text Placeholder 3">
            <a:extLst>
              <a:ext uri="{FF2B5EF4-FFF2-40B4-BE49-F238E27FC236}">
                <a16:creationId xmlns:a16="http://schemas.microsoft.com/office/drawing/2014/main" id="{1EA6C5BD-4FF1-C90B-BF65-5BCC66B888DD}"/>
              </a:ext>
            </a:extLst>
          </p:cNvPr>
          <p:cNvSpPr>
            <a:spLocks noGrp="1"/>
          </p:cNvSpPr>
          <p:nvPr>
            <p:ph type="body" sz="quarter" idx="14"/>
          </p:nvPr>
        </p:nvSpPr>
        <p:spPr>
          <a:xfrm>
            <a:off x="376240" y="2565139"/>
            <a:ext cx="11439520" cy="479092"/>
          </a:xfrm>
        </p:spPr>
        <p:txBody>
          <a:bodyPr/>
          <a:lstStyle/>
          <a:p>
            <a:pPr algn="ctr"/>
            <a:r>
              <a:rPr lang="en-US" dirty="0"/>
              <a:t>David </a:t>
            </a:r>
          </a:p>
        </p:txBody>
      </p:sp>
      <p:sp>
        <p:nvSpPr>
          <p:cNvPr id="8" name="Text Placeholder 7">
            <a:extLst>
              <a:ext uri="{FF2B5EF4-FFF2-40B4-BE49-F238E27FC236}">
                <a16:creationId xmlns:a16="http://schemas.microsoft.com/office/drawing/2014/main" id="{16DF8FAA-08DB-4133-B506-55096513AD88}"/>
              </a:ext>
            </a:extLst>
          </p:cNvPr>
          <p:cNvSpPr>
            <a:spLocks noGrp="1"/>
          </p:cNvSpPr>
          <p:nvPr>
            <p:ph type="body" sz="quarter" idx="20"/>
          </p:nvPr>
        </p:nvSpPr>
        <p:spPr>
          <a:xfrm>
            <a:off x="489857" y="3027689"/>
            <a:ext cx="11234057" cy="479092"/>
          </a:xfrm>
        </p:spPr>
        <p:txBody>
          <a:bodyPr/>
          <a:lstStyle/>
          <a:p>
            <a:pPr algn="ctr"/>
            <a:r>
              <a:rPr lang="en-US" dirty="0"/>
              <a:t>Meronk</a:t>
            </a:r>
          </a:p>
        </p:txBody>
      </p:sp>
      <p:sp>
        <p:nvSpPr>
          <p:cNvPr id="3" name="Title 2">
            <a:extLst>
              <a:ext uri="{FF2B5EF4-FFF2-40B4-BE49-F238E27FC236}">
                <a16:creationId xmlns:a16="http://schemas.microsoft.com/office/drawing/2014/main" id="{92F77181-E0DD-CBB1-2944-3C6C8BD16AF6}"/>
              </a:ext>
            </a:extLst>
          </p:cNvPr>
          <p:cNvSpPr>
            <a:spLocks noGrp="1"/>
          </p:cNvSpPr>
          <p:nvPr>
            <p:ph type="title"/>
          </p:nvPr>
        </p:nvSpPr>
        <p:spPr>
          <a:xfrm>
            <a:off x="367393" y="533806"/>
            <a:ext cx="11500390" cy="569913"/>
          </a:xfrm>
        </p:spPr>
        <p:txBody>
          <a:bodyPr>
            <a:noAutofit/>
          </a:bodyPr>
          <a:lstStyle/>
          <a:p>
            <a:pPr algn="ctr"/>
            <a:r>
              <a:rPr lang="en-US" sz="4000" dirty="0"/>
              <a:t>October Safety Council Update</a:t>
            </a:r>
          </a:p>
        </p:txBody>
      </p:sp>
      <p:pic>
        <p:nvPicPr>
          <p:cNvPr id="9" name="Picture 8">
            <a:extLst>
              <a:ext uri="{FF2B5EF4-FFF2-40B4-BE49-F238E27FC236}">
                <a16:creationId xmlns:a16="http://schemas.microsoft.com/office/drawing/2014/main" id="{63FB4404-E2B4-6BAA-F38C-485BC714898F}"/>
              </a:ext>
            </a:extLst>
          </p:cNvPr>
          <p:cNvPicPr>
            <a:picLocks noChangeAspect="1"/>
          </p:cNvPicPr>
          <p:nvPr/>
        </p:nvPicPr>
        <p:blipFill>
          <a:blip r:embed="rId3"/>
          <a:stretch>
            <a:fillRect/>
          </a:stretch>
        </p:blipFill>
        <p:spPr>
          <a:xfrm>
            <a:off x="9519557" y="2118035"/>
            <a:ext cx="2286000" cy="2256161"/>
          </a:xfrm>
          <a:prstGeom prst="rect">
            <a:avLst/>
          </a:prstGeom>
        </p:spPr>
      </p:pic>
      <p:sp>
        <p:nvSpPr>
          <p:cNvPr id="10" name="TextBox 9">
            <a:extLst>
              <a:ext uri="{FF2B5EF4-FFF2-40B4-BE49-F238E27FC236}">
                <a16:creationId xmlns:a16="http://schemas.microsoft.com/office/drawing/2014/main" id="{A101ED8A-7014-E14E-C763-19C3083B11F7}"/>
              </a:ext>
            </a:extLst>
          </p:cNvPr>
          <p:cNvSpPr txBox="1"/>
          <p:nvPr/>
        </p:nvSpPr>
        <p:spPr>
          <a:xfrm>
            <a:off x="9883748" y="1915914"/>
            <a:ext cx="1595718" cy="369332"/>
          </a:xfrm>
          <a:prstGeom prst="rect">
            <a:avLst/>
          </a:prstGeom>
          <a:noFill/>
        </p:spPr>
        <p:txBody>
          <a:bodyPr wrap="square" rtlCol="0">
            <a:spAutoFit/>
          </a:bodyPr>
          <a:lstStyle/>
          <a:p>
            <a:r>
              <a:rPr lang="en-US" dirty="0"/>
              <a:t>bwc.ohio.gov</a:t>
            </a:r>
          </a:p>
        </p:txBody>
      </p:sp>
      <p:sp>
        <p:nvSpPr>
          <p:cNvPr id="2" name="Slide Number Placeholder 1">
            <a:extLst>
              <a:ext uri="{FF2B5EF4-FFF2-40B4-BE49-F238E27FC236}">
                <a16:creationId xmlns:a16="http://schemas.microsoft.com/office/drawing/2014/main" id="{8A21D00A-A6A3-4E7C-865D-E45A73E06C8A}"/>
              </a:ext>
            </a:extLst>
          </p:cNvPr>
          <p:cNvSpPr>
            <a:spLocks noGrp="1"/>
          </p:cNvSpPr>
          <p:nvPr>
            <p:ph type="sldNum" sz="quarter" idx="23"/>
          </p:nvPr>
        </p:nvSpPr>
        <p:spPr/>
        <p:txBody>
          <a:bodyPr/>
          <a:lstStyle/>
          <a:p>
            <a:fld id="{383B7B7A-CDDA-7C44-B1B0-1F1E45567B3B}" type="slidenum">
              <a:rPr lang="en-US" smtClean="0"/>
              <a:pPr/>
              <a:t>2</a:t>
            </a:fld>
            <a:endParaRPr lang="en-US" dirty="0"/>
          </a:p>
        </p:txBody>
      </p:sp>
    </p:spTree>
    <p:extLst>
      <p:ext uri="{BB962C8B-B14F-4D97-AF65-F5344CB8AC3E}">
        <p14:creationId xmlns:p14="http://schemas.microsoft.com/office/powerpoint/2010/main" val="81754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9C87-B2A7-8468-F65D-D59131E5BAFE}"/>
              </a:ext>
            </a:extLst>
          </p:cNvPr>
          <p:cNvSpPr>
            <a:spLocks noGrp="1"/>
          </p:cNvSpPr>
          <p:nvPr>
            <p:ph type="title"/>
          </p:nvPr>
        </p:nvSpPr>
        <p:spPr>
          <a:xfrm>
            <a:off x="381000" y="559089"/>
            <a:ext cx="11430000" cy="699696"/>
          </a:xfrm>
        </p:spPr>
        <p:txBody>
          <a:bodyPr>
            <a:normAutofit/>
          </a:bodyPr>
          <a:lstStyle/>
          <a:p>
            <a:r>
              <a:rPr lang="en-US" sz="4000" dirty="0">
                <a:effectLst/>
                <a:ea typeface="Times New Roman" panose="02020603050405020304" pitchFamily="18" charset="0"/>
              </a:rPr>
              <a:t>Monthly Learning 2024</a:t>
            </a:r>
            <a:endParaRPr lang="en-US" sz="4000" dirty="0"/>
          </a:p>
        </p:txBody>
      </p:sp>
      <p:sp>
        <p:nvSpPr>
          <p:cNvPr id="3" name="Text Placeholder 2">
            <a:extLst>
              <a:ext uri="{FF2B5EF4-FFF2-40B4-BE49-F238E27FC236}">
                <a16:creationId xmlns:a16="http://schemas.microsoft.com/office/drawing/2014/main" id="{7DFE25FE-C2DA-D037-FE31-AF1C2655CF59}"/>
              </a:ext>
            </a:extLst>
          </p:cNvPr>
          <p:cNvSpPr>
            <a:spLocks noGrp="1"/>
          </p:cNvSpPr>
          <p:nvPr>
            <p:ph type="body" sz="quarter" idx="12"/>
          </p:nvPr>
        </p:nvSpPr>
        <p:spPr>
          <a:xfrm>
            <a:off x="1138450" y="1756372"/>
            <a:ext cx="10241756" cy="4965103"/>
          </a:xfrm>
        </p:spPr>
        <p:txBody>
          <a:bodyPr>
            <a:normAutofit/>
          </a:bodyPr>
          <a:lstStyle/>
          <a:p>
            <a:pPr marL="342900" marR="0" lvl="0" indent="-342900">
              <a:lnSpc>
                <a:spcPct val="110000"/>
              </a:lnSpc>
              <a:spcBef>
                <a:spcPts val="0"/>
              </a:spcBef>
              <a:spcAft>
                <a:spcPts val="750"/>
              </a:spcAft>
              <a:buSzPct val="80000"/>
              <a:buFont typeface="Symbol" panose="05050102010706020507" pitchFamily="18" charset="2"/>
              <a:buChar char=""/>
              <a:tabLst>
                <a:tab pos="457200" algn="l"/>
              </a:tabLst>
            </a:pPr>
            <a:endParaRPr lang="en-US" b="1" dirty="0">
              <a:solidFill>
                <a:srgbClr val="002060"/>
              </a:solidFill>
            </a:endParaRPr>
          </a:p>
          <a:p>
            <a:pPr marL="342900" marR="0" lvl="0" indent="-342900">
              <a:lnSpc>
                <a:spcPct val="110000"/>
              </a:lnSpc>
              <a:spcBef>
                <a:spcPts val="0"/>
              </a:spcBef>
              <a:spcAft>
                <a:spcPts val="750"/>
              </a:spcAft>
              <a:buSzPct val="80000"/>
              <a:buFont typeface="Symbol" panose="05050102010706020507" pitchFamily="18" charset="2"/>
              <a:buChar char=""/>
              <a:tabLst>
                <a:tab pos="457200" algn="l"/>
              </a:tabLst>
            </a:pPr>
            <a:endParaRPr lang="en-US" b="1" dirty="0">
              <a:solidFill>
                <a:srgbClr val="002060"/>
              </a:solidFill>
            </a:endParaRPr>
          </a:p>
          <a:p>
            <a:pPr marL="342900" marR="0" lvl="0" indent="-342900">
              <a:lnSpc>
                <a:spcPct val="110000"/>
              </a:lnSpc>
              <a:spcBef>
                <a:spcPts val="0"/>
              </a:spcBef>
              <a:spcAft>
                <a:spcPts val="750"/>
              </a:spcAft>
              <a:buSzPct val="80000"/>
              <a:buFont typeface="Symbol" panose="05050102010706020507" pitchFamily="18" charset="2"/>
              <a:buChar char=""/>
              <a:tabLst>
                <a:tab pos="457200" algn="l"/>
              </a:tabLst>
            </a:pPr>
            <a:endParaRPr lang="en-US" b="1"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7DBC7211-F74C-FF94-1916-65AB4414452B}"/>
              </a:ext>
            </a:extLst>
          </p:cNvPr>
          <p:cNvSpPr>
            <a:spLocks noGrp="1"/>
          </p:cNvSpPr>
          <p:nvPr>
            <p:ph type="sldNum" sz="quarter" idx="14"/>
          </p:nvPr>
        </p:nvSpPr>
        <p:spPr/>
        <p:txBody>
          <a:bodyPr/>
          <a:lstStyle/>
          <a:p>
            <a:fld id="{77F59FA7-9E35-E641-9260-462B0A5FC689}" type="slidenum">
              <a:rPr lang="en-US" smtClean="0"/>
              <a:pPr/>
              <a:t>3</a:t>
            </a:fld>
            <a:endParaRPr lang="en-US" dirty="0"/>
          </a:p>
        </p:txBody>
      </p:sp>
      <p:sp>
        <p:nvSpPr>
          <p:cNvPr id="6" name="TextBox 5">
            <a:extLst>
              <a:ext uri="{FF2B5EF4-FFF2-40B4-BE49-F238E27FC236}">
                <a16:creationId xmlns:a16="http://schemas.microsoft.com/office/drawing/2014/main" id="{15EF223B-93FA-D405-9135-3FA79E3110E2}"/>
              </a:ext>
            </a:extLst>
          </p:cNvPr>
          <p:cNvSpPr txBox="1"/>
          <p:nvPr/>
        </p:nvSpPr>
        <p:spPr>
          <a:xfrm>
            <a:off x="1036321" y="1555036"/>
            <a:ext cx="10774679" cy="4801314"/>
          </a:xfrm>
          <a:prstGeom prst="rect">
            <a:avLst/>
          </a:prstGeom>
          <a:noFill/>
        </p:spPr>
        <p:txBody>
          <a:bodyPr wrap="square">
            <a:spAutoFit/>
          </a:bodyPr>
          <a:lstStyle/>
          <a:p>
            <a:r>
              <a:rPr lang="en-US" sz="2400" b="1" dirty="0">
                <a:solidFill>
                  <a:srgbClr val="FF0000"/>
                </a:solidFill>
              </a:rPr>
              <a:t>OSHA 10 -30 hour (Industry &amp; Construction)</a:t>
            </a:r>
            <a:endParaRPr lang="en-US" sz="2400" b="1" dirty="0">
              <a:solidFill>
                <a:srgbClr val="002060"/>
              </a:solidFill>
            </a:endParaRPr>
          </a:p>
          <a:p>
            <a:r>
              <a:rPr lang="en-US" sz="2400" b="1" dirty="0">
                <a:solidFill>
                  <a:srgbClr val="002060"/>
                </a:solidFill>
              </a:rPr>
              <a:t>October 28 - November 1 </a:t>
            </a:r>
          </a:p>
          <a:p>
            <a:r>
              <a:rPr lang="en-US" sz="2400" dirty="0">
                <a:solidFill>
                  <a:srgbClr val="002060"/>
                </a:solidFill>
              </a:rPr>
              <a:t>OSHA 30: Construction safety principles </a:t>
            </a:r>
          </a:p>
          <a:p>
            <a:r>
              <a:rPr lang="en-US" sz="2400" b="1" dirty="0">
                <a:solidFill>
                  <a:srgbClr val="002060"/>
                </a:solidFill>
              </a:rPr>
              <a:t>Columbus - Ohio Fire Academy</a:t>
            </a:r>
          </a:p>
          <a:p>
            <a:endParaRPr lang="en-US" sz="2400" b="1" dirty="0">
              <a:solidFill>
                <a:srgbClr val="002060"/>
              </a:solidFill>
            </a:endParaRPr>
          </a:p>
          <a:p>
            <a:r>
              <a:rPr lang="en-US" sz="2400" b="1" i="0" dirty="0">
                <a:solidFill>
                  <a:srgbClr val="002060"/>
                </a:solidFill>
                <a:effectLst/>
              </a:rPr>
              <a:t>October 29 – 30 </a:t>
            </a:r>
          </a:p>
          <a:p>
            <a:r>
              <a:rPr lang="en-US" sz="2400" dirty="0">
                <a:solidFill>
                  <a:srgbClr val="002060"/>
                </a:solidFill>
              </a:rPr>
              <a:t>OSHA10: Industry safety basics</a:t>
            </a:r>
          </a:p>
          <a:p>
            <a:r>
              <a:rPr lang="en-US" sz="2400" b="1" dirty="0">
                <a:solidFill>
                  <a:srgbClr val="002060"/>
                </a:solidFill>
              </a:rPr>
              <a:t>Canton</a:t>
            </a:r>
          </a:p>
          <a:p>
            <a:endParaRPr lang="en-US" sz="2400" b="1" i="0" dirty="0">
              <a:solidFill>
                <a:srgbClr val="002060"/>
              </a:solidFill>
              <a:effectLst/>
            </a:endParaRPr>
          </a:p>
          <a:p>
            <a:r>
              <a:rPr lang="en-US" sz="2400" b="1" dirty="0">
                <a:solidFill>
                  <a:srgbClr val="002060"/>
                </a:solidFill>
              </a:rPr>
              <a:t>November 19-20</a:t>
            </a:r>
          </a:p>
          <a:p>
            <a:r>
              <a:rPr lang="en-US" sz="2400" dirty="0">
                <a:solidFill>
                  <a:srgbClr val="002060"/>
                </a:solidFill>
              </a:rPr>
              <a:t>OSHA 10: Construction safety basics </a:t>
            </a:r>
            <a:endParaRPr lang="en-US" sz="2400" b="1" dirty="0">
              <a:solidFill>
                <a:srgbClr val="002060"/>
              </a:solidFill>
            </a:endParaRPr>
          </a:p>
          <a:p>
            <a:r>
              <a:rPr lang="en-US" sz="2400" b="1" dirty="0">
                <a:solidFill>
                  <a:srgbClr val="002060"/>
                </a:solidFill>
              </a:rPr>
              <a:t>Toledo/Bowling Green State University </a:t>
            </a:r>
          </a:p>
          <a:p>
            <a:endParaRPr lang="en-US" b="1" dirty="0">
              <a:solidFill>
                <a:srgbClr val="002060"/>
              </a:solidFill>
            </a:endParaRPr>
          </a:p>
        </p:txBody>
      </p:sp>
    </p:spTree>
    <p:extLst>
      <p:ext uri="{BB962C8B-B14F-4D97-AF65-F5344CB8AC3E}">
        <p14:creationId xmlns:p14="http://schemas.microsoft.com/office/powerpoint/2010/main" val="92005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4F85-4E6D-4EAF-61DE-228C84601290}"/>
              </a:ext>
            </a:extLst>
          </p:cNvPr>
          <p:cNvSpPr>
            <a:spLocks noGrp="1"/>
          </p:cNvSpPr>
          <p:nvPr>
            <p:ph type="title"/>
          </p:nvPr>
        </p:nvSpPr>
        <p:spPr/>
        <p:txBody>
          <a:bodyPr>
            <a:normAutofit/>
          </a:bodyPr>
          <a:lstStyle/>
          <a:p>
            <a:r>
              <a:rPr lang="en-US" sz="4000" dirty="0"/>
              <a:t>Monthly Learning Oct &amp; Nov ( 2024 )</a:t>
            </a:r>
          </a:p>
        </p:txBody>
      </p:sp>
      <p:sp>
        <p:nvSpPr>
          <p:cNvPr id="4" name="Slide Number Placeholder 3">
            <a:extLst>
              <a:ext uri="{FF2B5EF4-FFF2-40B4-BE49-F238E27FC236}">
                <a16:creationId xmlns:a16="http://schemas.microsoft.com/office/drawing/2014/main" id="{1248C4D3-9015-7D85-5D97-692D4041E661}"/>
              </a:ext>
            </a:extLst>
          </p:cNvPr>
          <p:cNvSpPr>
            <a:spLocks noGrp="1"/>
          </p:cNvSpPr>
          <p:nvPr>
            <p:ph type="sldNum" sz="quarter" idx="14"/>
          </p:nvPr>
        </p:nvSpPr>
        <p:spPr/>
        <p:txBody>
          <a:bodyPr/>
          <a:lstStyle/>
          <a:p>
            <a:fld id="{77F59FA7-9E35-E641-9260-462B0A5FC689}" type="slidenum">
              <a:rPr lang="en-US" smtClean="0"/>
              <a:pPr/>
              <a:t>4</a:t>
            </a:fld>
            <a:endParaRPr lang="en-US" dirty="0"/>
          </a:p>
        </p:txBody>
      </p:sp>
      <p:sp>
        <p:nvSpPr>
          <p:cNvPr id="5" name="Text Placeholder 2">
            <a:extLst>
              <a:ext uri="{FF2B5EF4-FFF2-40B4-BE49-F238E27FC236}">
                <a16:creationId xmlns:a16="http://schemas.microsoft.com/office/drawing/2014/main" id="{80F9BE27-59A4-6E23-E6F0-80A11C773347}"/>
              </a:ext>
            </a:extLst>
          </p:cNvPr>
          <p:cNvSpPr>
            <a:spLocks noGrp="1"/>
          </p:cNvSpPr>
          <p:nvPr>
            <p:ph type="body" sz="quarter" idx="12"/>
          </p:nvPr>
        </p:nvSpPr>
        <p:spPr>
          <a:xfrm>
            <a:off x="1064302" y="1541950"/>
            <a:ext cx="10746698" cy="4619622"/>
          </a:xfrm>
        </p:spPr>
        <p:txBody>
          <a:bodyPr>
            <a:normAutofit/>
          </a:bodyPr>
          <a:lstStyle/>
          <a:p>
            <a:pPr marL="0" indent="0">
              <a:lnSpc>
                <a:spcPct val="110000"/>
              </a:lnSpc>
              <a:spcAft>
                <a:spcPts val="750"/>
              </a:spcAft>
              <a:buSzPct val="80000"/>
              <a:buNone/>
              <a:tabLst>
                <a:tab pos="457200" algn="l"/>
              </a:tabLst>
            </a:pPr>
            <a:r>
              <a:rPr lang="en-US" b="1" dirty="0">
                <a:solidFill>
                  <a:srgbClr val="FF0000"/>
                </a:solidFill>
              </a:rPr>
              <a:t>FIRST AID IN THE WORKPLACE</a:t>
            </a:r>
            <a:endParaRPr lang="en-US" b="1" dirty="0">
              <a:solidFill>
                <a:srgbClr val="002060"/>
              </a:solidFill>
            </a:endParaRPr>
          </a:p>
          <a:p>
            <a:r>
              <a:rPr lang="en-US" b="1" i="0" dirty="0">
                <a:solidFill>
                  <a:srgbClr val="002060"/>
                </a:solidFill>
                <a:effectLst/>
              </a:rPr>
              <a:t>October 31 </a:t>
            </a:r>
            <a:r>
              <a:rPr lang="en-US" b="1" dirty="0">
                <a:solidFill>
                  <a:srgbClr val="002060"/>
                </a:solidFill>
              </a:rPr>
              <a:t>-</a:t>
            </a:r>
            <a:r>
              <a:rPr lang="en-US" b="1" i="0" dirty="0">
                <a:solidFill>
                  <a:srgbClr val="002060"/>
                </a:solidFill>
                <a:effectLst/>
              </a:rPr>
              <a:t> </a:t>
            </a:r>
            <a:r>
              <a:rPr lang="en-US" i="0" dirty="0">
                <a:solidFill>
                  <a:srgbClr val="002060"/>
                </a:solidFill>
                <a:effectLst/>
              </a:rPr>
              <a:t>First </a:t>
            </a:r>
            <a:r>
              <a:rPr lang="en-US" dirty="0">
                <a:solidFill>
                  <a:srgbClr val="002060"/>
                </a:solidFill>
              </a:rPr>
              <a:t>a</a:t>
            </a:r>
            <a:r>
              <a:rPr lang="en-US" i="0" dirty="0">
                <a:solidFill>
                  <a:srgbClr val="002060"/>
                </a:solidFill>
                <a:effectLst/>
              </a:rPr>
              <a:t>id in the </a:t>
            </a:r>
            <a:r>
              <a:rPr lang="en-US" dirty="0">
                <a:solidFill>
                  <a:srgbClr val="002060"/>
                </a:solidFill>
              </a:rPr>
              <a:t>w</a:t>
            </a:r>
            <a:r>
              <a:rPr lang="en-US" i="0" dirty="0">
                <a:solidFill>
                  <a:srgbClr val="002060"/>
                </a:solidFill>
                <a:effectLst/>
              </a:rPr>
              <a:t>orkplace – </a:t>
            </a:r>
            <a:r>
              <a:rPr lang="en-US" b="1" i="0" dirty="0">
                <a:solidFill>
                  <a:srgbClr val="002060"/>
                </a:solidFill>
                <a:effectLst/>
              </a:rPr>
              <a:t>Toledo – BGSU</a:t>
            </a:r>
          </a:p>
          <a:p>
            <a:r>
              <a:rPr lang="en-US" b="1" i="0" dirty="0">
                <a:solidFill>
                  <a:srgbClr val="002060"/>
                </a:solidFill>
                <a:effectLst/>
              </a:rPr>
              <a:t>October 31 </a:t>
            </a:r>
            <a:r>
              <a:rPr lang="en-US" b="1" dirty="0">
                <a:solidFill>
                  <a:srgbClr val="002060"/>
                </a:solidFill>
              </a:rPr>
              <a:t>-</a:t>
            </a:r>
            <a:r>
              <a:rPr lang="en-US" b="1" i="0" dirty="0">
                <a:solidFill>
                  <a:srgbClr val="002060"/>
                </a:solidFill>
                <a:effectLst/>
              </a:rPr>
              <a:t> </a:t>
            </a:r>
            <a:r>
              <a:rPr lang="en-US" i="0" dirty="0">
                <a:solidFill>
                  <a:srgbClr val="002060"/>
                </a:solidFill>
                <a:effectLst/>
              </a:rPr>
              <a:t>First </a:t>
            </a:r>
            <a:r>
              <a:rPr lang="en-US" dirty="0">
                <a:solidFill>
                  <a:srgbClr val="002060"/>
                </a:solidFill>
              </a:rPr>
              <a:t>a</a:t>
            </a:r>
            <a:r>
              <a:rPr lang="en-US" i="0" dirty="0">
                <a:solidFill>
                  <a:srgbClr val="002060"/>
                </a:solidFill>
                <a:effectLst/>
              </a:rPr>
              <a:t>id in the </a:t>
            </a:r>
            <a:r>
              <a:rPr lang="en-US" dirty="0">
                <a:solidFill>
                  <a:srgbClr val="002060"/>
                </a:solidFill>
              </a:rPr>
              <a:t>w</a:t>
            </a:r>
            <a:r>
              <a:rPr lang="en-US" i="0" dirty="0">
                <a:solidFill>
                  <a:srgbClr val="002060"/>
                </a:solidFill>
                <a:effectLst/>
              </a:rPr>
              <a:t>orkplace – </a:t>
            </a:r>
            <a:r>
              <a:rPr lang="en-US" b="1" i="0" dirty="0">
                <a:solidFill>
                  <a:srgbClr val="002060"/>
                </a:solidFill>
                <a:effectLst/>
              </a:rPr>
              <a:t>Toledo – BGSU</a:t>
            </a:r>
          </a:p>
          <a:p>
            <a:r>
              <a:rPr lang="en-US" sz="2400" b="1" dirty="0">
                <a:solidFill>
                  <a:srgbClr val="002060"/>
                </a:solidFill>
              </a:rPr>
              <a:t>November 5 – </a:t>
            </a:r>
            <a:r>
              <a:rPr lang="en-US" sz="2400" dirty="0">
                <a:solidFill>
                  <a:srgbClr val="002060"/>
                </a:solidFill>
              </a:rPr>
              <a:t>First aid in the workplace </a:t>
            </a:r>
            <a:r>
              <a:rPr lang="en-US" sz="2400" b="1" dirty="0">
                <a:solidFill>
                  <a:srgbClr val="002060"/>
                </a:solidFill>
              </a:rPr>
              <a:t>– Cincinnati/Springdale</a:t>
            </a:r>
          </a:p>
          <a:p>
            <a:r>
              <a:rPr lang="en-US" sz="2400" b="1" dirty="0">
                <a:solidFill>
                  <a:srgbClr val="002060"/>
                </a:solidFill>
              </a:rPr>
              <a:t>November 12 – </a:t>
            </a:r>
            <a:r>
              <a:rPr lang="en-US" sz="2400" dirty="0">
                <a:solidFill>
                  <a:srgbClr val="002060"/>
                </a:solidFill>
              </a:rPr>
              <a:t>First aid in the workplace – </a:t>
            </a:r>
            <a:r>
              <a:rPr lang="en-US" sz="2400" b="1" dirty="0">
                <a:solidFill>
                  <a:srgbClr val="002060"/>
                </a:solidFill>
              </a:rPr>
              <a:t>Canton</a:t>
            </a:r>
          </a:p>
          <a:p>
            <a:r>
              <a:rPr lang="en-US" sz="2400" b="1" dirty="0">
                <a:solidFill>
                  <a:srgbClr val="002060"/>
                </a:solidFill>
              </a:rPr>
              <a:t>November 19 – </a:t>
            </a:r>
            <a:r>
              <a:rPr lang="en-US" sz="2400" dirty="0">
                <a:solidFill>
                  <a:srgbClr val="002060"/>
                </a:solidFill>
              </a:rPr>
              <a:t>First aid in the workplace – </a:t>
            </a:r>
            <a:r>
              <a:rPr lang="en-US" sz="2400" b="1" dirty="0">
                <a:solidFill>
                  <a:srgbClr val="002060"/>
                </a:solidFill>
              </a:rPr>
              <a:t>Cleveland/Independence Indiana Wesleyan University </a:t>
            </a:r>
          </a:p>
          <a:p>
            <a:endParaRPr lang="en-US" sz="2400" b="1" dirty="0">
              <a:solidFill>
                <a:srgbClr val="002060"/>
              </a:solidFill>
            </a:endParaRPr>
          </a:p>
          <a:p>
            <a:endParaRPr lang="en-US" sz="2400" b="1" dirty="0">
              <a:solidFill>
                <a:srgbClr val="002060"/>
              </a:solidFill>
            </a:endParaRPr>
          </a:p>
          <a:p>
            <a:endParaRPr lang="en-US" b="1" i="0" dirty="0">
              <a:solidFill>
                <a:srgbClr val="002060"/>
              </a:solidFill>
              <a:effectLst/>
            </a:endParaRPr>
          </a:p>
        </p:txBody>
      </p:sp>
    </p:spTree>
    <p:extLst>
      <p:ext uri="{BB962C8B-B14F-4D97-AF65-F5344CB8AC3E}">
        <p14:creationId xmlns:p14="http://schemas.microsoft.com/office/powerpoint/2010/main" val="2986063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4F85-4E6D-4EAF-61DE-228C84601290}"/>
              </a:ext>
            </a:extLst>
          </p:cNvPr>
          <p:cNvSpPr>
            <a:spLocks noGrp="1"/>
          </p:cNvSpPr>
          <p:nvPr>
            <p:ph type="title"/>
          </p:nvPr>
        </p:nvSpPr>
        <p:spPr/>
        <p:txBody>
          <a:bodyPr>
            <a:normAutofit/>
          </a:bodyPr>
          <a:lstStyle/>
          <a:p>
            <a:r>
              <a:rPr lang="en-US" sz="4000" dirty="0"/>
              <a:t>Monthly Learning October/November(2024)</a:t>
            </a:r>
          </a:p>
        </p:txBody>
      </p:sp>
      <p:sp>
        <p:nvSpPr>
          <p:cNvPr id="3" name="Text Placeholder 2">
            <a:extLst>
              <a:ext uri="{FF2B5EF4-FFF2-40B4-BE49-F238E27FC236}">
                <a16:creationId xmlns:a16="http://schemas.microsoft.com/office/drawing/2014/main" id="{EE269DBB-A340-0C4F-1FDF-FD3FF5A672DD}"/>
              </a:ext>
            </a:extLst>
          </p:cNvPr>
          <p:cNvSpPr>
            <a:spLocks noGrp="1"/>
          </p:cNvSpPr>
          <p:nvPr>
            <p:ph type="body" sz="quarter" idx="12"/>
          </p:nvPr>
        </p:nvSpPr>
        <p:spPr>
          <a:xfrm>
            <a:off x="1064302" y="1736727"/>
            <a:ext cx="10746698" cy="4424844"/>
          </a:xfrm>
        </p:spPr>
        <p:txBody>
          <a:bodyPr>
            <a:normAutofit/>
          </a:bodyPr>
          <a:lstStyle/>
          <a:p>
            <a:pPr marL="0" marR="0" lvl="0" indent="0">
              <a:lnSpc>
                <a:spcPct val="110000"/>
              </a:lnSpc>
              <a:spcBef>
                <a:spcPts val="0"/>
              </a:spcBef>
              <a:spcAft>
                <a:spcPts val="750"/>
              </a:spcAft>
              <a:buSzPct val="80000"/>
              <a:buNone/>
              <a:tabLst>
                <a:tab pos="457200" algn="l"/>
              </a:tabLst>
            </a:pPr>
            <a:r>
              <a:rPr lang="en-US" b="1" dirty="0">
                <a:solidFill>
                  <a:srgbClr val="FF0000"/>
                </a:solidFill>
              </a:rPr>
              <a:t>INDUSTRIAL HYGIENE (Air &amp; Noise)</a:t>
            </a:r>
            <a:endParaRPr lang="en-US" b="1" dirty="0">
              <a:solidFill>
                <a:srgbClr val="002060"/>
              </a:solidFill>
            </a:endParaRPr>
          </a:p>
          <a:p>
            <a:pPr marL="342900" indent="-342900">
              <a:lnSpc>
                <a:spcPct val="110000"/>
              </a:lnSpc>
              <a:spcAft>
                <a:spcPts val="750"/>
              </a:spcAft>
              <a:buSzPct val="80000"/>
              <a:buFont typeface="Symbol" panose="05050102010706020507" pitchFamily="18" charset="2"/>
              <a:buChar char=""/>
              <a:tabLst>
                <a:tab pos="457200" algn="l"/>
              </a:tabLst>
            </a:pPr>
            <a:r>
              <a:rPr lang="en-US" b="1" i="0" dirty="0">
                <a:solidFill>
                  <a:srgbClr val="002060"/>
                </a:solidFill>
                <a:effectLst/>
              </a:rPr>
              <a:t>Oc</a:t>
            </a:r>
            <a:r>
              <a:rPr lang="en-US" b="1" dirty="0">
                <a:solidFill>
                  <a:srgbClr val="002060"/>
                </a:solidFill>
              </a:rPr>
              <a:t>tober 30 - </a:t>
            </a:r>
            <a:r>
              <a:rPr lang="en-US" dirty="0">
                <a:solidFill>
                  <a:srgbClr val="002060"/>
                </a:solidFill>
              </a:rPr>
              <a:t>Noise and hearing conservation half-day workshop</a:t>
            </a:r>
            <a:br>
              <a:rPr lang="en-US" dirty="0">
                <a:solidFill>
                  <a:srgbClr val="002060"/>
                </a:solidFill>
              </a:rPr>
            </a:br>
            <a:r>
              <a:rPr lang="en-US" b="1" dirty="0">
                <a:solidFill>
                  <a:srgbClr val="002060"/>
                </a:solidFill>
              </a:rPr>
              <a:t>Mansfield -</a:t>
            </a:r>
            <a:r>
              <a:rPr lang="en-US" dirty="0">
                <a:solidFill>
                  <a:srgbClr val="002060"/>
                </a:solidFill>
              </a:rPr>
              <a:t> </a:t>
            </a:r>
            <a:r>
              <a:rPr lang="en-US" b="1" dirty="0">
                <a:solidFill>
                  <a:srgbClr val="002060"/>
                </a:solidFill>
              </a:rPr>
              <a:t>Mid-Ohio Conference Center</a:t>
            </a:r>
          </a:p>
          <a:p>
            <a:pPr marL="0" indent="0">
              <a:lnSpc>
                <a:spcPct val="110000"/>
              </a:lnSpc>
              <a:spcAft>
                <a:spcPts val="750"/>
              </a:spcAft>
              <a:buSzPct val="80000"/>
              <a:buNone/>
              <a:tabLst>
                <a:tab pos="457200" algn="l"/>
              </a:tabLst>
            </a:pPr>
            <a:endParaRPr lang="en-US" b="1" dirty="0">
              <a:solidFill>
                <a:srgbClr val="002060"/>
              </a:solidFill>
            </a:endParaRPr>
          </a:p>
          <a:p>
            <a:pPr marL="342900" indent="-342900">
              <a:lnSpc>
                <a:spcPct val="110000"/>
              </a:lnSpc>
              <a:spcAft>
                <a:spcPts val="750"/>
              </a:spcAft>
              <a:buSzPct val="80000"/>
              <a:buFont typeface="Symbol" panose="05050102010706020507" pitchFamily="18" charset="2"/>
              <a:buChar char=""/>
              <a:tabLst>
                <a:tab pos="457200" algn="l"/>
              </a:tabLst>
            </a:pPr>
            <a:r>
              <a:rPr lang="en-US" sz="2400" b="1" dirty="0">
                <a:solidFill>
                  <a:srgbClr val="002060"/>
                </a:solidFill>
              </a:rPr>
              <a:t>November 7 – </a:t>
            </a:r>
            <a:r>
              <a:rPr lang="en-US" sz="2400" dirty="0">
                <a:solidFill>
                  <a:srgbClr val="002060"/>
                </a:solidFill>
              </a:rPr>
              <a:t>Respirators: do we need them?</a:t>
            </a:r>
            <a:br>
              <a:rPr lang="en-US" sz="2400" dirty="0">
                <a:solidFill>
                  <a:srgbClr val="002060"/>
                </a:solidFill>
              </a:rPr>
            </a:br>
            <a:r>
              <a:rPr lang="en-US" sz="2400" b="1" dirty="0">
                <a:solidFill>
                  <a:srgbClr val="002060"/>
                </a:solidFill>
              </a:rPr>
              <a:t>Cincinnati/Springdale</a:t>
            </a:r>
          </a:p>
          <a:p>
            <a:pPr marL="0" marR="0" lvl="0" indent="0">
              <a:lnSpc>
                <a:spcPct val="110000"/>
              </a:lnSpc>
              <a:spcBef>
                <a:spcPts val="0"/>
              </a:spcBef>
              <a:spcAft>
                <a:spcPts val="750"/>
              </a:spcAft>
              <a:buSzPct val="80000"/>
              <a:buNone/>
              <a:tabLst>
                <a:tab pos="457200" algn="l"/>
              </a:tabLst>
            </a:pPr>
            <a:endParaRPr lang="en-US" b="1" dirty="0">
              <a:solidFill>
                <a:srgbClr val="002060"/>
              </a:solidFill>
            </a:endParaRPr>
          </a:p>
        </p:txBody>
      </p:sp>
      <p:sp>
        <p:nvSpPr>
          <p:cNvPr id="4" name="Slide Number Placeholder 3">
            <a:extLst>
              <a:ext uri="{FF2B5EF4-FFF2-40B4-BE49-F238E27FC236}">
                <a16:creationId xmlns:a16="http://schemas.microsoft.com/office/drawing/2014/main" id="{1248C4D3-9015-7D85-5D97-692D4041E661}"/>
              </a:ext>
            </a:extLst>
          </p:cNvPr>
          <p:cNvSpPr>
            <a:spLocks noGrp="1"/>
          </p:cNvSpPr>
          <p:nvPr>
            <p:ph type="sldNum" sz="quarter" idx="14"/>
          </p:nvPr>
        </p:nvSpPr>
        <p:spPr/>
        <p:txBody>
          <a:bodyPr/>
          <a:lstStyle/>
          <a:p>
            <a:fld id="{77F59FA7-9E35-E641-9260-462B0A5FC689}" type="slidenum">
              <a:rPr lang="en-US" smtClean="0"/>
              <a:pPr/>
              <a:t>5</a:t>
            </a:fld>
            <a:endParaRPr lang="en-US" dirty="0"/>
          </a:p>
        </p:txBody>
      </p:sp>
    </p:spTree>
    <p:extLst>
      <p:ext uri="{BB962C8B-B14F-4D97-AF65-F5344CB8AC3E}">
        <p14:creationId xmlns:p14="http://schemas.microsoft.com/office/powerpoint/2010/main" val="105255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DCC66B0-41E7-B37A-1E5F-CD1EF75C7F21}"/>
              </a:ext>
            </a:extLst>
          </p:cNvPr>
          <p:cNvSpPr>
            <a:spLocks noGrp="1"/>
          </p:cNvSpPr>
          <p:nvPr>
            <p:ph type="title"/>
          </p:nvPr>
        </p:nvSpPr>
        <p:spPr>
          <a:xfrm>
            <a:off x="381000" y="582534"/>
            <a:ext cx="11146971" cy="617615"/>
          </a:xfrm>
        </p:spPr>
        <p:txBody>
          <a:bodyPr>
            <a:normAutofit fontScale="90000"/>
          </a:bodyPr>
          <a:lstStyle/>
          <a:p>
            <a:r>
              <a:rPr lang="en-US" sz="4400" dirty="0">
                <a:effectLst/>
                <a:ea typeface="Times New Roman" panose="02020603050405020304" pitchFamily="18" charset="0"/>
              </a:rPr>
              <a:t>Monthly Learning Oct/Nov (2024)</a:t>
            </a:r>
            <a:br>
              <a:rPr lang="en-US" sz="4400" b="1" dirty="0">
                <a:effectLst/>
                <a:latin typeface="Source Sans 3 Black" panose="020B0903030403020204" pitchFamily="34" charset="0"/>
                <a:ea typeface="Times New Roman" panose="02020603050405020304" pitchFamily="18" charset="0"/>
              </a:rPr>
            </a:br>
            <a:endParaRPr lang="en-US" dirty="0">
              <a:latin typeface="Source Sans 3 Black" panose="020B0903030403020204" pitchFamily="34" charset="0"/>
            </a:endParaRPr>
          </a:p>
        </p:txBody>
      </p:sp>
      <p:sp>
        <p:nvSpPr>
          <p:cNvPr id="12" name="Text Placeholder 11">
            <a:extLst>
              <a:ext uri="{FF2B5EF4-FFF2-40B4-BE49-F238E27FC236}">
                <a16:creationId xmlns:a16="http://schemas.microsoft.com/office/drawing/2014/main" id="{0D18B4DA-6480-FC15-D9A9-0275EF6126D6}"/>
              </a:ext>
            </a:extLst>
          </p:cNvPr>
          <p:cNvSpPr>
            <a:spLocks noGrp="1"/>
          </p:cNvSpPr>
          <p:nvPr>
            <p:ph type="body" sz="quarter" idx="12"/>
          </p:nvPr>
        </p:nvSpPr>
        <p:spPr>
          <a:xfrm>
            <a:off x="959666" y="1301306"/>
            <a:ext cx="9353439" cy="5010527"/>
          </a:xfrm>
        </p:spPr>
        <p:txBody>
          <a:bodyPr>
            <a:normAutofit/>
          </a:bodyPr>
          <a:lstStyle/>
          <a:p>
            <a:pPr marL="0" indent="0">
              <a:buNone/>
            </a:pPr>
            <a:r>
              <a:rPr lang="en-US" sz="2800" b="1" dirty="0">
                <a:solidFill>
                  <a:srgbClr val="FF0000"/>
                </a:solidFill>
              </a:rPr>
              <a:t>SAFETY </a:t>
            </a:r>
            <a:endParaRPr lang="en-US" sz="2800" b="1" dirty="0">
              <a:solidFill>
                <a:srgbClr val="002060"/>
              </a:solidFill>
            </a:endParaRPr>
          </a:p>
          <a:p>
            <a:r>
              <a:rPr lang="en-US" sz="2800" b="1" i="0" dirty="0">
                <a:solidFill>
                  <a:srgbClr val="002060"/>
                </a:solidFill>
                <a:effectLst/>
              </a:rPr>
              <a:t>October 29</a:t>
            </a:r>
            <a:r>
              <a:rPr lang="en-US" sz="2800" b="1" dirty="0">
                <a:solidFill>
                  <a:srgbClr val="002060"/>
                </a:solidFill>
              </a:rPr>
              <a:t> -</a:t>
            </a:r>
            <a:r>
              <a:rPr lang="en-US" sz="2800" b="1" i="0" dirty="0">
                <a:solidFill>
                  <a:srgbClr val="002060"/>
                </a:solidFill>
                <a:effectLst/>
              </a:rPr>
              <a:t> </a:t>
            </a:r>
            <a:r>
              <a:rPr lang="en-US" sz="2800" i="0" dirty="0">
                <a:solidFill>
                  <a:srgbClr val="002060"/>
                </a:solidFill>
                <a:effectLst/>
              </a:rPr>
              <a:t>Powered </a:t>
            </a:r>
            <a:r>
              <a:rPr lang="en-US" sz="2800" dirty="0">
                <a:solidFill>
                  <a:srgbClr val="002060"/>
                </a:solidFill>
              </a:rPr>
              <a:t>i</a:t>
            </a:r>
            <a:r>
              <a:rPr lang="en-US" sz="2800" i="0" dirty="0">
                <a:solidFill>
                  <a:srgbClr val="002060"/>
                </a:solidFill>
                <a:effectLst/>
              </a:rPr>
              <a:t>ndustrial </a:t>
            </a:r>
            <a:r>
              <a:rPr lang="en-US" sz="2800" dirty="0">
                <a:solidFill>
                  <a:srgbClr val="002060"/>
                </a:solidFill>
              </a:rPr>
              <a:t>t</a:t>
            </a:r>
            <a:r>
              <a:rPr lang="en-US" sz="2800" i="0" dirty="0">
                <a:solidFill>
                  <a:srgbClr val="002060"/>
                </a:solidFill>
                <a:effectLst/>
              </a:rPr>
              <a:t>rucks: Developing a training </a:t>
            </a:r>
            <a:r>
              <a:rPr lang="en-US" sz="2800" dirty="0">
                <a:solidFill>
                  <a:srgbClr val="002060"/>
                </a:solidFill>
              </a:rPr>
              <a:t>p</a:t>
            </a:r>
            <a:r>
              <a:rPr lang="en-US" sz="2800" i="0" dirty="0">
                <a:solidFill>
                  <a:srgbClr val="002060"/>
                </a:solidFill>
                <a:effectLst/>
              </a:rPr>
              <a:t>rogram </a:t>
            </a:r>
            <a:r>
              <a:rPr lang="en-US" sz="2800" dirty="0">
                <a:solidFill>
                  <a:srgbClr val="002060"/>
                </a:solidFill>
              </a:rPr>
              <a:t>h</a:t>
            </a:r>
            <a:r>
              <a:rPr lang="en-US" sz="2800" i="0" dirty="0">
                <a:solidFill>
                  <a:srgbClr val="002060"/>
                </a:solidFill>
                <a:effectLst/>
              </a:rPr>
              <a:t>alf-day </a:t>
            </a:r>
            <a:r>
              <a:rPr lang="en-US" sz="2800" dirty="0">
                <a:solidFill>
                  <a:srgbClr val="002060"/>
                </a:solidFill>
              </a:rPr>
              <a:t>w</a:t>
            </a:r>
            <a:r>
              <a:rPr lang="en-US" sz="2800" i="0" dirty="0">
                <a:solidFill>
                  <a:srgbClr val="002060"/>
                </a:solidFill>
                <a:effectLst/>
              </a:rPr>
              <a:t>orkshop - </a:t>
            </a:r>
            <a:r>
              <a:rPr lang="en-US" sz="2800" b="1" i="0" dirty="0">
                <a:solidFill>
                  <a:srgbClr val="002060"/>
                </a:solidFill>
                <a:effectLst/>
              </a:rPr>
              <a:t>Cambridge </a:t>
            </a:r>
          </a:p>
          <a:p>
            <a:endParaRPr lang="en-US" sz="2600" b="1" i="0" dirty="0">
              <a:solidFill>
                <a:srgbClr val="002060"/>
              </a:solidFill>
              <a:effectLst/>
            </a:endParaRPr>
          </a:p>
          <a:p>
            <a:r>
              <a:rPr lang="en-US" sz="2600" b="1" dirty="0">
                <a:solidFill>
                  <a:srgbClr val="002060"/>
                </a:solidFill>
              </a:rPr>
              <a:t>November 13 – </a:t>
            </a:r>
            <a:r>
              <a:rPr lang="en-US" sz="2600" dirty="0">
                <a:solidFill>
                  <a:srgbClr val="002060"/>
                </a:solidFill>
              </a:rPr>
              <a:t>Tree work essentials: Chainsaws, chippers and other safety concerns – </a:t>
            </a:r>
            <a:r>
              <a:rPr lang="en-US" sz="2600" b="1" dirty="0">
                <a:solidFill>
                  <a:srgbClr val="002060"/>
                </a:solidFill>
              </a:rPr>
              <a:t>Knox County - Mt Vernon</a:t>
            </a:r>
          </a:p>
          <a:p>
            <a:endParaRPr lang="en-US" sz="2600" b="1" dirty="0">
              <a:solidFill>
                <a:srgbClr val="002060"/>
              </a:solidFill>
            </a:endParaRPr>
          </a:p>
          <a:p>
            <a:r>
              <a:rPr lang="en-US" sz="2600" b="1" dirty="0">
                <a:solidFill>
                  <a:srgbClr val="002060"/>
                </a:solidFill>
              </a:rPr>
              <a:t>November 14 –</a:t>
            </a:r>
            <a:r>
              <a:rPr lang="en-US" sz="2600" dirty="0">
                <a:solidFill>
                  <a:srgbClr val="002060"/>
                </a:solidFill>
              </a:rPr>
              <a:t> Hazardous waste operations and emergency response refresher – </a:t>
            </a:r>
            <a:r>
              <a:rPr lang="en-US" sz="2600" b="1" dirty="0">
                <a:solidFill>
                  <a:srgbClr val="002060"/>
                </a:solidFill>
              </a:rPr>
              <a:t>Columbus – Ohio Fire Academy</a:t>
            </a:r>
          </a:p>
          <a:p>
            <a:pPr marL="0" indent="0">
              <a:buNone/>
            </a:pPr>
            <a:endParaRPr lang="en-US" dirty="0"/>
          </a:p>
        </p:txBody>
      </p:sp>
      <p:sp>
        <p:nvSpPr>
          <p:cNvPr id="10" name="Slide Number Placeholder 9">
            <a:extLst>
              <a:ext uri="{FF2B5EF4-FFF2-40B4-BE49-F238E27FC236}">
                <a16:creationId xmlns:a16="http://schemas.microsoft.com/office/drawing/2014/main" id="{52B26415-F883-0711-4B04-254351B89D51}"/>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B7B7A-CDDA-7C44-B1B0-1F1E45567B3B}" type="slidenum">
              <a:rPr kumimoji="0" lang="en-US" sz="1200" b="1" i="0" u="none" strike="noStrike" kern="1200" cap="none" spc="0" normalizeH="0" baseline="0" noProof="0" smtClean="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57491C47-4C4D-14D8-9B44-A6E830CC28BA}"/>
              </a:ext>
            </a:extLst>
          </p:cNvPr>
          <p:cNvSpPr txBox="1"/>
          <p:nvPr/>
        </p:nvSpPr>
        <p:spPr>
          <a:xfrm>
            <a:off x="730704" y="6217851"/>
            <a:ext cx="11461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Source Sans 3" panose="020B0503030403020204" pitchFamily="34" charset="0"/>
                <a:ea typeface="+mn-ea"/>
                <a:cs typeface="+mn-cs"/>
              </a:rPr>
              <a:t>IN-PERSON CLASSES and VIRTUAL TRAINING CLASSES (VTC) qualify for Safety Council rebate external training credits.</a:t>
            </a:r>
          </a:p>
        </p:txBody>
      </p:sp>
      <p:pic>
        <p:nvPicPr>
          <p:cNvPr id="3" name="Picture 2">
            <a:extLst>
              <a:ext uri="{FF2B5EF4-FFF2-40B4-BE49-F238E27FC236}">
                <a16:creationId xmlns:a16="http://schemas.microsoft.com/office/drawing/2014/main" id="{BD6772A5-56D4-7BFF-B1C5-DF28CF69A1B5}"/>
              </a:ext>
            </a:extLst>
          </p:cNvPr>
          <p:cNvPicPr>
            <a:picLocks noChangeAspect="1"/>
          </p:cNvPicPr>
          <p:nvPr/>
        </p:nvPicPr>
        <p:blipFill>
          <a:blip r:embed="rId3"/>
          <a:stretch>
            <a:fillRect/>
          </a:stretch>
        </p:blipFill>
        <p:spPr>
          <a:xfrm>
            <a:off x="9956398" y="2331720"/>
            <a:ext cx="2194560" cy="2194560"/>
          </a:xfrm>
          <a:prstGeom prst="rect">
            <a:avLst/>
          </a:prstGeom>
        </p:spPr>
      </p:pic>
      <p:sp>
        <p:nvSpPr>
          <p:cNvPr id="2" name="TextBox 1">
            <a:extLst>
              <a:ext uri="{FF2B5EF4-FFF2-40B4-BE49-F238E27FC236}">
                <a16:creationId xmlns:a16="http://schemas.microsoft.com/office/drawing/2014/main" id="{51434BFD-8A7E-6007-BB70-BF21D71DB0F8}"/>
              </a:ext>
            </a:extLst>
          </p:cNvPr>
          <p:cNvSpPr txBox="1"/>
          <p:nvPr/>
        </p:nvSpPr>
        <p:spPr>
          <a:xfrm>
            <a:off x="10313105" y="2158929"/>
            <a:ext cx="1837853" cy="276999"/>
          </a:xfrm>
          <a:prstGeom prst="rect">
            <a:avLst/>
          </a:prstGeom>
          <a:noFill/>
        </p:spPr>
        <p:txBody>
          <a:bodyPr wrap="square" rtlCol="0">
            <a:spAutoFit/>
          </a:bodyPr>
          <a:lstStyle/>
          <a:p>
            <a:r>
              <a:rPr lang="en-US" sz="1200" dirty="0">
                <a:latin typeface="Source Sans 3" panose="020B0503030403020204" pitchFamily="34" charset="0"/>
              </a:rPr>
              <a:t>bwclearningcenter.com </a:t>
            </a:r>
          </a:p>
        </p:txBody>
      </p:sp>
    </p:spTree>
    <p:extLst>
      <p:ext uri="{BB962C8B-B14F-4D97-AF65-F5344CB8AC3E}">
        <p14:creationId xmlns:p14="http://schemas.microsoft.com/office/powerpoint/2010/main" val="2136673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2A1C-F299-34FA-D17B-4C3A3D79AE14}"/>
              </a:ext>
            </a:extLst>
          </p:cNvPr>
          <p:cNvSpPr>
            <a:spLocks noGrp="1"/>
          </p:cNvSpPr>
          <p:nvPr>
            <p:ph type="title"/>
          </p:nvPr>
        </p:nvSpPr>
        <p:spPr>
          <a:xfrm>
            <a:off x="172015" y="557560"/>
            <a:ext cx="11950573" cy="789878"/>
          </a:xfrm>
        </p:spPr>
        <p:txBody>
          <a:bodyPr>
            <a:normAutofit/>
          </a:bodyPr>
          <a:lstStyle/>
          <a:p>
            <a:r>
              <a:rPr lang="en-US" sz="4000" dirty="0"/>
              <a:t>virtual training October/November (2024)</a:t>
            </a:r>
          </a:p>
        </p:txBody>
      </p:sp>
      <p:sp>
        <p:nvSpPr>
          <p:cNvPr id="3" name="Text Placeholder 2">
            <a:extLst>
              <a:ext uri="{FF2B5EF4-FFF2-40B4-BE49-F238E27FC236}">
                <a16:creationId xmlns:a16="http://schemas.microsoft.com/office/drawing/2014/main" id="{A6A2C824-3794-4391-2F41-5A838187F509}"/>
              </a:ext>
            </a:extLst>
          </p:cNvPr>
          <p:cNvSpPr>
            <a:spLocks noGrp="1"/>
          </p:cNvSpPr>
          <p:nvPr>
            <p:ph type="body" sz="quarter" idx="12"/>
          </p:nvPr>
        </p:nvSpPr>
        <p:spPr>
          <a:xfrm>
            <a:off x="1178289" y="1603169"/>
            <a:ext cx="10376402" cy="4029498"/>
          </a:xfrm>
        </p:spPr>
        <p:txBody>
          <a:bodyPr>
            <a:normAutofit fontScale="77500" lnSpcReduction="20000"/>
          </a:bodyPr>
          <a:lstStyle/>
          <a:p>
            <a:pPr marL="0" indent="0">
              <a:lnSpc>
                <a:spcPct val="110000"/>
              </a:lnSpc>
              <a:spcAft>
                <a:spcPts val="750"/>
              </a:spcAft>
              <a:buSzPct val="80000"/>
              <a:buNone/>
              <a:tabLst>
                <a:tab pos="457200" algn="l"/>
              </a:tabLst>
            </a:pPr>
            <a:r>
              <a:rPr lang="en-US" sz="3100" b="1" dirty="0">
                <a:solidFill>
                  <a:srgbClr val="FF0000"/>
                </a:solidFill>
                <a:ea typeface="Calibri" panose="020F0502020204030204" pitchFamily="34" charset="0"/>
              </a:rPr>
              <a:t>VIRTUAL</a:t>
            </a:r>
            <a:r>
              <a:rPr lang="en-US" sz="3100" b="1" dirty="0">
                <a:solidFill>
                  <a:srgbClr val="002060"/>
                </a:solidFill>
                <a:ea typeface="Calibri" panose="020F0502020204030204" pitchFamily="34" charset="0"/>
              </a:rPr>
              <a:t> </a:t>
            </a:r>
          </a:p>
          <a:p>
            <a:pPr>
              <a:lnSpc>
                <a:spcPct val="110000"/>
              </a:lnSpc>
              <a:spcAft>
                <a:spcPts val="750"/>
              </a:spcAft>
              <a:buSzPct val="80000"/>
              <a:tabLst>
                <a:tab pos="457200" algn="l"/>
              </a:tabLst>
            </a:pPr>
            <a:r>
              <a:rPr lang="en-US" sz="3100" b="1" dirty="0">
                <a:solidFill>
                  <a:srgbClr val="002060"/>
                </a:solidFill>
                <a:ea typeface="Calibri" panose="020F0502020204030204" pitchFamily="34" charset="0"/>
              </a:rPr>
              <a:t>October</a:t>
            </a:r>
            <a:r>
              <a:rPr lang="en-US" sz="3100" dirty="0">
                <a:solidFill>
                  <a:srgbClr val="002060"/>
                </a:solidFill>
                <a:ea typeface="Calibri" panose="020F0502020204030204" pitchFamily="34" charset="0"/>
              </a:rPr>
              <a:t> </a:t>
            </a:r>
            <a:r>
              <a:rPr lang="en-US" sz="3100" b="1" dirty="0">
                <a:solidFill>
                  <a:srgbClr val="002060"/>
                </a:solidFill>
                <a:ea typeface="Calibri" panose="020F0502020204030204" pitchFamily="34" charset="0"/>
              </a:rPr>
              <a:t>28-29</a:t>
            </a:r>
            <a:r>
              <a:rPr lang="en-US" sz="3100" dirty="0">
                <a:solidFill>
                  <a:srgbClr val="002060"/>
                </a:solidFill>
                <a:ea typeface="Calibri" panose="020F0502020204030204" pitchFamily="34" charset="0"/>
              </a:rPr>
              <a:t> – Ergonomics and safety for extended-care facilities</a:t>
            </a:r>
          </a:p>
          <a:p>
            <a:pPr>
              <a:lnSpc>
                <a:spcPct val="110000"/>
              </a:lnSpc>
              <a:spcAft>
                <a:spcPts val="750"/>
              </a:spcAft>
              <a:buSzPct val="80000"/>
              <a:tabLst>
                <a:tab pos="457200" algn="l"/>
              </a:tabLst>
            </a:pPr>
            <a:r>
              <a:rPr lang="en-US" sz="3100" b="1" dirty="0">
                <a:solidFill>
                  <a:srgbClr val="002060"/>
                </a:solidFill>
                <a:ea typeface="Calibri" panose="020F0502020204030204" pitchFamily="34" charset="0"/>
              </a:rPr>
              <a:t>October</a:t>
            </a:r>
            <a:r>
              <a:rPr lang="en-US" sz="3100" dirty="0">
                <a:solidFill>
                  <a:srgbClr val="002060"/>
                </a:solidFill>
                <a:ea typeface="Calibri" panose="020F0502020204030204" pitchFamily="34" charset="0"/>
              </a:rPr>
              <a:t> </a:t>
            </a:r>
            <a:r>
              <a:rPr lang="en-US" sz="3100" b="1" dirty="0">
                <a:solidFill>
                  <a:srgbClr val="002060"/>
                </a:solidFill>
                <a:ea typeface="Calibri" panose="020F0502020204030204" pitchFamily="34" charset="0"/>
              </a:rPr>
              <a:t>30</a:t>
            </a:r>
            <a:r>
              <a:rPr lang="en-US" sz="3100" dirty="0">
                <a:solidFill>
                  <a:srgbClr val="002060"/>
                </a:solidFill>
                <a:ea typeface="Calibri" panose="020F0502020204030204" pitchFamily="34" charset="0"/>
              </a:rPr>
              <a:t> – Bloodborne pathogens</a:t>
            </a:r>
          </a:p>
          <a:p>
            <a:r>
              <a:rPr lang="en-US" sz="3200" b="1" dirty="0">
                <a:solidFill>
                  <a:srgbClr val="002060"/>
                </a:solidFill>
                <a:ea typeface="Calibri" panose="020F0502020204030204" pitchFamily="34" charset="0"/>
              </a:rPr>
              <a:t>November 5 – </a:t>
            </a:r>
            <a:r>
              <a:rPr lang="en-US" sz="3200" dirty="0">
                <a:solidFill>
                  <a:srgbClr val="002060"/>
                </a:solidFill>
                <a:ea typeface="Calibri" panose="020F0502020204030204" pitchFamily="34" charset="0"/>
              </a:rPr>
              <a:t>Job safety analysis</a:t>
            </a:r>
          </a:p>
          <a:p>
            <a:r>
              <a:rPr lang="en-US" sz="3200" b="1" dirty="0">
                <a:solidFill>
                  <a:srgbClr val="002060"/>
                </a:solidFill>
                <a:ea typeface="Calibri" panose="020F0502020204030204" pitchFamily="34" charset="0"/>
              </a:rPr>
              <a:t>November 6 </a:t>
            </a:r>
            <a:r>
              <a:rPr lang="en-US" sz="3200" dirty="0">
                <a:solidFill>
                  <a:srgbClr val="002060"/>
                </a:solidFill>
                <a:ea typeface="Calibri" panose="020F0502020204030204" pitchFamily="34" charset="0"/>
              </a:rPr>
              <a:t>– Safety for the non-safety professional workshop</a:t>
            </a:r>
          </a:p>
          <a:p>
            <a:r>
              <a:rPr lang="en-US" sz="3200" b="1" dirty="0">
                <a:solidFill>
                  <a:srgbClr val="002060"/>
                </a:solidFill>
                <a:ea typeface="Calibri" panose="020F0502020204030204" pitchFamily="34" charset="0"/>
              </a:rPr>
              <a:t>November 13-14 </a:t>
            </a:r>
            <a:r>
              <a:rPr lang="en-US" sz="3200" dirty="0">
                <a:solidFill>
                  <a:srgbClr val="002060"/>
                </a:solidFill>
                <a:ea typeface="Calibri" panose="020F0502020204030204" pitchFamily="34" charset="0"/>
              </a:rPr>
              <a:t>– Improving hazard recognition through visual literacy </a:t>
            </a:r>
          </a:p>
          <a:p>
            <a:r>
              <a:rPr lang="en-US" sz="3200" b="1" dirty="0">
                <a:solidFill>
                  <a:srgbClr val="002060"/>
                </a:solidFill>
                <a:ea typeface="Calibri" panose="020F0502020204030204" pitchFamily="34" charset="0"/>
              </a:rPr>
              <a:t>November 14 </a:t>
            </a:r>
            <a:r>
              <a:rPr lang="en-US" sz="3200" dirty="0">
                <a:solidFill>
                  <a:srgbClr val="002060"/>
                </a:solidFill>
                <a:ea typeface="Calibri" panose="020F0502020204030204" pitchFamily="34" charset="0"/>
              </a:rPr>
              <a:t>– Developing a driver safety program </a:t>
            </a:r>
          </a:p>
          <a:p>
            <a:r>
              <a:rPr lang="en-US" sz="3200" b="1" dirty="0">
                <a:solidFill>
                  <a:srgbClr val="002060"/>
                </a:solidFill>
                <a:ea typeface="Calibri" panose="020F0502020204030204" pitchFamily="34" charset="0"/>
              </a:rPr>
              <a:t>November 21 </a:t>
            </a:r>
            <a:r>
              <a:rPr lang="en-US" sz="3200" dirty="0">
                <a:solidFill>
                  <a:srgbClr val="002060"/>
                </a:solidFill>
                <a:ea typeface="Calibri" panose="020F0502020204030204" pitchFamily="34" charset="0"/>
              </a:rPr>
              <a:t>– Hazardous waste operations and emergency response awareness </a:t>
            </a:r>
          </a:p>
          <a:p>
            <a:pPr>
              <a:lnSpc>
                <a:spcPct val="110000"/>
              </a:lnSpc>
              <a:spcAft>
                <a:spcPts val="750"/>
              </a:spcAft>
              <a:buSzPct val="80000"/>
              <a:tabLst>
                <a:tab pos="457200" algn="l"/>
              </a:tabLst>
            </a:pPr>
            <a:endParaRPr lang="en-US" sz="3100" dirty="0">
              <a:solidFill>
                <a:srgbClr val="002060"/>
              </a:solidFill>
              <a:ea typeface="Calibri" panose="020F0502020204030204" pitchFamily="34" charset="0"/>
            </a:endParaRPr>
          </a:p>
          <a:p>
            <a:pPr>
              <a:lnSpc>
                <a:spcPct val="110000"/>
              </a:lnSpc>
              <a:spcAft>
                <a:spcPts val="750"/>
              </a:spcAft>
              <a:buSzPct val="80000"/>
              <a:tabLst>
                <a:tab pos="457200" algn="l"/>
              </a:tabLst>
            </a:pPr>
            <a:endParaRPr lang="en-US" sz="3100" dirty="0">
              <a:solidFill>
                <a:srgbClr val="002060"/>
              </a:solidFill>
              <a:ea typeface="Calibri" panose="020F0502020204030204" pitchFamily="34" charset="0"/>
            </a:endParaRPr>
          </a:p>
          <a:p>
            <a:pPr marR="0" lvl="0">
              <a:lnSpc>
                <a:spcPct val="100000"/>
              </a:lnSpc>
              <a:spcBef>
                <a:spcPts val="0"/>
              </a:spcBef>
              <a:spcAft>
                <a:spcPts val="600"/>
              </a:spcAft>
              <a:buSzPct val="55000"/>
              <a:buFont typeface="Symbol" panose="05050102010706020507" pitchFamily="18" charset="2"/>
              <a:buChar char=""/>
              <a:tabLst>
                <a:tab pos="457200" algn="l"/>
              </a:tabLst>
            </a:pPr>
            <a:endParaRPr lang="en-US" dirty="0">
              <a:solidFill>
                <a:srgbClr val="002060"/>
              </a:solidFill>
              <a:ea typeface="Calibri" panose="020F0502020204030204" pitchFamily="34" charset="0"/>
            </a:endParaRPr>
          </a:p>
          <a:p>
            <a:pPr marL="342900" marR="0" lvl="0" indent="-342900">
              <a:lnSpc>
                <a:spcPct val="110000"/>
              </a:lnSpc>
              <a:spcBef>
                <a:spcPts val="0"/>
              </a:spcBef>
              <a:spcAft>
                <a:spcPts val="750"/>
              </a:spcAft>
              <a:buSzPct val="80000"/>
              <a:buFont typeface="Symbol" panose="05050102010706020507" pitchFamily="18" charset="2"/>
              <a:buChar char=""/>
              <a:tabLst>
                <a:tab pos="457200" algn="l"/>
              </a:tabLst>
            </a:pPr>
            <a:endParaRPr lang="en-US" dirty="0">
              <a:solidFill>
                <a:srgbClr val="002060"/>
              </a:solidFill>
            </a:endParaRPr>
          </a:p>
        </p:txBody>
      </p:sp>
      <p:sp>
        <p:nvSpPr>
          <p:cNvPr id="4" name="Slide Number Placeholder 3">
            <a:extLst>
              <a:ext uri="{FF2B5EF4-FFF2-40B4-BE49-F238E27FC236}">
                <a16:creationId xmlns:a16="http://schemas.microsoft.com/office/drawing/2014/main" id="{83000B90-8FCF-E6B3-6D7C-A552E88C2F9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9FA7-9E35-E641-9260-462B0A5FC689}" type="slidenum">
              <a:rPr kumimoji="0" lang="en-US" sz="1200" b="1" i="0" u="none" strike="noStrike" kern="1200" cap="none" spc="0" normalizeH="0" baseline="0" noProof="0" smtClean="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246BEC63-D656-1312-D714-B049685F1E5A}"/>
              </a:ext>
            </a:extLst>
          </p:cNvPr>
          <p:cNvSpPr txBox="1"/>
          <p:nvPr/>
        </p:nvSpPr>
        <p:spPr>
          <a:xfrm>
            <a:off x="590551" y="6322389"/>
            <a:ext cx="11430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Source Sans 3" panose="020B0503030403020204" pitchFamily="34" charset="0"/>
                <a:ea typeface="+mn-ea"/>
                <a:cs typeface="+mn-cs"/>
              </a:rPr>
              <a:t>IN-PERSON CLASSES and VIRTUAL TRAINING CLASSES (VTC) qualify for Safety Council rebate external training credits.</a:t>
            </a:r>
          </a:p>
        </p:txBody>
      </p:sp>
    </p:spTree>
    <p:extLst>
      <p:ext uri="{BB962C8B-B14F-4D97-AF65-F5344CB8AC3E}">
        <p14:creationId xmlns:p14="http://schemas.microsoft.com/office/powerpoint/2010/main" val="298401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738E-0333-D783-6C4F-07D3066067AE}"/>
              </a:ext>
            </a:extLst>
          </p:cNvPr>
          <p:cNvSpPr>
            <a:spLocks noGrp="1"/>
          </p:cNvSpPr>
          <p:nvPr>
            <p:ph type="title"/>
          </p:nvPr>
        </p:nvSpPr>
        <p:spPr/>
        <p:txBody>
          <a:bodyPr>
            <a:normAutofit/>
          </a:bodyPr>
          <a:lstStyle/>
          <a:p>
            <a:r>
              <a:rPr lang="en-US" sz="4000" dirty="0"/>
              <a:t>Webinars October/November 2024</a:t>
            </a:r>
          </a:p>
        </p:txBody>
      </p:sp>
      <p:sp>
        <p:nvSpPr>
          <p:cNvPr id="3" name="Text Placeholder 2">
            <a:extLst>
              <a:ext uri="{FF2B5EF4-FFF2-40B4-BE49-F238E27FC236}">
                <a16:creationId xmlns:a16="http://schemas.microsoft.com/office/drawing/2014/main" id="{BCFC358E-8556-2770-85C2-72B52A123809}"/>
              </a:ext>
            </a:extLst>
          </p:cNvPr>
          <p:cNvSpPr>
            <a:spLocks noGrp="1"/>
          </p:cNvSpPr>
          <p:nvPr>
            <p:ph type="body" sz="quarter" idx="12"/>
          </p:nvPr>
        </p:nvSpPr>
        <p:spPr>
          <a:xfrm>
            <a:off x="1065057" y="1990577"/>
            <a:ext cx="9129146" cy="3687268"/>
          </a:xfrm>
        </p:spPr>
        <p:txBody>
          <a:bodyPr>
            <a:normAutofit/>
          </a:bodyPr>
          <a:lstStyle/>
          <a:p>
            <a:pPr marL="0" indent="0">
              <a:lnSpc>
                <a:spcPct val="100000"/>
              </a:lnSpc>
              <a:spcAft>
                <a:spcPts val="600"/>
              </a:spcAft>
              <a:buSzPct val="55000"/>
              <a:buNone/>
              <a:tabLst>
                <a:tab pos="457200" algn="l"/>
              </a:tabLst>
            </a:pPr>
            <a:r>
              <a:rPr lang="en-US" sz="2600" b="1" dirty="0">
                <a:solidFill>
                  <a:srgbClr val="FF0000"/>
                </a:solidFill>
                <a:ea typeface="Calibri" panose="020F0502020204030204" pitchFamily="34" charset="0"/>
              </a:rPr>
              <a:t>Webinars</a:t>
            </a:r>
          </a:p>
          <a:p>
            <a:pPr>
              <a:lnSpc>
                <a:spcPct val="100000"/>
              </a:lnSpc>
              <a:spcAft>
                <a:spcPts val="600"/>
              </a:spcAft>
              <a:buSzPct val="55000"/>
              <a:buFont typeface="Symbol" panose="05050102010706020507" pitchFamily="18" charset="2"/>
              <a:buChar char=""/>
              <a:tabLst>
                <a:tab pos="457200" algn="l"/>
              </a:tabLst>
            </a:pPr>
            <a:endParaRPr lang="en-US" sz="2600" b="1" dirty="0">
              <a:solidFill>
                <a:srgbClr val="002060"/>
              </a:solidFill>
              <a:ea typeface="Calibri" panose="020F0502020204030204" pitchFamily="34" charset="0"/>
            </a:endParaRPr>
          </a:p>
          <a:p>
            <a:pPr>
              <a:lnSpc>
                <a:spcPct val="100000"/>
              </a:lnSpc>
              <a:spcAft>
                <a:spcPts val="600"/>
              </a:spcAft>
              <a:buSzPct val="55000"/>
              <a:buFont typeface="Symbol" panose="05050102010706020507" pitchFamily="18" charset="2"/>
              <a:buChar char=""/>
              <a:tabLst>
                <a:tab pos="457200" algn="l"/>
              </a:tabLst>
            </a:pPr>
            <a:r>
              <a:rPr lang="en-US" sz="2600" b="1" dirty="0">
                <a:solidFill>
                  <a:srgbClr val="002060"/>
                </a:solidFill>
                <a:ea typeface="Calibri" panose="020F0502020204030204" pitchFamily="34" charset="0"/>
              </a:rPr>
              <a:t>October 24 - </a:t>
            </a:r>
            <a:r>
              <a:rPr lang="en-US" sz="2600" dirty="0">
                <a:solidFill>
                  <a:srgbClr val="002060"/>
                </a:solidFill>
                <a:ea typeface="Calibri" panose="020F0502020204030204" pitchFamily="34" charset="0"/>
              </a:rPr>
              <a:t>Employer update webinar</a:t>
            </a:r>
          </a:p>
          <a:p>
            <a:pPr marL="0" indent="0">
              <a:lnSpc>
                <a:spcPct val="100000"/>
              </a:lnSpc>
              <a:spcAft>
                <a:spcPts val="600"/>
              </a:spcAft>
              <a:buSzPct val="55000"/>
              <a:buNone/>
              <a:tabLst>
                <a:tab pos="457200" algn="l"/>
              </a:tabLst>
            </a:pPr>
            <a:endParaRPr lang="en-US" sz="2600" dirty="0">
              <a:solidFill>
                <a:srgbClr val="002060"/>
              </a:solidFill>
              <a:ea typeface="Calibri" panose="020F0502020204030204" pitchFamily="34" charset="0"/>
            </a:endParaRPr>
          </a:p>
          <a:p>
            <a:pPr>
              <a:lnSpc>
                <a:spcPct val="100000"/>
              </a:lnSpc>
              <a:spcAft>
                <a:spcPts val="600"/>
              </a:spcAft>
              <a:buSzPct val="55000"/>
              <a:buFont typeface="Symbol" panose="05050102010706020507" pitchFamily="18" charset="2"/>
              <a:buChar char=""/>
              <a:tabLst>
                <a:tab pos="457200" algn="l"/>
              </a:tabLst>
            </a:pPr>
            <a:r>
              <a:rPr lang="en-US" sz="2600" b="1" dirty="0">
                <a:solidFill>
                  <a:srgbClr val="002060"/>
                </a:solidFill>
                <a:ea typeface="Calibri" panose="020F0502020204030204" pitchFamily="34" charset="0"/>
              </a:rPr>
              <a:t>November 13 -</a:t>
            </a:r>
            <a:r>
              <a:rPr lang="en-US" sz="2600" dirty="0">
                <a:solidFill>
                  <a:srgbClr val="002060"/>
                </a:solidFill>
                <a:ea typeface="Calibri" panose="020F0502020204030204" pitchFamily="34" charset="0"/>
              </a:rPr>
              <a:t> Health-care facilities: Slips, trips, and falls.</a:t>
            </a:r>
          </a:p>
          <a:p>
            <a:endParaRPr lang="en-US" dirty="0"/>
          </a:p>
        </p:txBody>
      </p:sp>
      <p:sp>
        <p:nvSpPr>
          <p:cNvPr id="4" name="Slide Number Placeholder 3">
            <a:extLst>
              <a:ext uri="{FF2B5EF4-FFF2-40B4-BE49-F238E27FC236}">
                <a16:creationId xmlns:a16="http://schemas.microsoft.com/office/drawing/2014/main" id="{816FE6AA-7B72-D85C-67C2-06AF36E7990F}"/>
              </a:ext>
            </a:extLst>
          </p:cNvPr>
          <p:cNvSpPr>
            <a:spLocks noGrp="1"/>
          </p:cNvSpPr>
          <p:nvPr>
            <p:ph type="sldNum" sz="quarter" idx="14"/>
          </p:nvPr>
        </p:nvSpPr>
        <p:spPr/>
        <p:txBody>
          <a:bodyPr/>
          <a:lstStyle/>
          <a:p>
            <a:fld id="{77F59FA7-9E35-E641-9260-462B0A5FC689}" type="slidenum">
              <a:rPr lang="en-US" smtClean="0"/>
              <a:pPr/>
              <a:t>8</a:t>
            </a:fld>
            <a:endParaRPr lang="en-US" dirty="0"/>
          </a:p>
        </p:txBody>
      </p:sp>
    </p:spTree>
    <p:extLst>
      <p:ext uri="{BB962C8B-B14F-4D97-AF65-F5344CB8AC3E}">
        <p14:creationId xmlns:p14="http://schemas.microsoft.com/office/powerpoint/2010/main" val="401132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98E0-3828-4650-9359-2582A557A92F}"/>
              </a:ext>
            </a:extLst>
          </p:cNvPr>
          <p:cNvSpPr>
            <a:spLocks noGrp="1"/>
          </p:cNvSpPr>
          <p:nvPr>
            <p:ph type="title"/>
          </p:nvPr>
        </p:nvSpPr>
        <p:spPr>
          <a:xfrm>
            <a:off x="381000" y="558022"/>
            <a:ext cx="11430000" cy="732384"/>
          </a:xfrm>
        </p:spPr>
        <p:txBody>
          <a:bodyPr>
            <a:normAutofit/>
          </a:bodyPr>
          <a:lstStyle/>
          <a:p>
            <a:r>
              <a:rPr lang="en-US" sz="4000" dirty="0"/>
              <a:t>Employer Deadline Dates</a:t>
            </a:r>
          </a:p>
        </p:txBody>
      </p:sp>
      <p:sp>
        <p:nvSpPr>
          <p:cNvPr id="3" name="Text Placeholder 2">
            <a:extLst>
              <a:ext uri="{FF2B5EF4-FFF2-40B4-BE49-F238E27FC236}">
                <a16:creationId xmlns:a16="http://schemas.microsoft.com/office/drawing/2014/main" id="{D1A4D6B9-FDE5-3F70-CB97-4E9149DAEF58}"/>
              </a:ext>
            </a:extLst>
          </p:cNvPr>
          <p:cNvSpPr>
            <a:spLocks noGrp="1"/>
          </p:cNvSpPr>
          <p:nvPr>
            <p:ph type="body" sz="quarter" idx="12"/>
          </p:nvPr>
        </p:nvSpPr>
        <p:spPr>
          <a:xfrm>
            <a:off x="1027381" y="2179417"/>
            <a:ext cx="4839265" cy="2990054"/>
          </a:xfrm>
        </p:spPr>
        <p:txBody>
          <a:bodyPr wrap="square">
            <a:normAutofit/>
          </a:bodyPr>
          <a:lstStyle/>
          <a:p>
            <a:pPr marL="0" indent="0">
              <a:lnSpc>
                <a:spcPct val="100000"/>
              </a:lnSpc>
              <a:buNone/>
            </a:pPr>
            <a:r>
              <a:rPr lang="en-US" b="1" dirty="0">
                <a:solidFill>
                  <a:srgbClr val="002060"/>
                </a:solidFill>
              </a:rPr>
              <a:t>November 25 </a:t>
            </a:r>
            <a:r>
              <a:rPr lang="en-US" dirty="0">
                <a:solidFill>
                  <a:srgbClr val="002060"/>
                </a:solidFill>
              </a:rPr>
              <a:t>– PA Group Experience Rating application deadline for 7/1/2025</a:t>
            </a:r>
            <a:endParaRPr lang="en-US" sz="1900" b="0" i="0" dirty="0">
              <a:solidFill>
                <a:srgbClr val="002060"/>
              </a:solidFill>
              <a:effectLst/>
            </a:endParaRPr>
          </a:p>
        </p:txBody>
      </p:sp>
      <p:sp>
        <p:nvSpPr>
          <p:cNvPr id="4" name="Slide Number Placeholder 3">
            <a:extLst>
              <a:ext uri="{FF2B5EF4-FFF2-40B4-BE49-F238E27FC236}">
                <a16:creationId xmlns:a16="http://schemas.microsoft.com/office/drawing/2014/main" id="{91497D86-0D4F-CFA7-59A8-D1C44926BC64}"/>
              </a:ext>
            </a:extLst>
          </p:cNvPr>
          <p:cNvSpPr>
            <a:spLocks noGrp="1"/>
          </p:cNvSpPr>
          <p:nvPr>
            <p:ph type="sldNum" sz="quarter" idx="14"/>
          </p:nvPr>
        </p:nvSpPr>
        <p:spPr/>
        <p:txBody>
          <a:bodyPr/>
          <a:lstStyle/>
          <a:p>
            <a:fld id="{77F59FA7-9E35-E641-9260-462B0A5FC689}" type="slidenum">
              <a:rPr lang="en-US" smtClean="0"/>
              <a:pPr/>
              <a:t>9</a:t>
            </a:fld>
            <a:endParaRPr lang="en-US" dirty="0"/>
          </a:p>
        </p:txBody>
      </p:sp>
      <p:sp>
        <p:nvSpPr>
          <p:cNvPr id="7" name="TextBox 6">
            <a:extLst>
              <a:ext uri="{FF2B5EF4-FFF2-40B4-BE49-F238E27FC236}">
                <a16:creationId xmlns:a16="http://schemas.microsoft.com/office/drawing/2014/main" id="{1ED2D027-A229-424F-3F7F-5ED80EC3EB68}"/>
              </a:ext>
            </a:extLst>
          </p:cNvPr>
          <p:cNvSpPr txBox="1"/>
          <p:nvPr/>
        </p:nvSpPr>
        <p:spPr>
          <a:xfrm>
            <a:off x="1027381" y="1425407"/>
            <a:ext cx="4712516" cy="523220"/>
          </a:xfrm>
          <a:prstGeom prst="rect">
            <a:avLst/>
          </a:prstGeom>
          <a:noFill/>
        </p:spPr>
        <p:txBody>
          <a:bodyPr wrap="square" rtlCol="0">
            <a:spAutoFit/>
          </a:bodyPr>
          <a:lstStyle/>
          <a:p>
            <a:r>
              <a:rPr lang="en-US" sz="2800" b="1" dirty="0">
                <a:solidFill>
                  <a:srgbClr val="FF0000"/>
                </a:solidFill>
                <a:latin typeface="Source Sans 3" panose="020B0503030403020204" pitchFamily="34" charset="0"/>
              </a:rPr>
              <a:t>Private employer deadlines </a:t>
            </a:r>
          </a:p>
        </p:txBody>
      </p:sp>
      <p:sp>
        <p:nvSpPr>
          <p:cNvPr id="9" name="TextBox 8">
            <a:extLst>
              <a:ext uri="{FF2B5EF4-FFF2-40B4-BE49-F238E27FC236}">
                <a16:creationId xmlns:a16="http://schemas.microsoft.com/office/drawing/2014/main" id="{C74A6FF3-09C8-3F14-C66C-54A0CB712A6D}"/>
              </a:ext>
            </a:extLst>
          </p:cNvPr>
          <p:cNvSpPr txBox="1"/>
          <p:nvPr/>
        </p:nvSpPr>
        <p:spPr>
          <a:xfrm>
            <a:off x="6096000" y="1425407"/>
            <a:ext cx="4860946" cy="523220"/>
          </a:xfrm>
          <a:prstGeom prst="rect">
            <a:avLst/>
          </a:prstGeom>
          <a:noFill/>
        </p:spPr>
        <p:txBody>
          <a:bodyPr wrap="square" rtlCol="0">
            <a:spAutoFit/>
          </a:bodyPr>
          <a:lstStyle/>
          <a:p>
            <a:r>
              <a:rPr lang="en-US" sz="2800" b="1" dirty="0">
                <a:solidFill>
                  <a:srgbClr val="FF0000"/>
                </a:solidFill>
                <a:latin typeface="Source Sans 3" panose="020B0503030403020204" pitchFamily="34" charset="0"/>
              </a:rPr>
              <a:t>Public employer deadlines </a:t>
            </a:r>
          </a:p>
        </p:txBody>
      </p:sp>
      <p:graphicFrame>
        <p:nvGraphicFramePr>
          <p:cNvPr id="10" name="Table 9">
            <a:extLst>
              <a:ext uri="{FF2B5EF4-FFF2-40B4-BE49-F238E27FC236}">
                <a16:creationId xmlns:a16="http://schemas.microsoft.com/office/drawing/2014/main" id="{8195D1F7-A4CB-5F8B-0D7D-6ADC7D19D9FD}"/>
              </a:ext>
            </a:extLst>
          </p:cNvPr>
          <p:cNvGraphicFramePr>
            <a:graphicFrameLocks noGrp="1"/>
          </p:cNvGraphicFramePr>
          <p:nvPr>
            <p:extLst>
              <p:ext uri="{D42A27DB-BD31-4B8C-83A1-F6EECF244321}">
                <p14:modId xmlns:p14="http://schemas.microsoft.com/office/powerpoint/2010/main" val="2664155013"/>
              </p:ext>
            </p:extLst>
          </p:nvPr>
        </p:nvGraphicFramePr>
        <p:xfrm>
          <a:off x="6136358" y="2179417"/>
          <a:ext cx="5000533" cy="4480560"/>
        </p:xfrm>
        <a:graphic>
          <a:graphicData uri="http://schemas.openxmlformats.org/drawingml/2006/table">
            <a:tbl>
              <a:tblPr/>
              <a:tblGrid>
                <a:gridCol w="5000533">
                  <a:extLst>
                    <a:ext uri="{9D8B030D-6E8A-4147-A177-3AD203B41FA5}">
                      <a16:colId xmlns:a16="http://schemas.microsoft.com/office/drawing/2014/main" val="4241635640"/>
                    </a:ext>
                  </a:extLst>
                </a:gridCol>
              </a:tblGrid>
              <a:tr h="3674202">
                <a:tc>
                  <a:txBody>
                    <a:bodyPr/>
                    <a:lstStyle/>
                    <a:p>
                      <a:pPr rtl="0" fontAlgn="t"/>
                      <a:r>
                        <a:rPr lang="en-US" sz="2400" b="1" dirty="0">
                          <a:solidFill>
                            <a:srgbClr val="002060"/>
                          </a:solidFill>
                          <a:effectLst/>
                          <a:latin typeface="Source Sans 3" panose="020B0503030403020204" pitchFamily="34" charset="0"/>
                        </a:rPr>
                        <a:t>October 31</a:t>
                      </a:r>
                      <a:r>
                        <a:rPr lang="en-US" sz="2400" dirty="0">
                          <a:solidFill>
                            <a:srgbClr val="002060"/>
                          </a:solidFill>
                          <a:effectLst/>
                          <a:latin typeface="Source Sans 3" panose="020B0503030403020204" pitchFamily="34" charset="0"/>
                        </a:rPr>
                        <a:t> – PEC PY 2025 notice of estimated annual premium mailed</a:t>
                      </a:r>
                      <a:br>
                        <a:rPr lang="en-US" sz="2400" dirty="0">
                          <a:solidFill>
                            <a:srgbClr val="002060"/>
                          </a:solidFill>
                          <a:effectLst/>
                          <a:latin typeface="Source Sans 3" panose="020B0503030403020204" pitchFamily="34" charset="0"/>
                        </a:rPr>
                      </a:br>
                      <a:r>
                        <a:rPr lang="en-US" sz="2400" b="1" dirty="0">
                          <a:solidFill>
                            <a:srgbClr val="002060"/>
                          </a:solidFill>
                          <a:effectLst/>
                          <a:latin typeface="Source Sans 3" panose="020B0503030403020204" pitchFamily="34" charset="0"/>
                        </a:rPr>
                        <a:t>November 15 </a:t>
                      </a:r>
                      <a:r>
                        <a:rPr lang="en-US" sz="2400" dirty="0">
                          <a:solidFill>
                            <a:srgbClr val="002060"/>
                          </a:solidFill>
                          <a:effectLst/>
                          <a:latin typeface="Source Sans 3" panose="020B0503030403020204" pitchFamily="34" charset="0"/>
                        </a:rPr>
                        <a:t>– PEC deadline for deferred payment option for PY 2025 </a:t>
                      </a:r>
                      <a:br>
                        <a:rPr lang="en-US" sz="2400" dirty="0">
                          <a:solidFill>
                            <a:srgbClr val="002060"/>
                          </a:solidFill>
                          <a:effectLst/>
                          <a:latin typeface="Source Sans 3" panose="020B0503030403020204" pitchFamily="34" charset="0"/>
                        </a:rPr>
                      </a:br>
                      <a:r>
                        <a:rPr lang="en-US" sz="2400" b="1" dirty="0">
                          <a:solidFill>
                            <a:srgbClr val="002060"/>
                          </a:solidFill>
                          <a:effectLst/>
                          <a:latin typeface="Source Sans 3" panose="020B0503030403020204" pitchFamily="34" charset="0"/>
                        </a:rPr>
                        <a:t>November 15 </a:t>
                      </a:r>
                      <a:r>
                        <a:rPr lang="en-US" sz="2400" dirty="0">
                          <a:solidFill>
                            <a:srgbClr val="002060"/>
                          </a:solidFill>
                          <a:effectLst/>
                          <a:latin typeface="Source Sans 3" panose="020B0503030403020204" pitchFamily="34" charset="0"/>
                        </a:rPr>
                        <a:t>– PEC last date employer can change installment plan for PY2025</a:t>
                      </a:r>
                    </a:p>
                    <a:p>
                      <a:pPr rtl="0" fontAlgn="t"/>
                      <a:r>
                        <a:rPr lang="en-US" sz="2400" b="1" dirty="0">
                          <a:solidFill>
                            <a:srgbClr val="002060"/>
                          </a:solidFill>
                          <a:effectLst/>
                          <a:latin typeface="Source Sans 3" panose="020B0503030403020204" pitchFamily="34" charset="0"/>
                        </a:rPr>
                        <a:t>November</a:t>
                      </a:r>
                      <a:r>
                        <a:rPr lang="en-US" sz="2400" dirty="0">
                          <a:solidFill>
                            <a:srgbClr val="002060"/>
                          </a:solidFill>
                          <a:effectLst/>
                          <a:latin typeface="Source Sans 3" panose="020B0503030403020204" pitchFamily="34" charset="0"/>
                        </a:rPr>
                        <a:t> </a:t>
                      </a:r>
                      <a:r>
                        <a:rPr lang="en-US" sz="2400" b="1" dirty="0">
                          <a:solidFill>
                            <a:srgbClr val="002060"/>
                          </a:solidFill>
                          <a:effectLst/>
                          <a:latin typeface="Source Sans 3" panose="020B0503030403020204" pitchFamily="34" charset="0"/>
                        </a:rPr>
                        <a:t>29</a:t>
                      </a:r>
                      <a:r>
                        <a:rPr lang="en-US" sz="2400" dirty="0">
                          <a:solidFill>
                            <a:srgbClr val="002060"/>
                          </a:solidFill>
                          <a:effectLst/>
                          <a:latin typeface="Source Sans 3" panose="020B0503030403020204" pitchFamily="34" charset="0"/>
                        </a:rPr>
                        <a:t> – DFSP application deadline for 1/1/2025 start date</a:t>
                      </a:r>
                    </a:p>
                    <a:p>
                      <a:pPr rtl="0" fontAlgn="t"/>
                      <a:r>
                        <a:rPr lang="en-US" sz="2400" b="1" dirty="0">
                          <a:solidFill>
                            <a:srgbClr val="002060"/>
                          </a:solidFill>
                          <a:effectLst/>
                          <a:latin typeface="Source Sans 3" panose="020B0503030403020204" pitchFamily="34" charset="0"/>
                        </a:rPr>
                        <a:t>November</a:t>
                      </a:r>
                      <a:r>
                        <a:rPr lang="en-US" sz="2400" dirty="0">
                          <a:solidFill>
                            <a:srgbClr val="002060"/>
                          </a:solidFill>
                          <a:effectLst/>
                          <a:latin typeface="Source Sans 3" panose="020B0503030403020204" pitchFamily="34" charset="0"/>
                        </a:rPr>
                        <a:t> </a:t>
                      </a:r>
                      <a:r>
                        <a:rPr lang="en-US" sz="2400" b="1" dirty="0">
                          <a:solidFill>
                            <a:srgbClr val="002060"/>
                          </a:solidFill>
                          <a:effectLst/>
                          <a:latin typeface="Source Sans 3" panose="020B0503030403020204" pitchFamily="34" charset="0"/>
                        </a:rPr>
                        <a:t>29</a:t>
                      </a:r>
                      <a:r>
                        <a:rPr lang="en-US" sz="2400" dirty="0">
                          <a:solidFill>
                            <a:srgbClr val="002060"/>
                          </a:solidFill>
                          <a:effectLst/>
                          <a:latin typeface="Source Sans 3" panose="020B0503030403020204" pitchFamily="34" charset="0"/>
                        </a:rPr>
                        <a:t> – PEC Transitional Work Bonus application deadline for 1/1/2025 start date. </a:t>
                      </a:r>
                    </a:p>
                  </a:txBody>
                  <a:tcPr>
                    <a:lnL>
                      <a:noFill/>
                    </a:lnL>
                    <a:lnR>
                      <a:noFill/>
                    </a:lnR>
                    <a:lnT>
                      <a:noFill/>
                    </a:lnT>
                    <a:lnB>
                      <a:noFill/>
                    </a:lnB>
                    <a:solidFill>
                      <a:srgbClr val="FFFFFF"/>
                    </a:solidFill>
                  </a:tcPr>
                </a:tc>
                <a:extLst>
                  <a:ext uri="{0D108BD9-81ED-4DB2-BD59-A6C34878D82A}">
                    <a16:rowId xmlns:a16="http://schemas.microsoft.com/office/drawing/2014/main" val="2944273245"/>
                  </a:ext>
                </a:extLst>
              </a:tr>
            </a:tbl>
          </a:graphicData>
        </a:graphic>
      </p:graphicFrame>
    </p:spTree>
    <p:extLst>
      <p:ext uri="{BB962C8B-B14F-4D97-AF65-F5344CB8AC3E}">
        <p14:creationId xmlns:p14="http://schemas.microsoft.com/office/powerpoint/2010/main" val="3167589608"/>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71922</TotalTime>
  <Words>1160</Words>
  <Application>Microsoft Office PowerPoint</Application>
  <PresentationFormat>Widescreen</PresentationFormat>
  <Paragraphs>190</Paragraphs>
  <Slides>17</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Calibri</vt:lpstr>
      <vt:lpstr>Source Sans 3 Medium</vt:lpstr>
      <vt:lpstr>Times New Roman</vt:lpstr>
      <vt:lpstr>Source Sans 3 Black</vt:lpstr>
      <vt:lpstr>-apple-system</vt:lpstr>
      <vt:lpstr>Source Sans Pro</vt:lpstr>
      <vt:lpstr>Symbol</vt:lpstr>
      <vt:lpstr>Arial</vt:lpstr>
      <vt:lpstr>Open Sans</vt:lpstr>
      <vt:lpstr>Source Sans 3</vt:lpstr>
      <vt:lpstr>Heart of it All Deck</vt:lpstr>
      <vt:lpstr>Opening and Closing Slides</vt:lpstr>
      <vt:lpstr>PowerPoint Presentation</vt:lpstr>
      <vt:lpstr>October Safety Council Update</vt:lpstr>
      <vt:lpstr>Monthly Learning 2024</vt:lpstr>
      <vt:lpstr>Monthly Learning Oct &amp; Nov ( 2024 )</vt:lpstr>
      <vt:lpstr>Monthly Learning October/November(2024)</vt:lpstr>
      <vt:lpstr>Monthly Learning Oct/Nov (2024) </vt:lpstr>
      <vt:lpstr>virtual training October/November (2024)</vt:lpstr>
      <vt:lpstr>Webinars October/November 2024</vt:lpstr>
      <vt:lpstr>Employer Deadline Dates</vt:lpstr>
      <vt:lpstr>October: National Ergonomics Month</vt:lpstr>
      <vt:lpstr>October national ergonomics month</vt:lpstr>
      <vt:lpstr>ERGONOMICS: ENHANCING WORKER WELL-BEING  AND PRODUCTIVITY</vt:lpstr>
      <vt:lpstr>INJURY CAUSATION</vt:lpstr>
      <vt:lpstr>Ohio BWC Data claims </vt:lpstr>
      <vt:lpstr>Region 4</vt:lpstr>
      <vt:lpstr>BWC SAFETY SERVICES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Gladden, Jeremy</dc:creator>
  <cp:lastModifiedBy>Meronk, David</cp:lastModifiedBy>
  <cp:revision>220</cp:revision>
  <cp:lastPrinted>2023-06-01T12:39:21Z</cp:lastPrinted>
  <dcterms:created xsi:type="dcterms:W3CDTF">2019-10-25T18:01:05Z</dcterms:created>
  <dcterms:modified xsi:type="dcterms:W3CDTF">2024-10-17T14:06:56Z</dcterms:modified>
</cp:coreProperties>
</file>