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50"/>
  </p:notesMasterIdLst>
  <p:handoutMasterIdLst>
    <p:handoutMasterId r:id="rId51"/>
  </p:handoutMasterIdLst>
  <p:sldIdLst>
    <p:sldId id="303" r:id="rId3"/>
    <p:sldId id="262" r:id="rId4"/>
    <p:sldId id="263" r:id="rId5"/>
    <p:sldId id="264" r:id="rId6"/>
    <p:sldId id="265" r:id="rId7"/>
    <p:sldId id="266" r:id="rId8"/>
    <p:sldId id="267" r:id="rId9"/>
    <p:sldId id="305" r:id="rId10"/>
    <p:sldId id="307" r:id="rId11"/>
    <p:sldId id="308" r:id="rId12"/>
    <p:sldId id="309" r:id="rId13"/>
    <p:sldId id="310"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4" r:id="rId49"/>
  </p:sldIdLst>
  <p:sldSz cx="9144000" cy="6858000" type="screen4x3"/>
  <p:notesSz cx="7010400" cy="9296400"/>
  <p:custDataLst>
    <p:tags r:id="rId5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C77"/>
    <a:srgbClr val="FFDB56"/>
    <a:srgbClr val="FFCE58"/>
    <a:srgbClr val="FEBF34"/>
    <a:srgbClr val="FEC444"/>
    <a:srgbClr val="FEB106"/>
    <a:srgbClr val="83DF45"/>
    <a:srgbClr val="5BB31F"/>
    <a:srgbClr val="396885"/>
    <a:srgbClr val="FAF8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6" d="100"/>
          <a:sy n="56" d="100"/>
        </p:scale>
        <p:origin x="1380"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handoutMaster" Target="handoutMasters/handoutMaster1.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9306979D-06D4-4A7B-AB9F-387FCCA255C0}" type="slidenum">
              <a:rPr lang="en-US" smtClean="0"/>
              <a:pPr/>
              <a:t>‹#›</a:t>
            </a:fld>
            <a:endParaRPr lang="en-US"/>
          </a:p>
        </p:txBody>
      </p:sp>
    </p:spTree>
    <p:extLst>
      <p:ext uri="{BB962C8B-B14F-4D97-AF65-F5344CB8AC3E}">
        <p14:creationId xmlns:p14="http://schemas.microsoft.com/office/powerpoint/2010/main" val="2933684473"/>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2AC61839-CAD7-4357-BB3D-1BB75E93CE8F}" type="slidenum">
              <a:rPr lang="en-US" smtClean="0"/>
              <a:pPr/>
              <a:t>‹#›</a:t>
            </a:fld>
            <a:endParaRPr lang="en-US"/>
          </a:p>
        </p:txBody>
      </p:sp>
    </p:spTree>
    <p:extLst>
      <p:ext uri="{BB962C8B-B14F-4D97-AF65-F5344CB8AC3E}">
        <p14:creationId xmlns:p14="http://schemas.microsoft.com/office/powerpoint/2010/main" val="687540601"/>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AC61839-CAD7-4357-BB3D-1BB75E93CE8F}" type="slidenum">
              <a:rPr lang="en-US" smtClean="0"/>
              <a:pPr/>
              <a:t>1</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711465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AC61839-CAD7-4357-BB3D-1BB75E93CE8F}" type="slidenum">
              <a:rPr lang="en-US" smtClean="0"/>
              <a:pPr/>
              <a:t>10</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29910994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AC61839-CAD7-4357-BB3D-1BB75E93CE8F}" type="slidenum">
              <a:rPr lang="en-US" smtClean="0"/>
              <a:pPr/>
              <a:t>11</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9849586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AC61839-CAD7-4357-BB3D-1BB75E93CE8F}" type="slidenum">
              <a:rPr lang="en-US" smtClean="0"/>
              <a:pPr/>
              <a:t>12</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3902235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https://zephoria.com/social-media/top-15-valuable-facebook-statistics/</a:t>
            </a:r>
          </a:p>
          <a:p>
            <a:r>
              <a:rPr lang="en-US" dirty="0" smtClean="0"/>
              <a:t>http://newsroom.fb.com/company-info/</a:t>
            </a:r>
          </a:p>
          <a:p>
            <a:endParaRPr lang="en-US" dirty="0" smtClean="0"/>
          </a:p>
          <a:p>
            <a:r>
              <a:rPr lang="en-US" dirty="0" smtClean="0"/>
              <a:t>http://expandedramblings.com/index.php/by-the-numbers-17-amazing-facebook-stats/</a:t>
            </a:r>
            <a:endParaRPr lang="en-US" dirty="0"/>
          </a:p>
        </p:txBody>
      </p:sp>
      <p:sp>
        <p:nvSpPr>
          <p:cNvPr id="4" name="Slide Number Placeholder 3"/>
          <p:cNvSpPr>
            <a:spLocks noGrp="1"/>
          </p:cNvSpPr>
          <p:nvPr>
            <p:ph type="sldNum" sz="quarter" idx="10"/>
          </p:nvPr>
        </p:nvSpPr>
        <p:spPr/>
        <p:txBody>
          <a:bodyPr/>
          <a:lstStyle/>
          <a:p>
            <a:fld id="{2AC61839-CAD7-4357-BB3D-1BB75E93CE8F}" type="slidenum">
              <a:rPr lang="en-US" smtClean="0"/>
              <a:pPr/>
              <a:t>13</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4161706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https://about.twitter.com/company</a:t>
            </a:r>
          </a:p>
          <a:p>
            <a:endParaRPr lang="en-US" dirty="0" smtClean="0"/>
          </a:p>
          <a:p>
            <a:r>
              <a:rPr lang="en-US" dirty="0" smtClean="0"/>
              <a:t>http://www.business2community.com/social-media/104-fascinating-social-media-marketing-statistics-2014-2015-01084935</a:t>
            </a:r>
            <a:endParaRPr lang="en-US" dirty="0"/>
          </a:p>
        </p:txBody>
      </p:sp>
      <p:sp>
        <p:nvSpPr>
          <p:cNvPr id="4" name="Slide Number Placeholder 3"/>
          <p:cNvSpPr>
            <a:spLocks noGrp="1"/>
          </p:cNvSpPr>
          <p:nvPr>
            <p:ph type="sldNum" sz="quarter" idx="10"/>
          </p:nvPr>
        </p:nvSpPr>
        <p:spPr/>
        <p:txBody>
          <a:bodyPr/>
          <a:lstStyle/>
          <a:p>
            <a:fld id="{2AC61839-CAD7-4357-BB3D-1BB75E93CE8F}" type="slidenum">
              <a:rPr lang="en-US" smtClean="0"/>
              <a:pPr/>
              <a:t>14</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41659776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http://www.business2community.com/social-media/104-fascinating-social-media-marketing-statistics-2014-2015-01084935</a:t>
            </a:r>
          </a:p>
          <a:p>
            <a:endParaRPr lang="en-US" dirty="0" smtClean="0"/>
          </a:p>
          <a:p>
            <a:r>
              <a:rPr lang="en-US" dirty="0" smtClean="0"/>
              <a:t>http://expandedramblings.com/index.php/important-instagram-stats/6/</a:t>
            </a:r>
            <a:endParaRPr lang="en-US" dirty="0"/>
          </a:p>
        </p:txBody>
      </p:sp>
      <p:sp>
        <p:nvSpPr>
          <p:cNvPr id="4" name="Slide Number Placeholder 3"/>
          <p:cNvSpPr>
            <a:spLocks noGrp="1"/>
          </p:cNvSpPr>
          <p:nvPr>
            <p:ph type="sldNum" sz="quarter" idx="10"/>
          </p:nvPr>
        </p:nvSpPr>
        <p:spPr/>
        <p:txBody>
          <a:bodyPr/>
          <a:lstStyle/>
          <a:p>
            <a:fld id="{2AC61839-CAD7-4357-BB3D-1BB75E93CE8F}" type="slidenum">
              <a:rPr lang="en-US" smtClean="0"/>
              <a:pPr/>
              <a:t>15</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987334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C61839-CAD7-4357-BB3D-1BB75E93CE8F}" type="slidenum">
              <a:rPr lang="en-US" smtClean="0"/>
              <a:pPr/>
              <a:t>27</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9572089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Atlantic Steel requires consideration of 4 factors:</a:t>
            </a:r>
          </a:p>
          <a:p>
            <a:pPr marL="228600" indent="-228600">
              <a:buAutoNum type="arabicPeriod"/>
            </a:pPr>
            <a:r>
              <a:rPr lang="en-US" baseline="0" dirty="0" smtClean="0"/>
              <a:t>Place of the discussion</a:t>
            </a:r>
          </a:p>
          <a:p>
            <a:pPr marL="228600" indent="-228600">
              <a:buAutoNum type="arabicPeriod"/>
            </a:pPr>
            <a:r>
              <a:rPr lang="en-US" baseline="0" dirty="0" smtClean="0"/>
              <a:t>The discussion’s subject matter</a:t>
            </a:r>
          </a:p>
          <a:p>
            <a:pPr marL="228600" indent="-228600">
              <a:buAutoNum type="arabicPeriod"/>
            </a:pPr>
            <a:r>
              <a:rPr lang="en-US" baseline="0" dirty="0" smtClean="0"/>
              <a:t>Nature of the outburst on the part of the employee; and</a:t>
            </a:r>
          </a:p>
          <a:p>
            <a:pPr marL="228600" indent="-228600">
              <a:buAutoNum type="arabicPeriod"/>
            </a:pPr>
            <a:r>
              <a:rPr lang="en-US" baseline="0" dirty="0" smtClean="0"/>
              <a:t>Whether the outburst was provoked by the employer’s unfair labor practices</a:t>
            </a:r>
          </a:p>
        </p:txBody>
      </p:sp>
      <p:sp>
        <p:nvSpPr>
          <p:cNvPr id="4" name="Slide Number Placeholder 3"/>
          <p:cNvSpPr>
            <a:spLocks noGrp="1"/>
          </p:cNvSpPr>
          <p:nvPr>
            <p:ph type="sldNum" sz="quarter" idx="10"/>
          </p:nvPr>
        </p:nvSpPr>
        <p:spPr/>
        <p:txBody>
          <a:bodyPr/>
          <a:lstStyle/>
          <a:p>
            <a:fld id="{2AC61839-CAD7-4357-BB3D-1BB75E93CE8F}" type="slidenum">
              <a:rPr lang="en-US" smtClean="0"/>
              <a:pPr/>
              <a:t>36</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39209728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Atlantic Steel requires consideration of 4 factors:</a:t>
            </a:r>
          </a:p>
          <a:p>
            <a:pPr marL="228600" indent="-228600">
              <a:buAutoNum type="arabicPeriod"/>
            </a:pPr>
            <a:r>
              <a:rPr lang="en-US" baseline="0" dirty="0" smtClean="0"/>
              <a:t>Place of the discussion</a:t>
            </a:r>
          </a:p>
          <a:p>
            <a:pPr marL="228600" indent="-228600">
              <a:buAutoNum type="arabicPeriod"/>
            </a:pPr>
            <a:r>
              <a:rPr lang="en-US" baseline="0" dirty="0" smtClean="0"/>
              <a:t>The discussion’s subject matter</a:t>
            </a:r>
          </a:p>
          <a:p>
            <a:pPr marL="228600" indent="-228600">
              <a:buAutoNum type="arabicPeriod"/>
            </a:pPr>
            <a:r>
              <a:rPr lang="en-US" baseline="0" dirty="0" smtClean="0"/>
              <a:t>Nature of the outburst on the part of the employee; and</a:t>
            </a:r>
          </a:p>
          <a:p>
            <a:pPr marL="228600" indent="-228600">
              <a:buAutoNum type="arabicPeriod"/>
            </a:pPr>
            <a:r>
              <a:rPr lang="en-US" baseline="0" dirty="0" smtClean="0"/>
              <a:t>Whether the outburst was provoked by the employer’s unfair labor practices</a:t>
            </a:r>
          </a:p>
        </p:txBody>
      </p:sp>
      <p:sp>
        <p:nvSpPr>
          <p:cNvPr id="4" name="Slide Number Placeholder 3"/>
          <p:cNvSpPr>
            <a:spLocks noGrp="1"/>
          </p:cNvSpPr>
          <p:nvPr>
            <p:ph type="sldNum" sz="quarter" idx="10"/>
          </p:nvPr>
        </p:nvSpPr>
        <p:spPr/>
        <p:txBody>
          <a:bodyPr/>
          <a:lstStyle/>
          <a:p>
            <a:fld id="{2AC61839-CAD7-4357-BB3D-1BB75E93CE8F}" type="slidenum">
              <a:rPr lang="en-US" smtClean="0"/>
              <a:pPr/>
              <a:t>37</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32335261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Atlantic Steel requires consideration of 4 factors:</a:t>
            </a:r>
          </a:p>
          <a:p>
            <a:pPr marL="228600" indent="-228600">
              <a:buAutoNum type="arabicPeriod"/>
            </a:pPr>
            <a:r>
              <a:rPr lang="en-US" baseline="0" dirty="0" smtClean="0"/>
              <a:t>Place of the discussion</a:t>
            </a:r>
          </a:p>
          <a:p>
            <a:pPr marL="228600" indent="-228600">
              <a:buAutoNum type="arabicPeriod"/>
            </a:pPr>
            <a:r>
              <a:rPr lang="en-US" baseline="0" dirty="0" smtClean="0"/>
              <a:t>The discussion’s subject matter</a:t>
            </a:r>
          </a:p>
          <a:p>
            <a:pPr marL="228600" indent="-228600">
              <a:buAutoNum type="arabicPeriod"/>
            </a:pPr>
            <a:r>
              <a:rPr lang="en-US" baseline="0" dirty="0" smtClean="0"/>
              <a:t>Nature of the outburst on the part of the employee; and</a:t>
            </a:r>
          </a:p>
          <a:p>
            <a:pPr marL="228600" indent="-228600">
              <a:buAutoNum type="arabicPeriod"/>
            </a:pPr>
            <a:r>
              <a:rPr lang="en-US" baseline="0" dirty="0" smtClean="0"/>
              <a:t>Whether the outburst was provoked by the employer’s unfair labor practices</a:t>
            </a:r>
          </a:p>
        </p:txBody>
      </p:sp>
      <p:sp>
        <p:nvSpPr>
          <p:cNvPr id="4" name="Slide Number Placeholder 3"/>
          <p:cNvSpPr>
            <a:spLocks noGrp="1"/>
          </p:cNvSpPr>
          <p:nvPr>
            <p:ph type="sldNum" sz="quarter" idx="10"/>
          </p:nvPr>
        </p:nvSpPr>
        <p:spPr/>
        <p:txBody>
          <a:bodyPr/>
          <a:lstStyle/>
          <a:p>
            <a:fld id="{2AC61839-CAD7-4357-BB3D-1BB75E93CE8F}" type="slidenum">
              <a:rPr lang="en-US" smtClean="0"/>
              <a:pPr/>
              <a:t>38</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3323090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http://time.com/3706434/cella-tweet-fired-texas-jets-pizza/</a:t>
            </a:r>
            <a:endParaRPr lang="en-US" dirty="0"/>
          </a:p>
        </p:txBody>
      </p:sp>
      <p:sp>
        <p:nvSpPr>
          <p:cNvPr id="4" name="Slide Number Placeholder 3"/>
          <p:cNvSpPr>
            <a:spLocks noGrp="1"/>
          </p:cNvSpPr>
          <p:nvPr>
            <p:ph type="sldNum" sz="quarter" idx="10"/>
          </p:nvPr>
        </p:nvSpPr>
        <p:spPr/>
        <p:txBody>
          <a:bodyPr/>
          <a:lstStyle/>
          <a:p>
            <a:fld id="{2AC61839-CAD7-4357-BB3D-1BB75E93CE8F}" type="slidenum">
              <a:rPr lang="en-US" smtClean="0"/>
              <a:pPr/>
              <a:t>2</a:t>
            </a:fld>
            <a:endParaRPr lang="en-US" dirty="0"/>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578671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Atlantic Steel requires consideration of 4 factors:</a:t>
            </a:r>
          </a:p>
          <a:p>
            <a:pPr marL="228600" indent="-228600">
              <a:buAutoNum type="arabicPeriod"/>
            </a:pPr>
            <a:r>
              <a:rPr lang="en-US" baseline="0" dirty="0" smtClean="0"/>
              <a:t>Place of the discussion</a:t>
            </a:r>
          </a:p>
          <a:p>
            <a:pPr marL="228600" indent="-228600">
              <a:buAutoNum type="arabicPeriod"/>
            </a:pPr>
            <a:r>
              <a:rPr lang="en-US" baseline="0" dirty="0" smtClean="0"/>
              <a:t>The discussion’s subject matter</a:t>
            </a:r>
          </a:p>
          <a:p>
            <a:pPr marL="228600" indent="-228600">
              <a:buAutoNum type="arabicPeriod"/>
            </a:pPr>
            <a:r>
              <a:rPr lang="en-US" baseline="0" dirty="0" smtClean="0"/>
              <a:t>Nature of the outburst on the part of the employee; and</a:t>
            </a:r>
          </a:p>
          <a:p>
            <a:pPr marL="228600" indent="-228600">
              <a:buAutoNum type="arabicPeriod"/>
            </a:pPr>
            <a:r>
              <a:rPr lang="en-US" baseline="0" dirty="0" smtClean="0"/>
              <a:t>Whether the outburst was provoked by the employer’s unfair labor practices</a:t>
            </a:r>
          </a:p>
        </p:txBody>
      </p:sp>
      <p:sp>
        <p:nvSpPr>
          <p:cNvPr id="4" name="Slide Number Placeholder 3"/>
          <p:cNvSpPr>
            <a:spLocks noGrp="1"/>
          </p:cNvSpPr>
          <p:nvPr>
            <p:ph type="sldNum" sz="quarter" idx="10"/>
          </p:nvPr>
        </p:nvSpPr>
        <p:spPr/>
        <p:txBody>
          <a:bodyPr/>
          <a:lstStyle/>
          <a:p>
            <a:fld id="{2AC61839-CAD7-4357-BB3D-1BB75E93CE8F}" type="slidenum">
              <a:rPr lang="en-US" smtClean="0"/>
              <a:pPr/>
              <a:t>39</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8396429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Disparate impact claim: refers to a neutral</a:t>
            </a:r>
            <a:r>
              <a:rPr lang="en-US" baseline="0" dirty="0" smtClean="0"/>
              <a:t> policy or practice that nonetheless has an adverse impact on a particular protected class, such as individuals over age 40.  Because Facebook users, for example, are disproportionately under the age of 40, an employer’s practice of recruitment may have a disparate impact on workers over 40.</a:t>
            </a:r>
            <a:endParaRPr lang="en-US" dirty="0"/>
          </a:p>
        </p:txBody>
      </p:sp>
      <p:sp>
        <p:nvSpPr>
          <p:cNvPr id="4" name="Slide Number Placeholder 3"/>
          <p:cNvSpPr>
            <a:spLocks noGrp="1"/>
          </p:cNvSpPr>
          <p:nvPr>
            <p:ph type="sldNum" sz="quarter" idx="10"/>
          </p:nvPr>
        </p:nvSpPr>
        <p:spPr/>
        <p:txBody>
          <a:bodyPr/>
          <a:lstStyle/>
          <a:p>
            <a:fld id="{2AC61839-CAD7-4357-BB3D-1BB75E93CE8F}" type="slidenum">
              <a:rPr lang="en-US" smtClean="0"/>
              <a:pPr/>
              <a:t>41</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8487554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C61839-CAD7-4357-BB3D-1BB75E93CE8F}" type="slidenum">
              <a:rPr lang="en-US" smtClean="0"/>
              <a:pPr/>
              <a:t>44</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778615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http://nypost.com/2014/07/08/new-york-med-nurse-katie-duke-fired-for-insensitive-instagram-shot/</a:t>
            </a:r>
          </a:p>
          <a:p>
            <a:endParaRPr lang="en-US" dirty="0"/>
          </a:p>
        </p:txBody>
      </p:sp>
      <p:sp>
        <p:nvSpPr>
          <p:cNvPr id="4" name="Slide Number Placeholder 3"/>
          <p:cNvSpPr>
            <a:spLocks noGrp="1"/>
          </p:cNvSpPr>
          <p:nvPr>
            <p:ph type="sldNum" sz="quarter" idx="10"/>
          </p:nvPr>
        </p:nvSpPr>
        <p:spPr/>
        <p:txBody>
          <a:bodyPr/>
          <a:lstStyle/>
          <a:p>
            <a:fld id="{2AC61839-CAD7-4357-BB3D-1BB75E93CE8F}" type="slidenum">
              <a:rPr lang="en-US" smtClean="0"/>
              <a:pPr/>
              <a:t>3</a:t>
            </a:fld>
            <a:endParaRPr lang="en-US" dirty="0"/>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40617309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http://time.com/3636220/nordstrom-aaron-hodges/</a:t>
            </a:r>
            <a:endParaRPr lang="en-US" dirty="0"/>
          </a:p>
        </p:txBody>
      </p:sp>
      <p:sp>
        <p:nvSpPr>
          <p:cNvPr id="4" name="Slide Number Placeholder 3"/>
          <p:cNvSpPr>
            <a:spLocks noGrp="1"/>
          </p:cNvSpPr>
          <p:nvPr>
            <p:ph type="sldNum" sz="quarter" idx="10"/>
          </p:nvPr>
        </p:nvSpPr>
        <p:spPr/>
        <p:txBody>
          <a:bodyPr/>
          <a:lstStyle/>
          <a:p>
            <a:fld id="{2AC61839-CAD7-4357-BB3D-1BB75E93CE8F}" type="slidenum">
              <a:rPr lang="en-US" smtClean="0"/>
              <a:pPr/>
              <a:t>4</a:t>
            </a:fld>
            <a:endParaRPr lang="en-US" dirty="0"/>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7359535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AC61839-CAD7-4357-BB3D-1BB75E93CE8F}" type="slidenum">
              <a:rPr lang="en-US" smtClean="0"/>
              <a:pPr/>
              <a:t>5</a:t>
            </a:fld>
            <a:endParaRPr lang="en-US" dirty="0"/>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8979916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AC61839-CAD7-4357-BB3D-1BB75E93CE8F}" type="slidenum">
              <a:rPr lang="en-US" smtClean="0"/>
              <a:pPr/>
              <a:t>6</a:t>
            </a:fld>
            <a:endParaRPr lang="en-US" dirty="0"/>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2334043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AC61839-CAD7-4357-BB3D-1BB75E93CE8F}" type="slidenum">
              <a:rPr lang="en-US" smtClean="0"/>
              <a:pPr/>
              <a:t>7</a:t>
            </a:fld>
            <a:endParaRPr lang="en-US" dirty="0"/>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0729452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http://time.com/3706434/cella-tweet-fired-texas-jets-pizza/</a:t>
            </a:r>
            <a:endParaRPr lang="en-US" dirty="0"/>
          </a:p>
        </p:txBody>
      </p:sp>
      <p:sp>
        <p:nvSpPr>
          <p:cNvPr id="4" name="Slide Number Placeholder 3"/>
          <p:cNvSpPr>
            <a:spLocks noGrp="1"/>
          </p:cNvSpPr>
          <p:nvPr>
            <p:ph type="sldNum" sz="quarter" idx="10"/>
          </p:nvPr>
        </p:nvSpPr>
        <p:spPr/>
        <p:txBody>
          <a:bodyPr/>
          <a:lstStyle/>
          <a:p>
            <a:fld id="{2AC61839-CAD7-4357-BB3D-1BB75E93CE8F}" type="slidenum">
              <a:rPr lang="en-US" smtClean="0"/>
              <a:pPr/>
              <a:t>8</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37011224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http://time.com/3636220/nordstrom-aaron-hodges/</a:t>
            </a:r>
            <a:endParaRPr lang="en-US" dirty="0"/>
          </a:p>
        </p:txBody>
      </p:sp>
      <p:sp>
        <p:nvSpPr>
          <p:cNvPr id="4" name="Slide Number Placeholder 3"/>
          <p:cNvSpPr>
            <a:spLocks noGrp="1"/>
          </p:cNvSpPr>
          <p:nvPr>
            <p:ph type="sldNum" sz="quarter" idx="10"/>
          </p:nvPr>
        </p:nvSpPr>
        <p:spPr/>
        <p:txBody>
          <a:bodyPr/>
          <a:lstStyle/>
          <a:p>
            <a:fld id="{2AC61839-CAD7-4357-BB3D-1BB75E93CE8F}" type="slidenum">
              <a:rPr lang="en-US" smtClean="0"/>
              <a:pPr/>
              <a:t>9</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4665422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lumMod val="95000"/>
          </a:schemeClr>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52400" y="6464300"/>
            <a:ext cx="609600" cy="334962"/>
          </a:xfrm>
        </p:spPr>
        <p:txBody>
          <a:bodyPr/>
          <a:lstStyle>
            <a:lvl1pPr algn="ctr">
              <a:defRPr>
                <a:solidFill>
                  <a:schemeClr val="bg1"/>
                </a:solidFill>
              </a:defRPr>
            </a:lvl1pPr>
          </a:lstStyle>
          <a:p>
            <a:fld id="{F12A81CF-C716-4575-BF59-CA1936DECDCC}" type="slidenum">
              <a:rPr lang="en-US" smtClean="0"/>
              <a:pPr/>
              <a:t>‹#›</a:t>
            </a:fld>
            <a:endParaRPr lang="en-US" dirty="0"/>
          </a:p>
        </p:txBody>
      </p:sp>
      <p:pic>
        <p:nvPicPr>
          <p:cNvPr id="1026" name="Picture 2" descr="BMSA Horizontal Logo color"/>
          <p:cNvPicPr>
            <a:picLocks noChangeAspect="1" noChangeArrowheads="1"/>
          </p:cNvPicPr>
          <p:nvPr userDrawn="1"/>
        </p:nvPicPr>
        <p:blipFill>
          <a:blip r:embed="rId2" cstate="print">
            <a:clrChange>
              <a:clrFrom>
                <a:srgbClr val="FDFDFD"/>
              </a:clrFrom>
              <a:clrTo>
                <a:srgbClr val="FDFDFD">
                  <a:alpha val="0"/>
                </a:srgbClr>
              </a:clrTo>
            </a:clrChange>
          </a:blip>
          <a:srcRect/>
          <a:stretch>
            <a:fillRect/>
          </a:stretch>
        </p:blipFill>
        <p:spPr bwMode="auto">
          <a:xfrm>
            <a:off x="6705600" y="6096000"/>
            <a:ext cx="2333448" cy="660583"/>
          </a:xfrm>
          <a:prstGeom prst="rect">
            <a:avLst/>
          </a:prstGeom>
          <a:noFill/>
          <a:ln w="9525" algn="in">
            <a:noFill/>
            <a:miter lim="800000"/>
            <a:headEnd/>
            <a:tailEnd/>
          </a:ln>
          <a:effectLst/>
        </p:spPr>
      </p:pic>
      <p:pic>
        <p:nvPicPr>
          <p:cNvPr id="2051" name="Picture 3" descr="dreamstime_l_5701854"/>
          <p:cNvPicPr>
            <a:picLocks noChangeAspect="1" noChangeArrowheads="1"/>
          </p:cNvPicPr>
          <p:nvPr userDrawn="1"/>
        </p:nvPicPr>
        <p:blipFill>
          <a:blip r:embed="rId3" cstate="print"/>
          <a:srcRect t="69994"/>
          <a:stretch>
            <a:fillRect/>
          </a:stretch>
        </p:blipFill>
        <p:spPr bwMode="auto">
          <a:xfrm rot="16200000">
            <a:off x="-2971800" y="2971800"/>
            <a:ext cx="6858000" cy="914400"/>
          </a:xfrm>
          <a:prstGeom prst="rect">
            <a:avLst/>
          </a:prstGeom>
          <a:noFill/>
          <a:ln w="9525" algn="in">
            <a:noFill/>
            <a:miter lim="800000"/>
            <a:headEnd/>
            <a:tailEnd/>
          </a:ln>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2C7F28-FF90-4574-9C57-BF134497E3D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2C7F28-FF90-4574-9C57-BF134497E3D1}"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2C7F28-FF90-4574-9C57-BF134497E3D1}"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2C7F28-FF90-4574-9C57-BF134497E3D1}"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2C7F28-FF90-4574-9C57-BF134497E3D1}"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8C6F4-53EC-475D-A141-5419A696CDD9}"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8C6F4-53EC-475D-A141-5419A696CDD9}"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8C6F4-53EC-475D-A141-5419A696CDD9}"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8C6F4-53EC-475D-A141-5419A696CDD9}"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F8C6F4-53EC-475D-A141-5419A696CDD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3" name="Rectangle 12"/>
          <p:cNvSpPr/>
          <p:nvPr userDrawn="1"/>
        </p:nvSpPr>
        <p:spPr>
          <a:xfrm>
            <a:off x="838200" y="2133600"/>
            <a:ext cx="8305800" cy="47244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1609725"/>
            <a:ext cx="914400" cy="5257800"/>
          </a:xfrm>
          <a:prstGeom prst="rect">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1600200"/>
            <a:ext cx="9144000" cy="381000"/>
          </a:xfrm>
          <a:prstGeom prst="rect">
            <a:avLst/>
          </a:prstGeom>
          <a:solidFill>
            <a:srgbClr val="FFC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blipFill>
                <a:blip r:embed="rId2"/>
                <a:tile tx="0" ty="0" sx="100000" sy="100000" flip="none" algn="tl"/>
              </a:blipFill>
            </a:endParaRPr>
          </a:p>
        </p:txBody>
      </p:sp>
      <p:pic>
        <p:nvPicPr>
          <p:cNvPr id="11" name="Picture 15" descr="BlackMcCuskeyMAINclr.gif"/>
          <p:cNvPicPr>
            <a:picLocks noChangeAspect="1"/>
          </p:cNvPicPr>
          <p:nvPr userDrawn="1"/>
        </p:nvPicPr>
        <p:blipFill>
          <a:blip r:embed="rId3" cstate="print"/>
          <a:srcRect/>
          <a:stretch>
            <a:fillRect/>
          </a:stretch>
        </p:blipFill>
        <p:spPr bwMode="auto">
          <a:xfrm>
            <a:off x="76200" y="135511"/>
            <a:ext cx="3276600" cy="1417189"/>
          </a:xfrm>
          <a:prstGeom prst="rect">
            <a:avLst/>
          </a:prstGeom>
          <a:noFill/>
          <a:ln w="9525">
            <a:noFill/>
            <a:miter lim="800000"/>
            <a:headEnd/>
            <a:tailEnd/>
          </a:ln>
        </p:spPr>
      </p:pic>
      <p:sp>
        <p:nvSpPr>
          <p:cNvPr id="9" name="Rectangle 8"/>
          <p:cNvSpPr/>
          <p:nvPr userDrawn="1"/>
        </p:nvSpPr>
        <p:spPr>
          <a:xfrm>
            <a:off x="0" y="1981200"/>
            <a:ext cx="9144000" cy="152400"/>
          </a:xfrm>
          <a:prstGeom prst="rect">
            <a:avLst/>
          </a:prstGeom>
          <a:solidFill>
            <a:srgbClr val="002C77"/>
          </a:solidFill>
          <a:ln>
            <a:solidFill>
              <a:srgbClr val="002C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F8C6F4-53EC-475D-A141-5419A696CDD9}"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F8C6F4-53EC-475D-A141-5419A696CDD9}"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8C6F4-53EC-475D-A141-5419A696CDD9}"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8C6F4-53EC-475D-A141-5419A696CDD9}"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8C6F4-53EC-475D-A141-5419A696CDD9}"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8C6F4-53EC-475D-A141-5419A696CDD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2C7F28-FF90-4574-9C57-BF134497E3D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p:bg>
      <p:bgRef idx="1002">
        <a:schemeClr val="bg1"/>
      </p:bgRef>
    </p:bg>
    <p:spTree>
      <p:nvGrpSpPr>
        <p:cNvPr id="1" name=""/>
        <p:cNvGrpSpPr/>
        <p:nvPr/>
      </p:nvGrpSpPr>
      <p:grpSpPr>
        <a:xfrm>
          <a:off x="0" y="0"/>
          <a:ext cx="0" cy="0"/>
          <a:chOff x="0" y="0"/>
          <a:chExt cx="0" cy="0"/>
        </a:xfrm>
      </p:grpSpPr>
      <p:pic>
        <p:nvPicPr>
          <p:cNvPr id="3" name="Picture 15" descr="BlackMcCuskeyMAINtext.gif"/>
          <p:cNvPicPr>
            <a:picLocks noChangeAspect="1"/>
          </p:cNvPicPr>
          <p:nvPr/>
        </p:nvPicPr>
        <p:blipFill>
          <a:blip r:embed="rId2" cstate="print"/>
          <a:srcRect/>
          <a:stretch>
            <a:fillRect/>
          </a:stretch>
        </p:blipFill>
        <p:spPr bwMode="auto">
          <a:xfrm>
            <a:off x="152400" y="304800"/>
            <a:ext cx="4267200" cy="1096963"/>
          </a:xfrm>
          <a:prstGeom prst="rect">
            <a:avLst/>
          </a:prstGeom>
          <a:noFill/>
          <a:ln w="9525">
            <a:noFill/>
            <a:miter lim="800000"/>
            <a:headEnd/>
            <a:tailEnd/>
          </a:ln>
        </p:spPr>
      </p:pic>
      <p:sp>
        <p:nvSpPr>
          <p:cNvPr id="6" name="Rectangle 5"/>
          <p:cNvSpPr/>
          <p:nvPr userDrawn="1"/>
        </p:nvSpPr>
        <p:spPr>
          <a:xfrm>
            <a:off x="0" y="2057400"/>
            <a:ext cx="9144000" cy="48006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dreamstime_l_5701854"/>
          <p:cNvPicPr>
            <a:picLocks noChangeAspect="1" noChangeArrowheads="1"/>
          </p:cNvPicPr>
          <p:nvPr userDrawn="1"/>
        </p:nvPicPr>
        <p:blipFill>
          <a:blip r:embed="rId3" cstate="print"/>
          <a:srcRect t="69994"/>
          <a:stretch>
            <a:fillRect/>
          </a:stretch>
        </p:blipFill>
        <p:spPr bwMode="auto">
          <a:xfrm>
            <a:off x="0" y="1676400"/>
            <a:ext cx="9144000" cy="457200"/>
          </a:xfrm>
          <a:prstGeom prst="rect">
            <a:avLst/>
          </a:prstGeom>
          <a:noFill/>
          <a:ln w="9525" algn="in">
            <a:noFill/>
            <a:miter lim="800000"/>
            <a:headEnd/>
            <a:tailEnd/>
          </a:ln>
          <a:effectLst/>
        </p:spPr>
      </p:pic>
      <p:pic>
        <p:nvPicPr>
          <p:cNvPr id="4" name="Picture 16" descr="color.jpg"/>
          <p:cNvPicPr>
            <a:picLocks noChangeAspect="1"/>
          </p:cNvPicPr>
          <p:nvPr/>
        </p:nvPicPr>
        <p:blipFill>
          <a:blip r:embed="rId4" cstate="print">
            <a:clrChange>
              <a:clrFrom>
                <a:srgbClr val="FDFDFD"/>
              </a:clrFrom>
              <a:clrTo>
                <a:srgbClr val="FDFDFD">
                  <a:alpha val="0"/>
                </a:srgbClr>
              </a:clrTo>
            </a:clrChange>
          </a:blip>
          <a:srcRect r="35112"/>
          <a:stretch>
            <a:fillRect/>
          </a:stretch>
        </p:blipFill>
        <p:spPr bwMode="auto">
          <a:xfrm>
            <a:off x="0" y="1371600"/>
            <a:ext cx="8305800" cy="549910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advClick="0" advTm="800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2C7F28-FF90-4574-9C57-BF134497E3D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2C7F28-FF90-4574-9C57-BF134497E3D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2C7F28-FF90-4574-9C57-BF134497E3D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2C7F28-FF90-4574-9C57-BF134497E3D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2C7F28-FF90-4574-9C57-BF134497E3D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2C7F28-FF90-4574-9C57-BF134497E3D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74" r:id="rId2"/>
    <p:sldLayoutId id="2147483650" r:id="rId3"/>
    <p:sldLayoutId id="2147483660" r:id="rId4"/>
    <p:sldLayoutId id="2147483673"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F8C6F4-53EC-475D-A141-5419A696CDD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0" y="3962400"/>
            <a:ext cx="6096000" cy="1077218"/>
          </a:xfrm>
          <a:prstGeom prst="rect">
            <a:avLst/>
          </a:prstGeom>
          <a:noFill/>
        </p:spPr>
        <p:txBody>
          <a:bodyPr wrap="square" rtlCol="0">
            <a:spAutoFit/>
          </a:bodyPr>
          <a:lstStyle/>
          <a:p>
            <a:pPr algn="ctr"/>
            <a:r>
              <a:rPr lang="en-US" sz="3200" b="1" dirty="0" smtClean="0"/>
              <a:t>Social Media and</a:t>
            </a:r>
          </a:p>
          <a:p>
            <a:pPr algn="ctr"/>
            <a:r>
              <a:rPr lang="en-US" sz="3200" b="1" dirty="0" smtClean="0"/>
              <a:t>Its Impact on the Workforce</a:t>
            </a:r>
            <a:endParaRPr lang="en-US" sz="3200" b="1" dirty="0"/>
          </a:p>
        </p:txBody>
      </p:sp>
      <p:sp>
        <p:nvSpPr>
          <p:cNvPr id="3" name="Rounded Rectangle 2"/>
          <p:cNvSpPr/>
          <p:nvPr/>
        </p:nvSpPr>
        <p:spPr>
          <a:xfrm>
            <a:off x="457200" y="4724400"/>
            <a:ext cx="2590800" cy="838200"/>
          </a:xfrm>
          <a:prstGeom prst="roundRect">
            <a:avLst/>
          </a:prstGeom>
          <a:solidFill>
            <a:schemeClr val="tx1">
              <a:lumMod val="85000"/>
              <a:lumOff val="1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nchorCtr="1"/>
          <a:lstStyle/>
          <a:p>
            <a:pPr algn="ctr" fontAlgn="auto">
              <a:spcBef>
                <a:spcPts val="0"/>
              </a:spcBef>
              <a:spcAft>
                <a:spcPts val="0"/>
              </a:spcAft>
              <a:defRPr/>
            </a:pPr>
            <a:r>
              <a:rPr lang="en-US" sz="2200" dirty="0">
                <a:solidFill>
                  <a:prstClr val="white"/>
                </a:solidFill>
              </a:rPr>
              <a:t>Presenter </a:t>
            </a:r>
          </a:p>
          <a:p>
            <a:pPr algn="ctr" fontAlgn="auto">
              <a:spcBef>
                <a:spcPts val="0"/>
              </a:spcBef>
              <a:spcAft>
                <a:spcPts val="0"/>
              </a:spcAft>
              <a:defRPr/>
            </a:pPr>
            <a:r>
              <a:rPr lang="en-US" sz="1700" dirty="0" smtClean="0">
                <a:solidFill>
                  <a:prstClr val="white"/>
                </a:solidFill>
              </a:rPr>
              <a:t>Gust Callas, </a:t>
            </a:r>
            <a:r>
              <a:rPr lang="en-US" sz="1700" dirty="0">
                <a:solidFill>
                  <a:prstClr val="white"/>
                </a:solidFill>
              </a:rPr>
              <a:t>Esq.</a:t>
            </a:r>
          </a:p>
        </p:txBody>
      </p:sp>
      <p:pic>
        <p:nvPicPr>
          <p:cNvPr id="4" name="Picture 3"/>
          <p:cNvPicPr>
            <a:picLocks noChangeAspect="1"/>
          </p:cNvPicPr>
          <p:nvPr/>
        </p:nvPicPr>
        <p:blipFill>
          <a:blip r:embed="rId3"/>
          <a:stretch>
            <a:fillRect/>
          </a:stretch>
        </p:blipFill>
        <p:spPr>
          <a:xfrm>
            <a:off x="903553" y="2466365"/>
            <a:ext cx="1698093" cy="21056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293650746"/>
      </p:ext>
    </p:extLst>
  </p:cSld>
  <p:clrMapOvr>
    <a:masterClrMapping/>
  </p:clrMapOvr>
  <p:transition advClick="0" advTm="8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12A81CF-C716-4575-BF59-CA1936DECDCC}" type="slidenum">
              <a:rPr lang="en-US" smtClean="0"/>
              <a:pPr/>
              <a:t>10</a:t>
            </a:fld>
            <a:endParaRPr lang="en-US" dirty="0"/>
          </a:p>
        </p:txBody>
      </p:sp>
      <p:sp>
        <p:nvSpPr>
          <p:cNvPr id="8" name="TextBox 7"/>
          <p:cNvSpPr txBox="1"/>
          <p:nvPr/>
        </p:nvSpPr>
        <p:spPr>
          <a:xfrm>
            <a:off x="1066800" y="228600"/>
            <a:ext cx="7543800" cy="646331"/>
          </a:xfrm>
          <a:prstGeom prst="rect">
            <a:avLst/>
          </a:prstGeom>
          <a:noFill/>
        </p:spPr>
        <p:txBody>
          <a:bodyPr wrap="square" rtlCol="0">
            <a:spAutoFit/>
          </a:bodyPr>
          <a:lstStyle/>
          <a:p>
            <a:pPr algn="ctr"/>
            <a:r>
              <a:rPr lang="en-US" sz="3600" dirty="0" smtClean="0"/>
              <a:t>Employee’s dumb Facebook mistake</a:t>
            </a:r>
            <a:endParaRPr lang="en-US" sz="3600" dirty="0"/>
          </a:p>
        </p:txBody>
      </p:sp>
      <p:pic>
        <p:nvPicPr>
          <p:cNvPr id="2050" name="Picture 2" descr="https://s.yimg.com/ny/api/res/1.2/hCidYpT2aAqPtCqO51tjFw--/YXBwaWQ9aGlnaGxhbmRlcjtzbT0xO3c9NTAwO2g9MjE1/http:/magazines.zenfs.com/resizer/FIT_TO_WIDTH-w500/c01c68f50a6e613e1788488e7ff04542909676b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600200"/>
            <a:ext cx="7442788"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15917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12A81CF-C716-4575-BF59-CA1936DECDCC}" type="slidenum">
              <a:rPr lang="en-US" smtClean="0"/>
              <a:pPr/>
              <a:t>11</a:t>
            </a:fld>
            <a:endParaRPr lang="en-US" dirty="0"/>
          </a:p>
        </p:txBody>
      </p:sp>
      <p:sp>
        <p:nvSpPr>
          <p:cNvPr id="8" name="TextBox 7"/>
          <p:cNvSpPr txBox="1"/>
          <p:nvPr/>
        </p:nvSpPr>
        <p:spPr>
          <a:xfrm>
            <a:off x="1219200" y="228600"/>
            <a:ext cx="7239000" cy="646331"/>
          </a:xfrm>
          <a:prstGeom prst="rect">
            <a:avLst/>
          </a:prstGeom>
          <a:noFill/>
        </p:spPr>
        <p:txBody>
          <a:bodyPr wrap="square" rtlCol="0">
            <a:spAutoFit/>
          </a:bodyPr>
          <a:lstStyle/>
          <a:p>
            <a:pPr algn="ctr"/>
            <a:r>
              <a:rPr lang="en-US" sz="3600" dirty="0" smtClean="0"/>
              <a:t>Teacher resigns over drinking pictures</a:t>
            </a:r>
            <a:endParaRPr lang="en-US" sz="3600" dirty="0"/>
          </a:p>
        </p:txBody>
      </p:sp>
      <p:pic>
        <p:nvPicPr>
          <p:cNvPr id="3074" name="Picture 2" descr="https://s.yimg.com/ny/api/res/1.2/V.aCRT.rvlE0okGIQhxVBw--/YXBwaWQ9aGlnaGxhbmRlcjtzbT0xO3c9NDY4O2g9Mjg2/http:/magazines.zenfs.com/resizer/FIT_TO_WIDTH-w468/a47f0ee4aa2920e65c055ec0afdcc1c3d268c17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676400"/>
            <a:ext cx="6411189" cy="3917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66682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12A81CF-C716-4575-BF59-CA1936DECDCC}" type="slidenum">
              <a:rPr lang="en-US" smtClean="0"/>
              <a:pPr/>
              <a:t>12</a:t>
            </a:fld>
            <a:endParaRPr lang="en-US" dirty="0"/>
          </a:p>
        </p:txBody>
      </p:sp>
      <p:sp>
        <p:nvSpPr>
          <p:cNvPr id="8" name="TextBox 7"/>
          <p:cNvSpPr txBox="1"/>
          <p:nvPr/>
        </p:nvSpPr>
        <p:spPr>
          <a:xfrm>
            <a:off x="1371600" y="228600"/>
            <a:ext cx="7315200" cy="707886"/>
          </a:xfrm>
          <a:prstGeom prst="rect">
            <a:avLst/>
          </a:prstGeom>
          <a:noFill/>
        </p:spPr>
        <p:txBody>
          <a:bodyPr wrap="square" rtlCol="0">
            <a:spAutoFit/>
          </a:bodyPr>
          <a:lstStyle/>
          <a:p>
            <a:pPr algn="ctr"/>
            <a:r>
              <a:rPr lang="en-US" sz="4000" dirty="0" smtClean="0"/>
              <a:t>Stoner gets suspended</a:t>
            </a:r>
            <a:endParaRPr lang="en-US" sz="4000" dirty="0"/>
          </a:p>
        </p:txBody>
      </p:sp>
      <p:pic>
        <p:nvPicPr>
          <p:cNvPr id="4098" name="Picture 2" descr="https://s.yimg.com/ny/api/res/1.2/a9GhTjq87ANQjMsKv5Gp5g--/YXBwaWQ9aGlnaGxhbmRlcjtzbT0xO3c9NTAwO2g9NTMz/http:/magazines.zenfs.com/resizer/FIT_TO_WIDTH-w500/58c1a55cca0d5605b9b95a29a9d819897a3b90c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986350"/>
            <a:ext cx="5295900" cy="56454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86897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12A81CF-C716-4575-BF59-CA1936DECDCC}" type="slidenum">
              <a:rPr lang="en-US" smtClean="0"/>
              <a:pPr/>
              <a:t>13</a:t>
            </a:fld>
            <a:endParaRPr lang="en-US" dirty="0"/>
          </a:p>
        </p:txBody>
      </p:sp>
      <p:sp>
        <p:nvSpPr>
          <p:cNvPr id="7" name="TextBox 6"/>
          <p:cNvSpPr txBox="1"/>
          <p:nvPr/>
        </p:nvSpPr>
        <p:spPr>
          <a:xfrm>
            <a:off x="1143000" y="228600"/>
            <a:ext cx="7543800" cy="707886"/>
          </a:xfrm>
          <a:prstGeom prst="rect">
            <a:avLst/>
          </a:prstGeom>
          <a:noFill/>
        </p:spPr>
        <p:txBody>
          <a:bodyPr wrap="square" rtlCol="0">
            <a:spAutoFit/>
          </a:bodyPr>
          <a:lstStyle/>
          <a:p>
            <a:r>
              <a:rPr lang="en-US" sz="4000" dirty="0" smtClean="0">
                <a:effectLst>
                  <a:outerShdw blurRad="38100" dist="38100" dir="2700000" algn="tl">
                    <a:srgbClr val="000000">
                      <a:alpha val="43137"/>
                    </a:srgbClr>
                  </a:outerShdw>
                </a:effectLst>
              </a:rPr>
              <a:t>The Impact of Social Media</a:t>
            </a:r>
            <a:endParaRPr lang="en-US" sz="4000" dirty="0">
              <a:effectLst>
                <a:outerShdw blurRad="38100" dist="38100" dir="2700000" algn="tl">
                  <a:srgbClr val="000000">
                    <a:alpha val="43137"/>
                  </a:srgbClr>
                </a:outerShdw>
              </a:effectLst>
            </a:endParaRPr>
          </a:p>
        </p:txBody>
      </p:sp>
      <p:sp>
        <p:nvSpPr>
          <p:cNvPr id="6" name="TextBox 5"/>
          <p:cNvSpPr txBox="1"/>
          <p:nvPr/>
        </p:nvSpPr>
        <p:spPr>
          <a:xfrm>
            <a:off x="1447800" y="1524000"/>
            <a:ext cx="6629400" cy="646331"/>
          </a:xfrm>
          <a:prstGeom prst="rect">
            <a:avLst/>
          </a:prstGeom>
          <a:noFill/>
        </p:spPr>
        <p:txBody>
          <a:bodyPr wrap="square" rtlCol="0">
            <a:spAutoFit/>
          </a:bodyPr>
          <a:lstStyle/>
          <a:p>
            <a:r>
              <a:rPr lang="en-US" sz="3600" dirty="0" smtClean="0"/>
              <a:t>By the numbers . . . </a:t>
            </a:r>
            <a:endParaRPr lang="en-US" sz="3600" dirty="0"/>
          </a:p>
        </p:txBody>
      </p:sp>
      <p:sp>
        <p:nvSpPr>
          <p:cNvPr id="8" name="TextBox 7"/>
          <p:cNvSpPr txBox="1"/>
          <p:nvPr/>
        </p:nvSpPr>
        <p:spPr>
          <a:xfrm>
            <a:off x="1600200" y="2362200"/>
            <a:ext cx="6858000" cy="2893100"/>
          </a:xfrm>
          <a:prstGeom prst="rect">
            <a:avLst/>
          </a:prstGeom>
          <a:solidFill>
            <a:schemeClr val="accent1"/>
          </a:solidFill>
        </p:spPr>
        <p:txBody>
          <a:bodyPr wrap="square" rtlCol="0">
            <a:spAutoFit/>
          </a:bodyPr>
          <a:lstStyle/>
          <a:p>
            <a:pPr indent="231775" algn="just">
              <a:buClr>
                <a:schemeClr val="accent1"/>
              </a:buClr>
              <a:buFont typeface="Wingdings" pitchFamily="2" charset="2"/>
              <a:buChar char="§"/>
            </a:pPr>
            <a:r>
              <a:rPr lang="en-US" sz="2600" dirty="0" smtClean="0">
                <a:solidFill>
                  <a:schemeClr val="bg1"/>
                </a:solidFill>
              </a:rPr>
              <a:t>Facebook:</a:t>
            </a:r>
          </a:p>
          <a:p>
            <a:pPr lvl="1" indent="231775" algn="just">
              <a:buClr>
                <a:schemeClr val="bg1"/>
              </a:buClr>
              <a:buFont typeface="Arial" pitchFamily="34" charset="0"/>
              <a:buChar char="•"/>
            </a:pPr>
            <a:r>
              <a:rPr lang="en-US" sz="2600" dirty="0" smtClean="0">
                <a:solidFill>
                  <a:schemeClr val="bg1"/>
                </a:solidFill>
              </a:rPr>
              <a:t>Over 1.39 billion monthly users </a:t>
            </a:r>
          </a:p>
          <a:p>
            <a:pPr lvl="1" indent="231775" algn="just">
              <a:buClr>
                <a:schemeClr val="bg1"/>
              </a:buClr>
              <a:buFont typeface="Wingdings" pitchFamily="2" charset="2"/>
              <a:buChar char="§"/>
            </a:pPr>
            <a:r>
              <a:rPr lang="en-US" sz="2600" dirty="0" smtClean="0">
                <a:solidFill>
                  <a:schemeClr val="bg1"/>
                </a:solidFill>
              </a:rPr>
              <a:t>890 million people log on daily</a:t>
            </a:r>
          </a:p>
          <a:p>
            <a:pPr lvl="1" indent="231775" algn="just">
              <a:buClr>
                <a:schemeClr val="bg1"/>
              </a:buClr>
              <a:buFont typeface="Wingdings" pitchFamily="2" charset="2"/>
              <a:buChar char="§"/>
            </a:pPr>
            <a:r>
              <a:rPr lang="en-US" sz="2600" dirty="0" smtClean="0">
                <a:solidFill>
                  <a:schemeClr val="bg1"/>
                </a:solidFill>
              </a:rPr>
              <a:t>745 million mobile daily users </a:t>
            </a:r>
          </a:p>
          <a:p>
            <a:pPr lvl="1" indent="231775" algn="just">
              <a:buClr>
                <a:schemeClr val="bg1"/>
              </a:buClr>
              <a:buFont typeface="Wingdings" pitchFamily="2" charset="2"/>
              <a:buChar char="§"/>
            </a:pPr>
            <a:r>
              <a:rPr lang="en-US" sz="2600" dirty="0" smtClean="0">
                <a:solidFill>
                  <a:schemeClr val="bg1"/>
                </a:solidFill>
              </a:rPr>
              <a:t>5 new profiles created every second</a:t>
            </a:r>
          </a:p>
          <a:p>
            <a:pPr lvl="1" indent="231775" algn="just">
              <a:buClr>
                <a:schemeClr val="bg1"/>
              </a:buClr>
              <a:buFont typeface="Wingdings" pitchFamily="2" charset="2"/>
              <a:buChar char="§"/>
            </a:pPr>
            <a:r>
              <a:rPr lang="en-US" sz="2600" dirty="0" smtClean="0">
                <a:solidFill>
                  <a:schemeClr val="bg1"/>
                </a:solidFill>
              </a:rPr>
              <a:t>Every 60 seconds: 510 comments, 293,000 statuses updated, and 136,000 photos</a:t>
            </a:r>
          </a:p>
        </p:txBody>
      </p:sp>
    </p:spTree>
    <p:extLst>
      <p:ext uri="{BB962C8B-B14F-4D97-AF65-F5344CB8AC3E}">
        <p14:creationId xmlns:p14="http://schemas.microsoft.com/office/powerpoint/2010/main" val="1572297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12A81CF-C716-4575-BF59-CA1936DECDCC}" type="slidenum">
              <a:rPr lang="en-US" smtClean="0"/>
              <a:pPr/>
              <a:t>14</a:t>
            </a:fld>
            <a:endParaRPr lang="en-US" dirty="0"/>
          </a:p>
        </p:txBody>
      </p:sp>
      <p:sp>
        <p:nvSpPr>
          <p:cNvPr id="7" name="TextBox 6"/>
          <p:cNvSpPr txBox="1"/>
          <p:nvPr/>
        </p:nvSpPr>
        <p:spPr>
          <a:xfrm>
            <a:off x="1143000" y="228600"/>
            <a:ext cx="7543800" cy="707886"/>
          </a:xfrm>
          <a:prstGeom prst="rect">
            <a:avLst/>
          </a:prstGeom>
          <a:noFill/>
        </p:spPr>
        <p:txBody>
          <a:bodyPr wrap="square" rtlCol="0">
            <a:spAutoFit/>
          </a:bodyPr>
          <a:lstStyle/>
          <a:p>
            <a:r>
              <a:rPr lang="en-US" sz="4000" dirty="0" smtClean="0">
                <a:effectLst>
                  <a:outerShdw blurRad="38100" dist="38100" dir="2700000" algn="tl">
                    <a:srgbClr val="000000">
                      <a:alpha val="43137"/>
                    </a:srgbClr>
                  </a:outerShdw>
                </a:effectLst>
              </a:rPr>
              <a:t>The Impact of Social Media</a:t>
            </a:r>
            <a:endParaRPr lang="en-US" sz="4000" dirty="0">
              <a:effectLst>
                <a:outerShdw blurRad="38100" dist="38100" dir="2700000" algn="tl">
                  <a:srgbClr val="000000">
                    <a:alpha val="43137"/>
                  </a:srgbClr>
                </a:outerShdw>
              </a:effectLst>
            </a:endParaRPr>
          </a:p>
        </p:txBody>
      </p:sp>
      <p:sp>
        <p:nvSpPr>
          <p:cNvPr id="6" name="TextBox 5"/>
          <p:cNvSpPr txBox="1"/>
          <p:nvPr/>
        </p:nvSpPr>
        <p:spPr>
          <a:xfrm>
            <a:off x="1447800" y="1676400"/>
            <a:ext cx="6629400" cy="646331"/>
          </a:xfrm>
          <a:prstGeom prst="rect">
            <a:avLst/>
          </a:prstGeom>
          <a:noFill/>
        </p:spPr>
        <p:txBody>
          <a:bodyPr wrap="square" rtlCol="0">
            <a:spAutoFit/>
          </a:bodyPr>
          <a:lstStyle/>
          <a:p>
            <a:r>
              <a:rPr lang="en-US" sz="3600" dirty="0" smtClean="0"/>
              <a:t>By the numbers . . . </a:t>
            </a:r>
            <a:endParaRPr lang="en-US" sz="3600" dirty="0"/>
          </a:p>
        </p:txBody>
      </p:sp>
      <p:sp>
        <p:nvSpPr>
          <p:cNvPr id="8" name="TextBox 7"/>
          <p:cNvSpPr txBox="1"/>
          <p:nvPr/>
        </p:nvSpPr>
        <p:spPr>
          <a:xfrm>
            <a:off x="1600200" y="2514600"/>
            <a:ext cx="6248400" cy="2308324"/>
          </a:xfrm>
          <a:prstGeom prst="rect">
            <a:avLst/>
          </a:prstGeom>
          <a:solidFill>
            <a:schemeClr val="accent5">
              <a:lumMod val="40000"/>
              <a:lumOff val="60000"/>
            </a:schemeClr>
          </a:solidFill>
        </p:spPr>
        <p:txBody>
          <a:bodyPr wrap="square" rtlCol="0">
            <a:spAutoFit/>
          </a:bodyPr>
          <a:lstStyle/>
          <a:p>
            <a:pPr indent="231775" algn="just">
              <a:buClr>
                <a:schemeClr val="accent1"/>
              </a:buClr>
              <a:buFont typeface="Wingdings" pitchFamily="2" charset="2"/>
              <a:buChar char="§"/>
            </a:pPr>
            <a:r>
              <a:rPr lang="en-US" sz="2400" dirty="0" smtClean="0"/>
              <a:t>Twitter:</a:t>
            </a:r>
          </a:p>
          <a:p>
            <a:pPr lvl="1" indent="231775" algn="just">
              <a:buClr>
                <a:schemeClr val="accent1"/>
              </a:buClr>
              <a:buFont typeface="Wingdings" pitchFamily="2" charset="2"/>
              <a:buChar char="§"/>
            </a:pPr>
            <a:r>
              <a:rPr lang="en-US" sz="2400" dirty="0" smtClean="0"/>
              <a:t>Over 550 million users</a:t>
            </a:r>
          </a:p>
          <a:p>
            <a:pPr lvl="1" indent="231775" algn="just">
              <a:buClr>
                <a:schemeClr val="accent1"/>
              </a:buClr>
              <a:buFont typeface="Wingdings" pitchFamily="2" charset="2"/>
              <a:buChar char="§"/>
            </a:pPr>
            <a:r>
              <a:rPr lang="en-US" sz="2400" dirty="0" smtClean="0"/>
              <a:t>288 million monthly users</a:t>
            </a:r>
          </a:p>
          <a:p>
            <a:pPr lvl="1" indent="231775" algn="just">
              <a:buClr>
                <a:schemeClr val="accent1"/>
              </a:buClr>
              <a:buFont typeface="Wingdings" pitchFamily="2" charset="2"/>
              <a:buChar char="§"/>
            </a:pPr>
            <a:r>
              <a:rPr lang="en-US" sz="2400" dirty="0" smtClean="0"/>
              <a:t>Over 500 million tweets per day</a:t>
            </a:r>
          </a:p>
          <a:p>
            <a:pPr lvl="1" indent="231775" algn="just">
              <a:buClr>
                <a:schemeClr val="accent1"/>
              </a:buClr>
              <a:buFont typeface="Wingdings" pitchFamily="2" charset="2"/>
              <a:buChar char="§"/>
            </a:pPr>
            <a:r>
              <a:rPr lang="en-US" sz="2400" dirty="0" smtClean="0"/>
              <a:t>80% of Twitter users access on mobile</a:t>
            </a:r>
          </a:p>
          <a:p>
            <a:pPr lvl="1" indent="231775" algn="just">
              <a:buClr>
                <a:schemeClr val="accent1"/>
              </a:buClr>
              <a:buFont typeface="Wingdings" pitchFamily="2" charset="2"/>
              <a:buChar char="§"/>
            </a:pPr>
            <a:r>
              <a:rPr lang="en-US" sz="2400" dirty="0" smtClean="0"/>
              <a:t>Vine has more than 40 million users</a:t>
            </a:r>
          </a:p>
        </p:txBody>
      </p:sp>
    </p:spTree>
    <p:extLst>
      <p:ext uri="{BB962C8B-B14F-4D97-AF65-F5344CB8AC3E}">
        <p14:creationId xmlns:p14="http://schemas.microsoft.com/office/powerpoint/2010/main" val="20329087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12A81CF-C716-4575-BF59-CA1936DECDCC}" type="slidenum">
              <a:rPr lang="en-US" smtClean="0"/>
              <a:pPr/>
              <a:t>15</a:t>
            </a:fld>
            <a:endParaRPr lang="en-US" dirty="0"/>
          </a:p>
        </p:txBody>
      </p:sp>
      <p:sp>
        <p:nvSpPr>
          <p:cNvPr id="7" name="TextBox 6"/>
          <p:cNvSpPr txBox="1"/>
          <p:nvPr/>
        </p:nvSpPr>
        <p:spPr>
          <a:xfrm>
            <a:off x="1143000" y="228600"/>
            <a:ext cx="7543800" cy="707886"/>
          </a:xfrm>
          <a:prstGeom prst="rect">
            <a:avLst/>
          </a:prstGeom>
          <a:noFill/>
        </p:spPr>
        <p:txBody>
          <a:bodyPr wrap="square" rtlCol="0">
            <a:spAutoFit/>
          </a:bodyPr>
          <a:lstStyle/>
          <a:p>
            <a:r>
              <a:rPr lang="en-US" sz="4000" dirty="0" smtClean="0">
                <a:effectLst>
                  <a:outerShdw blurRad="38100" dist="38100" dir="2700000" algn="tl">
                    <a:srgbClr val="000000">
                      <a:alpha val="43137"/>
                    </a:srgbClr>
                  </a:outerShdw>
                </a:effectLst>
              </a:rPr>
              <a:t>The Impact of Social Media</a:t>
            </a:r>
            <a:endParaRPr lang="en-US" sz="4000" dirty="0">
              <a:effectLst>
                <a:outerShdw blurRad="38100" dist="38100" dir="2700000" algn="tl">
                  <a:srgbClr val="000000">
                    <a:alpha val="43137"/>
                  </a:srgbClr>
                </a:outerShdw>
              </a:effectLst>
            </a:endParaRPr>
          </a:p>
        </p:txBody>
      </p:sp>
      <p:sp>
        <p:nvSpPr>
          <p:cNvPr id="6" name="TextBox 5"/>
          <p:cNvSpPr txBox="1"/>
          <p:nvPr/>
        </p:nvSpPr>
        <p:spPr>
          <a:xfrm>
            <a:off x="1447800" y="1676400"/>
            <a:ext cx="6629400" cy="646331"/>
          </a:xfrm>
          <a:prstGeom prst="rect">
            <a:avLst/>
          </a:prstGeom>
          <a:noFill/>
        </p:spPr>
        <p:txBody>
          <a:bodyPr wrap="square" rtlCol="0">
            <a:spAutoFit/>
          </a:bodyPr>
          <a:lstStyle/>
          <a:p>
            <a:r>
              <a:rPr lang="en-US" sz="3600" dirty="0" smtClean="0"/>
              <a:t>By the numbers . . . </a:t>
            </a:r>
            <a:endParaRPr lang="en-US" sz="3600" dirty="0"/>
          </a:p>
        </p:txBody>
      </p:sp>
      <p:sp>
        <p:nvSpPr>
          <p:cNvPr id="8" name="TextBox 7"/>
          <p:cNvSpPr txBox="1"/>
          <p:nvPr/>
        </p:nvSpPr>
        <p:spPr>
          <a:xfrm>
            <a:off x="1600200" y="2590800"/>
            <a:ext cx="7315200" cy="2308324"/>
          </a:xfrm>
          <a:prstGeom prst="rect">
            <a:avLst/>
          </a:prstGeom>
          <a:noFill/>
        </p:spPr>
        <p:txBody>
          <a:bodyPr wrap="square" rtlCol="0">
            <a:spAutoFit/>
          </a:bodyPr>
          <a:lstStyle/>
          <a:p>
            <a:pPr indent="231775" algn="just">
              <a:buClr>
                <a:schemeClr val="accent1"/>
              </a:buClr>
              <a:buFont typeface="Wingdings" pitchFamily="2" charset="2"/>
              <a:buChar char="§"/>
            </a:pPr>
            <a:r>
              <a:rPr lang="en-US" sz="2400" dirty="0" smtClean="0"/>
              <a:t>Google+, LinkedIn, and Instagram:</a:t>
            </a:r>
          </a:p>
          <a:p>
            <a:pPr lvl="1" indent="231775" algn="just">
              <a:buClr>
                <a:schemeClr val="accent1"/>
              </a:buClr>
              <a:buFont typeface="Wingdings" pitchFamily="2" charset="2"/>
              <a:buChar char="§"/>
            </a:pPr>
            <a:r>
              <a:rPr lang="en-US" sz="2400" dirty="0" smtClean="0"/>
              <a:t>Over 359 million monthly users on Google+</a:t>
            </a:r>
          </a:p>
          <a:p>
            <a:pPr lvl="1" indent="231775" algn="just">
              <a:buClr>
                <a:schemeClr val="accent1"/>
              </a:buClr>
              <a:buFont typeface="Wingdings" pitchFamily="2" charset="2"/>
              <a:buChar char="§"/>
            </a:pPr>
            <a:r>
              <a:rPr lang="en-US" sz="2400" dirty="0" smtClean="0"/>
              <a:t>91 of the Fortune 100 companies use LinkedIn for candidate searches</a:t>
            </a:r>
          </a:p>
          <a:p>
            <a:pPr lvl="1" indent="231775" algn="just">
              <a:buClr>
                <a:schemeClr val="accent1"/>
              </a:buClr>
              <a:buFont typeface="Wingdings" pitchFamily="2" charset="2"/>
              <a:buChar char="§"/>
            </a:pPr>
            <a:r>
              <a:rPr lang="en-US" sz="2400" dirty="0" smtClean="0"/>
              <a:t>2.5 billion “likes” per day; 70 million photos posted daily on Instagram</a:t>
            </a:r>
          </a:p>
        </p:txBody>
      </p:sp>
    </p:spTree>
    <p:extLst>
      <p:ext uri="{BB962C8B-B14F-4D97-AF65-F5344CB8AC3E}">
        <p14:creationId xmlns:p14="http://schemas.microsoft.com/office/powerpoint/2010/main" val="10092890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12A81CF-C716-4575-BF59-CA1936DECDCC}" type="slidenum">
              <a:rPr lang="en-US" smtClean="0"/>
              <a:pPr/>
              <a:t>16</a:t>
            </a:fld>
            <a:endParaRPr lang="en-US" dirty="0"/>
          </a:p>
        </p:txBody>
      </p:sp>
      <p:sp>
        <p:nvSpPr>
          <p:cNvPr id="7" name="TextBox 6"/>
          <p:cNvSpPr txBox="1"/>
          <p:nvPr/>
        </p:nvSpPr>
        <p:spPr>
          <a:xfrm>
            <a:off x="1143000" y="228600"/>
            <a:ext cx="7543800" cy="707886"/>
          </a:xfrm>
          <a:prstGeom prst="rect">
            <a:avLst/>
          </a:prstGeom>
          <a:noFill/>
        </p:spPr>
        <p:txBody>
          <a:bodyPr wrap="square" rtlCol="0">
            <a:spAutoFit/>
          </a:bodyPr>
          <a:lstStyle/>
          <a:p>
            <a:r>
              <a:rPr lang="en-US" sz="4000" dirty="0" smtClean="0">
                <a:effectLst>
                  <a:outerShdw blurRad="38100" dist="38100" dir="2700000" algn="tl">
                    <a:srgbClr val="000000">
                      <a:alpha val="43137"/>
                    </a:srgbClr>
                  </a:outerShdw>
                </a:effectLst>
              </a:rPr>
              <a:t>National Labor Relations Act</a:t>
            </a:r>
            <a:endParaRPr lang="en-US" sz="4000" dirty="0">
              <a:effectLst>
                <a:outerShdw blurRad="38100" dist="38100" dir="2700000" algn="tl">
                  <a:srgbClr val="000000">
                    <a:alpha val="43137"/>
                  </a:srgbClr>
                </a:outerShdw>
              </a:effectLst>
            </a:endParaRPr>
          </a:p>
        </p:txBody>
      </p:sp>
      <p:sp>
        <p:nvSpPr>
          <p:cNvPr id="6" name="TextBox 5"/>
          <p:cNvSpPr txBox="1"/>
          <p:nvPr/>
        </p:nvSpPr>
        <p:spPr>
          <a:xfrm>
            <a:off x="1447800" y="1676400"/>
            <a:ext cx="6629400" cy="646331"/>
          </a:xfrm>
          <a:prstGeom prst="rect">
            <a:avLst/>
          </a:prstGeom>
          <a:noFill/>
        </p:spPr>
        <p:txBody>
          <a:bodyPr wrap="square" rtlCol="0">
            <a:spAutoFit/>
          </a:bodyPr>
          <a:lstStyle/>
          <a:p>
            <a:r>
              <a:rPr lang="en-US" sz="3600" dirty="0" smtClean="0"/>
              <a:t>Section 8(a)(1)</a:t>
            </a:r>
            <a:endParaRPr lang="en-US" sz="3600" dirty="0"/>
          </a:p>
        </p:txBody>
      </p:sp>
      <p:sp>
        <p:nvSpPr>
          <p:cNvPr id="8" name="TextBox 7"/>
          <p:cNvSpPr txBox="1"/>
          <p:nvPr/>
        </p:nvSpPr>
        <p:spPr>
          <a:xfrm>
            <a:off x="1600200" y="2819400"/>
            <a:ext cx="6248400" cy="2308324"/>
          </a:xfrm>
          <a:prstGeom prst="rect">
            <a:avLst/>
          </a:prstGeom>
          <a:noFill/>
        </p:spPr>
        <p:txBody>
          <a:bodyPr wrap="square" rtlCol="0">
            <a:spAutoFit/>
          </a:bodyPr>
          <a:lstStyle/>
          <a:p>
            <a:pPr algn="just"/>
            <a:r>
              <a:rPr lang="en-US" sz="2400" dirty="0" smtClean="0"/>
              <a:t>“(a) [Unfair labor practices by employer] It shall be an unfair labor practice for an employer--</a:t>
            </a:r>
          </a:p>
          <a:p>
            <a:pPr algn="just"/>
            <a:r>
              <a:rPr lang="en-US" sz="2400" dirty="0" smtClean="0"/>
              <a:t>	 (1) to interfere with, restrain, or coerce 	employees in the exercise of the rights 	guaranteed in section 7 [section 157 of 	this title];”</a:t>
            </a:r>
            <a:endParaRPr lang="en-US" sz="2400" dirty="0"/>
          </a:p>
        </p:txBody>
      </p:sp>
    </p:spTree>
    <p:extLst>
      <p:ext uri="{BB962C8B-B14F-4D97-AF65-F5344CB8AC3E}">
        <p14:creationId xmlns:p14="http://schemas.microsoft.com/office/powerpoint/2010/main" val="3077741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12A81CF-C716-4575-BF59-CA1936DECDCC}" type="slidenum">
              <a:rPr lang="en-US" smtClean="0"/>
              <a:pPr/>
              <a:t>17</a:t>
            </a:fld>
            <a:endParaRPr lang="en-US" dirty="0"/>
          </a:p>
        </p:txBody>
      </p:sp>
      <p:sp>
        <p:nvSpPr>
          <p:cNvPr id="7" name="TextBox 6"/>
          <p:cNvSpPr txBox="1"/>
          <p:nvPr/>
        </p:nvSpPr>
        <p:spPr>
          <a:xfrm>
            <a:off x="1143000" y="228600"/>
            <a:ext cx="7772400" cy="707886"/>
          </a:xfrm>
          <a:prstGeom prst="rect">
            <a:avLst/>
          </a:prstGeom>
          <a:noFill/>
        </p:spPr>
        <p:txBody>
          <a:bodyPr wrap="square" rtlCol="0">
            <a:spAutoFit/>
          </a:bodyPr>
          <a:lstStyle/>
          <a:p>
            <a:r>
              <a:rPr lang="en-US" sz="4000" dirty="0" smtClean="0">
                <a:effectLst>
                  <a:outerShdw blurRad="38100" dist="38100" dir="2700000" algn="tl">
                    <a:srgbClr val="000000">
                      <a:alpha val="43137"/>
                    </a:srgbClr>
                  </a:outerShdw>
                </a:effectLst>
              </a:rPr>
              <a:t>National Labor Relations Act</a:t>
            </a:r>
            <a:endParaRPr lang="en-US" sz="4000" dirty="0">
              <a:effectLst>
                <a:outerShdw blurRad="38100" dist="38100" dir="2700000" algn="tl">
                  <a:srgbClr val="000000">
                    <a:alpha val="43137"/>
                  </a:srgbClr>
                </a:outerShdw>
              </a:effectLst>
            </a:endParaRPr>
          </a:p>
        </p:txBody>
      </p:sp>
      <p:sp>
        <p:nvSpPr>
          <p:cNvPr id="6" name="TextBox 5"/>
          <p:cNvSpPr txBox="1"/>
          <p:nvPr/>
        </p:nvSpPr>
        <p:spPr>
          <a:xfrm>
            <a:off x="1447800" y="1524000"/>
            <a:ext cx="6629400" cy="646331"/>
          </a:xfrm>
          <a:prstGeom prst="rect">
            <a:avLst/>
          </a:prstGeom>
          <a:noFill/>
        </p:spPr>
        <p:txBody>
          <a:bodyPr wrap="square" rtlCol="0">
            <a:spAutoFit/>
          </a:bodyPr>
          <a:lstStyle/>
          <a:p>
            <a:r>
              <a:rPr lang="en-US" sz="3600" dirty="0" smtClean="0"/>
              <a:t>Section 7</a:t>
            </a:r>
            <a:endParaRPr lang="en-US" sz="3600" dirty="0"/>
          </a:p>
        </p:txBody>
      </p:sp>
      <p:sp>
        <p:nvSpPr>
          <p:cNvPr id="8" name="TextBox 7"/>
          <p:cNvSpPr txBox="1"/>
          <p:nvPr/>
        </p:nvSpPr>
        <p:spPr>
          <a:xfrm>
            <a:off x="1524000" y="2286000"/>
            <a:ext cx="6248400" cy="4185761"/>
          </a:xfrm>
          <a:prstGeom prst="rect">
            <a:avLst/>
          </a:prstGeom>
          <a:noFill/>
        </p:spPr>
        <p:txBody>
          <a:bodyPr wrap="square" rtlCol="0">
            <a:spAutoFit/>
          </a:bodyPr>
          <a:lstStyle/>
          <a:p>
            <a:pPr algn="just">
              <a:buClr>
                <a:schemeClr val="accent1"/>
              </a:buClr>
            </a:pPr>
            <a:r>
              <a:rPr lang="en-US" sz="2200" dirty="0" smtClean="0"/>
              <a:t>“Employees shall have the right to self-organization, to form, join, or assist labor organizations, to bargain collectively through representatives of their own choosing, and to engage in </a:t>
            </a:r>
            <a:r>
              <a:rPr lang="en-US" sz="2200" b="1" u="sng" dirty="0" smtClean="0"/>
              <a:t>other concerted activities </a:t>
            </a:r>
            <a:r>
              <a:rPr lang="en-US" sz="2200" dirty="0" smtClean="0"/>
              <a:t>for the purpose of collective bargaining or other mutual aid or protection, and shall also have the right to refrain from any or all of such activities except to the extent that such right may be affected by an agreement requiring membership in a labor organization as a condition of employment as authorized in section 8(a)(3) [section 158(a)(3) of this title].”</a:t>
            </a:r>
          </a:p>
        </p:txBody>
      </p:sp>
    </p:spTree>
    <p:extLst>
      <p:ext uri="{BB962C8B-B14F-4D97-AF65-F5344CB8AC3E}">
        <p14:creationId xmlns:p14="http://schemas.microsoft.com/office/powerpoint/2010/main" val="22982981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12A81CF-C716-4575-BF59-CA1936DECDCC}" type="slidenum">
              <a:rPr lang="en-US" smtClean="0"/>
              <a:pPr/>
              <a:t>18</a:t>
            </a:fld>
            <a:endParaRPr lang="en-US" dirty="0"/>
          </a:p>
        </p:txBody>
      </p:sp>
      <p:sp>
        <p:nvSpPr>
          <p:cNvPr id="7" name="TextBox 6"/>
          <p:cNvSpPr txBox="1"/>
          <p:nvPr/>
        </p:nvSpPr>
        <p:spPr>
          <a:xfrm>
            <a:off x="1143000" y="228600"/>
            <a:ext cx="5181600" cy="707886"/>
          </a:xfrm>
          <a:prstGeom prst="rect">
            <a:avLst/>
          </a:prstGeom>
          <a:noFill/>
        </p:spPr>
        <p:txBody>
          <a:bodyPr wrap="square" rtlCol="0">
            <a:spAutoFit/>
          </a:bodyPr>
          <a:lstStyle/>
          <a:p>
            <a:r>
              <a:rPr lang="en-US" sz="4000" dirty="0" smtClean="0">
                <a:effectLst>
                  <a:outerShdw blurRad="38100" dist="38100" dir="2700000" algn="tl">
                    <a:srgbClr val="000000">
                      <a:alpha val="43137"/>
                    </a:srgbClr>
                  </a:outerShdw>
                </a:effectLst>
              </a:rPr>
              <a:t>Generally . . .</a:t>
            </a:r>
            <a:endParaRPr lang="en-US" sz="4000" dirty="0">
              <a:effectLst>
                <a:outerShdw blurRad="38100" dist="38100" dir="2700000" algn="tl">
                  <a:srgbClr val="000000">
                    <a:alpha val="43137"/>
                  </a:srgbClr>
                </a:outerShdw>
              </a:effectLst>
            </a:endParaRPr>
          </a:p>
        </p:txBody>
      </p:sp>
      <p:sp>
        <p:nvSpPr>
          <p:cNvPr id="6" name="TextBox 5"/>
          <p:cNvSpPr txBox="1"/>
          <p:nvPr/>
        </p:nvSpPr>
        <p:spPr>
          <a:xfrm>
            <a:off x="1447800" y="1447800"/>
            <a:ext cx="6629400" cy="5909310"/>
          </a:xfrm>
          <a:prstGeom prst="rect">
            <a:avLst/>
          </a:prstGeom>
          <a:noFill/>
        </p:spPr>
        <p:txBody>
          <a:bodyPr wrap="square" rtlCol="0">
            <a:spAutoFit/>
          </a:bodyPr>
          <a:lstStyle/>
          <a:p>
            <a:pPr algn="just"/>
            <a:r>
              <a:rPr lang="en-US" sz="2650" dirty="0" smtClean="0"/>
              <a:t>“The theme running throughout the [NLRB] reports is that social media posts involving collective online discussions among employees about workplace concerns are protected activities under Section 7, while solitary employee posts simply expressing frustrations or gripes are not protected activities under Section 7.”</a:t>
            </a:r>
          </a:p>
          <a:p>
            <a:pPr algn="just"/>
            <a:endParaRPr lang="en-US" sz="2650" dirty="0" smtClean="0"/>
          </a:p>
          <a:p>
            <a:pPr algn="just"/>
            <a:r>
              <a:rPr lang="en-US" sz="2650" i="1" dirty="0" smtClean="0"/>
              <a:t>Social Media in the Workplace: The Impact of Recent NLRB Rulings.</a:t>
            </a:r>
            <a:r>
              <a:rPr lang="en-US" sz="2650" dirty="0" smtClean="0"/>
              <a:t>  Todd C. Taylor.  </a:t>
            </a:r>
            <a:r>
              <a:rPr lang="en-US" sz="2650" u="sng" dirty="0" smtClean="0"/>
              <a:t>Westlaw Journal of Employment</a:t>
            </a:r>
            <a:r>
              <a:rPr lang="en-US" sz="2650" dirty="0" smtClean="0"/>
              <a:t> (May 15, 2013).</a:t>
            </a:r>
            <a:endParaRPr lang="en-US" sz="2650" i="1" dirty="0" smtClean="0"/>
          </a:p>
          <a:p>
            <a:endParaRPr lang="en-US" sz="2650" dirty="0" smtClean="0"/>
          </a:p>
          <a:p>
            <a:endParaRPr lang="en-US" sz="2650" dirty="0"/>
          </a:p>
        </p:txBody>
      </p:sp>
    </p:spTree>
    <p:extLst>
      <p:ext uri="{BB962C8B-B14F-4D97-AF65-F5344CB8AC3E}">
        <p14:creationId xmlns:p14="http://schemas.microsoft.com/office/powerpoint/2010/main" val="18167336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12A81CF-C716-4575-BF59-CA1936DECDCC}" type="slidenum">
              <a:rPr lang="en-US" smtClean="0"/>
              <a:pPr/>
              <a:t>19</a:t>
            </a:fld>
            <a:endParaRPr lang="en-US" dirty="0"/>
          </a:p>
        </p:txBody>
      </p:sp>
      <p:sp>
        <p:nvSpPr>
          <p:cNvPr id="7" name="TextBox 6"/>
          <p:cNvSpPr txBox="1"/>
          <p:nvPr/>
        </p:nvSpPr>
        <p:spPr>
          <a:xfrm>
            <a:off x="1143000" y="228600"/>
            <a:ext cx="7696200" cy="646331"/>
          </a:xfrm>
          <a:prstGeom prst="rect">
            <a:avLst/>
          </a:prstGeom>
          <a:noFill/>
        </p:spPr>
        <p:txBody>
          <a:bodyPr wrap="square" rtlCol="0">
            <a:spAutoFit/>
          </a:bodyPr>
          <a:lstStyle/>
          <a:p>
            <a:r>
              <a:rPr lang="en-US" sz="3600" dirty="0" smtClean="0">
                <a:effectLst>
                  <a:outerShdw blurRad="38100" dist="38100" dir="2700000" algn="tl">
                    <a:srgbClr val="000000">
                      <a:alpha val="43137"/>
                    </a:srgbClr>
                  </a:outerShdw>
                </a:effectLst>
              </a:rPr>
              <a:t>Recent NLRB Decisions</a:t>
            </a:r>
            <a:endParaRPr lang="en-US" sz="3600" dirty="0">
              <a:effectLst>
                <a:outerShdw blurRad="38100" dist="38100" dir="2700000" algn="tl">
                  <a:srgbClr val="000000">
                    <a:alpha val="43137"/>
                  </a:srgbClr>
                </a:outerShdw>
              </a:effectLst>
            </a:endParaRPr>
          </a:p>
        </p:txBody>
      </p:sp>
      <p:sp>
        <p:nvSpPr>
          <p:cNvPr id="6" name="TextBox 5"/>
          <p:cNvSpPr txBox="1"/>
          <p:nvPr/>
        </p:nvSpPr>
        <p:spPr>
          <a:xfrm>
            <a:off x="1295400" y="1219200"/>
            <a:ext cx="7696200" cy="584775"/>
          </a:xfrm>
          <a:prstGeom prst="rect">
            <a:avLst/>
          </a:prstGeom>
          <a:noFill/>
        </p:spPr>
        <p:txBody>
          <a:bodyPr wrap="square" rtlCol="0">
            <a:spAutoFit/>
          </a:bodyPr>
          <a:lstStyle/>
          <a:p>
            <a:r>
              <a:rPr lang="en-US" sz="3200" i="1" u="sng" dirty="0" smtClean="0"/>
              <a:t>UPMC and SEIU Healthcare Pennsylvania</a:t>
            </a:r>
            <a:endParaRPr lang="en-US" sz="3200" i="1" u="sng" dirty="0"/>
          </a:p>
        </p:txBody>
      </p:sp>
      <p:sp>
        <p:nvSpPr>
          <p:cNvPr id="8" name="TextBox 7"/>
          <p:cNvSpPr txBox="1"/>
          <p:nvPr/>
        </p:nvSpPr>
        <p:spPr>
          <a:xfrm>
            <a:off x="990600" y="1828800"/>
            <a:ext cx="7924800" cy="4401205"/>
          </a:xfrm>
          <a:prstGeom prst="rect">
            <a:avLst/>
          </a:prstGeom>
          <a:noFill/>
        </p:spPr>
        <p:txBody>
          <a:bodyPr wrap="square" rtlCol="0">
            <a:spAutoFit/>
          </a:bodyPr>
          <a:lstStyle/>
          <a:p>
            <a:pPr indent="231775" algn="just">
              <a:buClr>
                <a:schemeClr val="accent1"/>
              </a:buClr>
              <a:buFont typeface="Wingdings" pitchFamily="2" charset="2"/>
              <a:buChar char="§"/>
            </a:pPr>
            <a:r>
              <a:rPr lang="en-US" sz="2000" u="sng" dirty="0" smtClean="0"/>
              <a:t>Policy in Question:</a:t>
            </a:r>
          </a:p>
          <a:p>
            <a:pPr lvl="1" indent="231775" algn="just">
              <a:buClr>
                <a:schemeClr val="accent1"/>
              </a:buClr>
              <a:buFont typeface="Wingdings" pitchFamily="2" charset="2"/>
              <a:buChar char="§"/>
            </a:pPr>
            <a:r>
              <a:rPr lang="en-US" sz="2000" dirty="0" smtClean="0"/>
              <a:t>UPMC workforce members shall only use UPMC information technology resources for authorized activities.</a:t>
            </a:r>
          </a:p>
          <a:p>
            <a:pPr lvl="1" indent="231775" algn="just">
              <a:buClr>
                <a:schemeClr val="accent1"/>
              </a:buClr>
              <a:buFont typeface="Wingdings" pitchFamily="2" charset="2"/>
              <a:buChar char="§"/>
            </a:pPr>
            <a:r>
              <a:rPr lang="en-US" sz="2000" dirty="0" smtClean="0"/>
              <a:t>A UPMC employee is permitted </a:t>
            </a:r>
            <a:r>
              <a:rPr lang="en-US" sz="2000" i="1" dirty="0" smtClean="0"/>
              <a:t>“de </a:t>
            </a:r>
            <a:r>
              <a:rPr lang="en-US" sz="2000" i="1" dirty="0" err="1" smtClean="0"/>
              <a:t>minimis</a:t>
            </a:r>
            <a:r>
              <a:rPr lang="en-US" sz="2000" dirty="0" smtClean="0"/>
              <a:t>” personal use of the UPMC technology.</a:t>
            </a:r>
          </a:p>
          <a:p>
            <a:pPr lvl="1" indent="231775" algn="just">
              <a:buClr>
                <a:schemeClr val="accent1"/>
              </a:buClr>
              <a:buFont typeface="Wingdings" pitchFamily="2" charset="2"/>
              <a:buChar char="§"/>
            </a:pPr>
            <a:r>
              <a:rPr lang="en-US" sz="2000" dirty="0" smtClean="0"/>
              <a:t>Without prior written consent, an employee shall not independently establish (or otherwise participate in) websites, social networks (such as Facebook, MySpace, peer-to-peer networks, twitter, etc.) electronic bulletin boards or other web-based applications or tools that:</a:t>
            </a:r>
          </a:p>
          <a:p>
            <a:pPr lvl="2" indent="231775" algn="just">
              <a:buClr>
                <a:schemeClr val="accent1"/>
              </a:buClr>
              <a:buFont typeface="Wingdings" pitchFamily="2" charset="2"/>
              <a:buChar char="§"/>
            </a:pPr>
            <a:r>
              <a:rPr lang="en-US" sz="2000" dirty="0" smtClean="0"/>
              <a:t>Describe any affiliation with UPMC;</a:t>
            </a:r>
          </a:p>
          <a:p>
            <a:pPr lvl="2" indent="231775" algn="just">
              <a:buClr>
                <a:schemeClr val="accent1"/>
              </a:buClr>
              <a:buFont typeface="Wingdings" pitchFamily="2" charset="2"/>
              <a:buChar char="§"/>
            </a:pPr>
            <a:r>
              <a:rPr lang="en-US" sz="2000" dirty="0" smtClean="0"/>
              <a:t>Disparage or misrepresent UPMC;</a:t>
            </a:r>
          </a:p>
          <a:p>
            <a:pPr lvl="2" indent="231775" algn="just">
              <a:buClr>
                <a:schemeClr val="accent1"/>
              </a:buClr>
              <a:buFont typeface="Wingdings" pitchFamily="2" charset="2"/>
              <a:buChar char="§"/>
            </a:pPr>
            <a:r>
              <a:rPr lang="en-US" sz="2000" dirty="0" smtClean="0"/>
              <a:t>Make false or misleading statements regarding UPMC;</a:t>
            </a:r>
          </a:p>
          <a:p>
            <a:pPr lvl="2" indent="231775" algn="just">
              <a:buClr>
                <a:schemeClr val="accent1"/>
              </a:buClr>
              <a:buFont typeface="Wingdings" pitchFamily="2" charset="2"/>
              <a:buChar char="§"/>
            </a:pPr>
            <a:r>
              <a:rPr lang="en-US" sz="2000" dirty="0" smtClean="0"/>
              <a:t>Use UPMC’s logos or other copyrighted or trademarked materials.</a:t>
            </a:r>
          </a:p>
        </p:txBody>
      </p:sp>
    </p:spTree>
    <p:extLst>
      <p:ext uri="{BB962C8B-B14F-4D97-AF65-F5344CB8AC3E}">
        <p14:creationId xmlns:p14="http://schemas.microsoft.com/office/powerpoint/2010/main" val="24024839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12A81CF-C716-4575-BF59-CA1936DECDCC}" type="slidenum">
              <a:rPr lang="en-US" smtClean="0"/>
              <a:pPr/>
              <a:t>2</a:t>
            </a:fld>
            <a:endParaRPr lang="en-US" dirty="0"/>
          </a:p>
        </p:txBody>
      </p:sp>
      <p:sp>
        <p:nvSpPr>
          <p:cNvPr id="7" name="TextBox 6"/>
          <p:cNvSpPr txBox="1"/>
          <p:nvPr/>
        </p:nvSpPr>
        <p:spPr>
          <a:xfrm>
            <a:off x="1143000" y="228600"/>
            <a:ext cx="7467600" cy="707886"/>
          </a:xfrm>
          <a:prstGeom prst="rect">
            <a:avLst/>
          </a:prstGeom>
          <a:noFill/>
        </p:spPr>
        <p:txBody>
          <a:bodyPr wrap="square" rtlCol="0">
            <a:spAutoFit/>
          </a:bodyPr>
          <a:lstStyle/>
          <a:p>
            <a:pPr algn="ctr"/>
            <a:r>
              <a:rPr lang="en-US" sz="4000" dirty="0" smtClean="0">
                <a:effectLst>
                  <a:outerShdw blurRad="38100" dist="38100" dir="2700000" algn="tl">
                    <a:srgbClr val="000000">
                      <a:alpha val="43137"/>
                    </a:srgbClr>
                  </a:outerShdw>
                </a:effectLst>
              </a:rPr>
              <a:t>“I got fired over Twitter.”</a:t>
            </a:r>
            <a:endParaRPr lang="en-US" sz="4000" dirty="0">
              <a:effectLst>
                <a:outerShdw blurRad="38100" dist="38100" dir="2700000" algn="tl">
                  <a:srgbClr val="000000">
                    <a:alpha val="43137"/>
                  </a:srgbClr>
                </a:outerShdw>
              </a:effectLst>
            </a:endParaRPr>
          </a:p>
        </p:txBody>
      </p:sp>
      <p:pic>
        <p:nvPicPr>
          <p:cNvPr id="8" name="Picture 7" descr="tx teen fired.jpg"/>
          <p:cNvPicPr>
            <a:picLocks noChangeAspect="1"/>
          </p:cNvPicPr>
          <p:nvPr/>
        </p:nvPicPr>
        <p:blipFill>
          <a:blip r:embed="rId3" cstate="print"/>
          <a:stretch>
            <a:fillRect/>
          </a:stretch>
        </p:blipFill>
        <p:spPr>
          <a:xfrm>
            <a:off x="990600" y="1219200"/>
            <a:ext cx="4964964" cy="3162300"/>
          </a:xfrm>
          <a:prstGeom prst="rect">
            <a:avLst/>
          </a:prstGeom>
        </p:spPr>
      </p:pic>
      <p:pic>
        <p:nvPicPr>
          <p:cNvPr id="10" name="Picture 9" descr="tx employer response.jpg"/>
          <p:cNvPicPr>
            <a:picLocks noChangeAspect="1"/>
          </p:cNvPicPr>
          <p:nvPr/>
        </p:nvPicPr>
        <p:blipFill>
          <a:blip r:embed="rId4" cstate="print"/>
          <a:stretch>
            <a:fillRect/>
          </a:stretch>
        </p:blipFill>
        <p:spPr>
          <a:xfrm>
            <a:off x="3962400" y="3200400"/>
            <a:ext cx="4953000" cy="2819400"/>
          </a:xfrm>
          <a:prstGeom prst="rect">
            <a:avLst/>
          </a:prstGeom>
        </p:spPr>
      </p:pic>
    </p:spTree>
    <p:extLst>
      <p:ext uri="{BB962C8B-B14F-4D97-AF65-F5344CB8AC3E}">
        <p14:creationId xmlns:p14="http://schemas.microsoft.com/office/powerpoint/2010/main" val="9032008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12A81CF-C716-4575-BF59-CA1936DECDCC}" type="slidenum">
              <a:rPr lang="en-US" smtClean="0"/>
              <a:pPr/>
              <a:t>20</a:t>
            </a:fld>
            <a:endParaRPr lang="en-US" dirty="0"/>
          </a:p>
        </p:txBody>
      </p:sp>
      <p:sp>
        <p:nvSpPr>
          <p:cNvPr id="7" name="TextBox 6"/>
          <p:cNvSpPr txBox="1"/>
          <p:nvPr/>
        </p:nvSpPr>
        <p:spPr>
          <a:xfrm>
            <a:off x="1143000" y="228600"/>
            <a:ext cx="7696200" cy="646331"/>
          </a:xfrm>
          <a:prstGeom prst="rect">
            <a:avLst/>
          </a:prstGeom>
          <a:noFill/>
        </p:spPr>
        <p:txBody>
          <a:bodyPr wrap="square" rtlCol="0">
            <a:spAutoFit/>
          </a:bodyPr>
          <a:lstStyle/>
          <a:p>
            <a:r>
              <a:rPr lang="en-US" sz="3600" dirty="0" smtClean="0">
                <a:effectLst>
                  <a:outerShdw blurRad="38100" dist="38100" dir="2700000" algn="tl">
                    <a:srgbClr val="000000">
                      <a:alpha val="43137"/>
                    </a:srgbClr>
                  </a:outerShdw>
                </a:effectLst>
              </a:rPr>
              <a:t>Recent NLRB Decisions</a:t>
            </a:r>
            <a:endParaRPr lang="en-US" sz="3600" dirty="0">
              <a:effectLst>
                <a:outerShdw blurRad="38100" dist="38100" dir="2700000" algn="tl">
                  <a:srgbClr val="000000">
                    <a:alpha val="43137"/>
                  </a:srgbClr>
                </a:outerShdw>
              </a:effectLst>
            </a:endParaRPr>
          </a:p>
        </p:txBody>
      </p:sp>
      <p:sp>
        <p:nvSpPr>
          <p:cNvPr id="6" name="TextBox 5"/>
          <p:cNvSpPr txBox="1"/>
          <p:nvPr/>
        </p:nvSpPr>
        <p:spPr>
          <a:xfrm>
            <a:off x="990600" y="1219200"/>
            <a:ext cx="7696200" cy="584775"/>
          </a:xfrm>
          <a:prstGeom prst="rect">
            <a:avLst/>
          </a:prstGeom>
          <a:noFill/>
        </p:spPr>
        <p:txBody>
          <a:bodyPr wrap="square" rtlCol="0">
            <a:spAutoFit/>
          </a:bodyPr>
          <a:lstStyle/>
          <a:p>
            <a:r>
              <a:rPr lang="en-US" sz="3200" i="1" u="sng" dirty="0" smtClean="0"/>
              <a:t>UPMC  (cont’d)</a:t>
            </a:r>
            <a:endParaRPr lang="en-US" sz="3200" i="1" u="sng" dirty="0"/>
          </a:p>
        </p:txBody>
      </p:sp>
      <p:sp>
        <p:nvSpPr>
          <p:cNvPr id="8" name="TextBox 7"/>
          <p:cNvSpPr txBox="1"/>
          <p:nvPr/>
        </p:nvSpPr>
        <p:spPr>
          <a:xfrm>
            <a:off x="990600" y="1828800"/>
            <a:ext cx="6934200" cy="2862322"/>
          </a:xfrm>
          <a:prstGeom prst="rect">
            <a:avLst/>
          </a:prstGeom>
          <a:noFill/>
        </p:spPr>
        <p:txBody>
          <a:bodyPr wrap="square" rtlCol="0">
            <a:spAutoFit/>
          </a:bodyPr>
          <a:lstStyle/>
          <a:p>
            <a:pPr indent="231775" algn="just">
              <a:buClr>
                <a:schemeClr val="accent1"/>
              </a:buClr>
              <a:buFont typeface="Wingdings" pitchFamily="2" charset="2"/>
              <a:buChar char="§"/>
            </a:pPr>
            <a:r>
              <a:rPr lang="en-US" sz="2000" dirty="0" smtClean="0"/>
              <a:t>These overly broad and vague restrictions on employee use of technology violate Section 8(a)(1) of the NLRA.</a:t>
            </a:r>
          </a:p>
          <a:p>
            <a:pPr indent="231775" algn="just">
              <a:buClr>
                <a:schemeClr val="accent1"/>
              </a:buClr>
              <a:buFont typeface="Wingdings" pitchFamily="2" charset="2"/>
              <a:buChar char="§"/>
            </a:pPr>
            <a:endParaRPr lang="en-US" sz="2000" dirty="0" smtClean="0"/>
          </a:p>
          <a:p>
            <a:pPr indent="231775" algn="just">
              <a:buClr>
                <a:schemeClr val="accent1"/>
              </a:buClr>
              <a:buFont typeface="Wingdings" pitchFamily="2" charset="2"/>
              <a:buChar char="§"/>
            </a:pPr>
            <a:r>
              <a:rPr lang="en-US" sz="2000" dirty="0" smtClean="0"/>
              <a:t>Nothing indicates that any protected activity is exempt from the rule, thereby chilling Section 7.</a:t>
            </a:r>
          </a:p>
          <a:p>
            <a:pPr indent="231775" algn="just">
              <a:buClr>
                <a:schemeClr val="accent1"/>
              </a:buClr>
              <a:buFont typeface="Wingdings" pitchFamily="2" charset="2"/>
              <a:buChar char="§"/>
            </a:pPr>
            <a:endParaRPr lang="en-US" sz="2000" dirty="0" smtClean="0"/>
          </a:p>
          <a:p>
            <a:pPr indent="231775" algn="just">
              <a:buClr>
                <a:schemeClr val="accent1"/>
              </a:buClr>
              <a:buFont typeface="Wingdings" pitchFamily="2" charset="2"/>
              <a:buChar char="§"/>
            </a:pPr>
            <a:r>
              <a:rPr lang="en-US" sz="2000" dirty="0" smtClean="0"/>
              <a:t>Employees confronting an employer’s rule “should not have to decide at their own peril what information is not lawfully subject to such prohibition.”</a:t>
            </a:r>
          </a:p>
        </p:txBody>
      </p:sp>
    </p:spTree>
    <p:extLst>
      <p:ext uri="{BB962C8B-B14F-4D97-AF65-F5344CB8AC3E}">
        <p14:creationId xmlns:p14="http://schemas.microsoft.com/office/powerpoint/2010/main" val="3039067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12A81CF-C716-4575-BF59-CA1936DECDCC}" type="slidenum">
              <a:rPr lang="en-US" smtClean="0"/>
              <a:pPr/>
              <a:t>21</a:t>
            </a:fld>
            <a:endParaRPr lang="en-US" dirty="0"/>
          </a:p>
        </p:txBody>
      </p:sp>
      <p:sp>
        <p:nvSpPr>
          <p:cNvPr id="7" name="TextBox 6"/>
          <p:cNvSpPr txBox="1"/>
          <p:nvPr/>
        </p:nvSpPr>
        <p:spPr>
          <a:xfrm>
            <a:off x="1143000" y="228600"/>
            <a:ext cx="7696200" cy="646331"/>
          </a:xfrm>
          <a:prstGeom prst="rect">
            <a:avLst/>
          </a:prstGeom>
          <a:noFill/>
        </p:spPr>
        <p:txBody>
          <a:bodyPr wrap="square" rtlCol="0">
            <a:spAutoFit/>
          </a:bodyPr>
          <a:lstStyle/>
          <a:p>
            <a:r>
              <a:rPr lang="en-US" sz="3600" dirty="0" smtClean="0">
                <a:effectLst>
                  <a:outerShdw blurRad="38100" dist="38100" dir="2700000" algn="tl">
                    <a:srgbClr val="000000">
                      <a:alpha val="43137"/>
                    </a:srgbClr>
                  </a:outerShdw>
                </a:effectLst>
              </a:rPr>
              <a:t>Recent NLRB Decisions</a:t>
            </a:r>
            <a:endParaRPr lang="en-US" sz="3600" dirty="0">
              <a:effectLst>
                <a:outerShdw blurRad="38100" dist="38100" dir="2700000" algn="tl">
                  <a:srgbClr val="000000">
                    <a:alpha val="43137"/>
                  </a:srgbClr>
                </a:outerShdw>
              </a:effectLst>
            </a:endParaRPr>
          </a:p>
        </p:txBody>
      </p:sp>
      <p:sp>
        <p:nvSpPr>
          <p:cNvPr id="6" name="TextBox 5"/>
          <p:cNvSpPr txBox="1"/>
          <p:nvPr/>
        </p:nvSpPr>
        <p:spPr>
          <a:xfrm>
            <a:off x="990600" y="1219200"/>
            <a:ext cx="7696200" cy="954107"/>
          </a:xfrm>
          <a:prstGeom prst="rect">
            <a:avLst/>
          </a:prstGeom>
          <a:noFill/>
        </p:spPr>
        <p:txBody>
          <a:bodyPr wrap="square" rtlCol="0">
            <a:spAutoFit/>
          </a:bodyPr>
          <a:lstStyle/>
          <a:p>
            <a:pPr algn="just"/>
            <a:r>
              <a:rPr lang="en-US" sz="2800" i="1" u="sng" dirty="0" smtClean="0"/>
              <a:t>Butler Medical Transport, LLC and </a:t>
            </a:r>
          </a:p>
          <a:p>
            <a:pPr algn="just"/>
            <a:r>
              <a:rPr lang="en-US" sz="2800" i="1" u="sng" dirty="0" smtClean="0"/>
              <a:t>Michael Rice, William Lewis </a:t>
            </a:r>
            <a:r>
              <a:rPr lang="en-US" sz="2800" i="1" u="sng" dirty="0" err="1" smtClean="0"/>
              <a:t>Norvell</a:t>
            </a:r>
            <a:endParaRPr lang="en-US" sz="2800" i="1" u="sng" dirty="0"/>
          </a:p>
        </p:txBody>
      </p:sp>
      <p:sp>
        <p:nvSpPr>
          <p:cNvPr id="8" name="TextBox 7"/>
          <p:cNvSpPr txBox="1"/>
          <p:nvPr/>
        </p:nvSpPr>
        <p:spPr>
          <a:xfrm>
            <a:off x="1066800" y="2362200"/>
            <a:ext cx="7924800" cy="3847207"/>
          </a:xfrm>
          <a:prstGeom prst="rect">
            <a:avLst/>
          </a:prstGeom>
          <a:noFill/>
        </p:spPr>
        <p:txBody>
          <a:bodyPr wrap="square" rtlCol="0">
            <a:spAutoFit/>
          </a:bodyPr>
          <a:lstStyle/>
          <a:p>
            <a:pPr indent="231775" algn="just">
              <a:buClr>
                <a:schemeClr val="accent1"/>
              </a:buClr>
              <a:buFont typeface="Wingdings" pitchFamily="2" charset="2"/>
              <a:buChar char="§"/>
            </a:pPr>
            <a:r>
              <a:rPr lang="en-US" sz="2000" dirty="0" err="1" smtClean="0"/>
              <a:t>Norvell</a:t>
            </a:r>
            <a:r>
              <a:rPr lang="en-US" sz="2000" dirty="0" smtClean="0"/>
              <a:t>: While on leave for workers’ compensation, he commented on a former co-worker’s Facebook post about the condition of the employer’s ambulances</a:t>
            </a:r>
          </a:p>
          <a:p>
            <a:pPr marL="457200" lvl="2" algn="just">
              <a:buClr>
                <a:schemeClr val="accent1"/>
              </a:buClr>
              <a:buFont typeface="Wingdings" pitchFamily="2" charset="2"/>
              <a:buChar char="§"/>
            </a:pPr>
            <a:r>
              <a:rPr lang="en-US" sz="2000" dirty="0" smtClean="0"/>
              <a:t> Employer violated the NLRA by terminating </a:t>
            </a:r>
            <a:r>
              <a:rPr lang="en-US" sz="2000" dirty="0" err="1" smtClean="0"/>
              <a:t>Norvell</a:t>
            </a:r>
            <a:endParaRPr lang="en-US" sz="2000" dirty="0" smtClean="0"/>
          </a:p>
          <a:p>
            <a:pPr marL="457200" lvl="2" algn="just">
              <a:buClr>
                <a:schemeClr val="accent1"/>
              </a:buClr>
              <a:buFont typeface="Wingdings" pitchFamily="2" charset="2"/>
              <a:buChar char="§"/>
            </a:pPr>
            <a:endParaRPr lang="en-US" sz="2000" dirty="0" smtClean="0"/>
          </a:p>
          <a:p>
            <a:pPr marL="0" lvl="1" algn="just">
              <a:buClr>
                <a:schemeClr val="accent1"/>
              </a:buClr>
              <a:buFont typeface="Wingdings" pitchFamily="2" charset="2"/>
              <a:buChar char="§"/>
            </a:pPr>
            <a:r>
              <a:rPr lang="en-US" sz="2000" dirty="0" smtClean="0"/>
              <a:t> Rice: While on a shift, Rice posted that he was “broke down in the same [vehicle] I was broke in last week because they don’t </a:t>
            </a:r>
            <a:r>
              <a:rPr lang="en-US" sz="2000" dirty="0" err="1" smtClean="0"/>
              <a:t>wanna</a:t>
            </a:r>
            <a:r>
              <a:rPr lang="en-US" sz="2000" dirty="0" smtClean="0"/>
              <a:t> buy new [stuff]”</a:t>
            </a:r>
          </a:p>
          <a:p>
            <a:pPr marL="457200" lvl="2" algn="just">
              <a:buClr>
                <a:schemeClr val="accent1"/>
              </a:buClr>
              <a:buFont typeface="Wingdings" pitchFamily="2" charset="2"/>
              <a:buChar char="§"/>
            </a:pPr>
            <a:r>
              <a:rPr lang="en-US" sz="2000" dirty="0" smtClean="0"/>
              <a:t> Determined the allegations in his post were “maliciously untrue and made with the knowledge that they were false”</a:t>
            </a:r>
          </a:p>
          <a:p>
            <a:pPr marL="457200" lvl="2" algn="just">
              <a:buClr>
                <a:schemeClr val="accent1"/>
              </a:buClr>
              <a:buFont typeface="Wingdings" pitchFamily="2" charset="2"/>
              <a:buChar char="§"/>
            </a:pPr>
            <a:r>
              <a:rPr lang="en-US" sz="2000" dirty="0" smtClean="0"/>
              <a:t> Not a violation to discharge Rice</a:t>
            </a:r>
          </a:p>
          <a:p>
            <a:pPr marL="0" lvl="1">
              <a:buClr>
                <a:schemeClr val="accent1"/>
              </a:buClr>
              <a:buFont typeface="Wingdings" pitchFamily="2" charset="2"/>
              <a:buChar char="§"/>
            </a:pPr>
            <a:endParaRPr lang="en-US" sz="2400" dirty="0" smtClean="0"/>
          </a:p>
        </p:txBody>
      </p:sp>
    </p:spTree>
    <p:extLst>
      <p:ext uri="{BB962C8B-B14F-4D97-AF65-F5344CB8AC3E}">
        <p14:creationId xmlns:p14="http://schemas.microsoft.com/office/powerpoint/2010/main" val="42037861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12A81CF-C716-4575-BF59-CA1936DECDCC}" type="slidenum">
              <a:rPr lang="en-US" smtClean="0"/>
              <a:pPr/>
              <a:t>22</a:t>
            </a:fld>
            <a:endParaRPr lang="en-US" dirty="0"/>
          </a:p>
        </p:txBody>
      </p:sp>
      <p:sp>
        <p:nvSpPr>
          <p:cNvPr id="7" name="TextBox 6"/>
          <p:cNvSpPr txBox="1"/>
          <p:nvPr/>
        </p:nvSpPr>
        <p:spPr>
          <a:xfrm>
            <a:off x="1143000" y="228600"/>
            <a:ext cx="7696200" cy="646331"/>
          </a:xfrm>
          <a:prstGeom prst="rect">
            <a:avLst/>
          </a:prstGeom>
          <a:noFill/>
        </p:spPr>
        <p:txBody>
          <a:bodyPr wrap="square" rtlCol="0">
            <a:spAutoFit/>
          </a:bodyPr>
          <a:lstStyle/>
          <a:p>
            <a:r>
              <a:rPr lang="en-US" sz="3600" dirty="0" smtClean="0">
                <a:effectLst>
                  <a:outerShdw blurRad="38100" dist="38100" dir="2700000" algn="tl">
                    <a:srgbClr val="000000">
                      <a:alpha val="43137"/>
                    </a:srgbClr>
                  </a:outerShdw>
                </a:effectLst>
              </a:rPr>
              <a:t>Recent NLRB Decisions</a:t>
            </a:r>
            <a:endParaRPr lang="en-US" sz="3600" dirty="0">
              <a:effectLst>
                <a:outerShdw blurRad="38100" dist="38100" dir="2700000" algn="tl">
                  <a:srgbClr val="000000">
                    <a:alpha val="43137"/>
                  </a:srgbClr>
                </a:outerShdw>
              </a:effectLst>
            </a:endParaRPr>
          </a:p>
        </p:txBody>
      </p:sp>
      <p:sp>
        <p:nvSpPr>
          <p:cNvPr id="6" name="TextBox 5"/>
          <p:cNvSpPr txBox="1"/>
          <p:nvPr/>
        </p:nvSpPr>
        <p:spPr>
          <a:xfrm>
            <a:off x="990600" y="1219200"/>
            <a:ext cx="7696200" cy="584775"/>
          </a:xfrm>
          <a:prstGeom prst="rect">
            <a:avLst/>
          </a:prstGeom>
          <a:noFill/>
        </p:spPr>
        <p:txBody>
          <a:bodyPr wrap="square" rtlCol="0">
            <a:spAutoFit/>
          </a:bodyPr>
          <a:lstStyle/>
          <a:p>
            <a:pPr algn="just"/>
            <a:r>
              <a:rPr lang="en-US" sz="3200" i="1" u="sng" dirty="0" smtClean="0"/>
              <a:t>Butler Medical Transport, LLC  (cont’d)</a:t>
            </a:r>
            <a:endParaRPr lang="en-US" sz="3200" i="1" u="sng" dirty="0"/>
          </a:p>
        </p:txBody>
      </p:sp>
      <p:sp>
        <p:nvSpPr>
          <p:cNvPr id="8" name="TextBox 7"/>
          <p:cNvSpPr txBox="1"/>
          <p:nvPr/>
        </p:nvSpPr>
        <p:spPr>
          <a:xfrm>
            <a:off x="990600" y="1828800"/>
            <a:ext cx="7924800" cy="2800767"/>
          </a:xfrm>
          <a:prstGeom prst="rect">
            <a:avLst/>
          </a:prstGeom>
          <a:noFill/>
        </p:spPr>
        <p:txBody>
          <a:bodyPr wrap="square" rtlCol="0">
            <a:spAutoFit/>
          </a:bodyPr>
          <a:lstStyle/>
          <a:p>
            <a:pPr marL="0" lvl="1" algn="just">
              <a:buClr>
                <a:schemeClr val="accent1"/>
              </a:buClr>
              <a:buFont typeface="Wingdings" pitchFamily="2" charset="2"/>
              <a:buChar char="§"/>
            </a:pPr>
            <a:r>
              <a:rPr lang="en-US" sz="2200" dirty="0" smtClean="0"/>
              <a:t>Employer’s Policies:</a:t>
            </a:r>
          </a:p>
          <a:p>
            <a:pPr marL="457200" lvl="2" algn="just">
              <a:buClr>
                <a:schemeClr val="accent1"/>
              </a:buClr>
              <a:buFont typeface="Wingdings" pitchFamily="2" charset="2"/>
              <a:buChar char="§"/>
            </a:pPr>
            <a:r>
              <a:rPr lang="en-US" sz="2200" dirty="0" smtClean="0"/>
              <a:t>“I will refrain from using social networking sights [</a:t>
            </a:r>
            <a:r>
              <a:rPr lang="en-US" sz="2200" i="1" dirty="0" smtClean="0"/>
              <a:t>sic</a:t>
            </a:r>
            <a:r>
              <a:rPr lang="en-US" sz="2200" dirty="0" smtClean="0"/>
              <a:t>] which could discredit Butler Medical Transport or damages [</a:t>
            </a:r>
            <a:r>
              <a:rPr lang="en-US" sz="2200" i="1" dirty="0" smtClean="0"/>
              <a:t>sic</a:t>
            </a:r>
            <a:r>
              <a:rPr lang="en-US" sz="2200" dirty="0" smtClean="0"/>
              <a:t>] its image.”  </a:t>
            </a:r>
          </a:p>
          <a:p>
            <a:pPr marL="0" lvl="3" algn="just">
              <a:buClr>
                <a:schemeClr val="accent1"/>
              </a:buClr>
              <a:buFont typeface="Wingdings" pitchFamily="2" charset="2"/>
              <a:buChar char="§"/>
            </a:pPr>
            <a:r>
              <a:rPr lang="en-US" sz="2200" dirty="0" smtClean="0"/>
              <a:t>“The bullet point regarding social networking sights [</a:t>
            </a:r>
            <a:r>
              <a:rPr lang="en-US" sz="2200" i="1" dirty="0" smtClean="0"/>
              <a:t>sic</a:t>
            </a:r>
            <a:r>
              <a:rPr lang="en-US" sz="2200" dirty="0" smtClean="0"/>
              <a:t>] is also illegal because it has been applied to restrict the Section 7 rights of [employees].”</a:t>
            </a:r>
          </a:p>
          <a:p>
            <a:pPr marL="457200" lvl="3" algn="just">
              <a:buClr>
                <a:schemeClr val="accent1"/>
              </a:buClr>
              <a:buFont typeface="Wingdings" pitchFamily="2" charset="2"/>
              <a:buChar char="§"/>
            </a:pPr>
            <a:endParaRPr lang="en-US" sz="2200" dirty="0" smtClean="0"/>
          </a:p>
        </p:txBody>
      </p:sp>
    </p:spTree>
    <p:extLst>
      <p:ext uri="{BB962C8B-B14F-4D97-AF65-F5344CB8AC3E}">
        <p14:creationId xmlns:p14="http://schemas.microsoft.com/office/powerpoint/2010/main" val="18317987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12A81CF-C716-4575-BF59-CA1936DECDCC}" type="slidenum">
              <a:rPr lang="en-US" smtClean="0"/>
              <a:pPr/>
              <a:t>23</a:t>
            </a:fld>
            <a:endParaRPr lang="en-US" dirty="0"/>
          </a:p>
        </p:txBody>
      </p:sp>
      <p:sp>
        <p:nvSpPr>
          <p:cNvPr id="7" name="TextBox 6"/>
          <p:cNvSpPr txBox="1"/>
          <p:nvPr/>
        </p:nvSpPr>
        <p:spPr>
          <a:xfrm>
            <a:off x="1143000" y="228600"/>
            <a:ext cx="7696200" cy="646331"/>
          </a:xfrm>
          <a:prstGeom prst="rect">
            <a:avLst/>
          </a:prstGeom>
          <a:noFill/>
        </p:spPr>
        <p:txBody>
          <a:bodyPr wrap="square" rtlCol="0">
            <a:spAutoFit/>
          </a:bodyPr>
          <a:lstStyle/>
          <a:p>
            <a:r>
              <a:rPr lang="en-US" sz="3600" dirty="0" smtClean="0">
                <a:effectLst>
                  <a:outerShdw blurRad="38100" dist="38100" dir="2700000" algn="tl">
                    <a:srgbClr val="000000">
                      <a:alpha val="43137"/>
                    </a:srgbClr>
                  </a:outerShdw>
                </a:effectLst>
              </a:rPr>
              <a:t>Recent NLRB Decisions</a:t>
            </a:r>
            <a:endParaRPr lang="en-US" sz="3600" dirty="0">
              <a:effectLst>
                <a:outerShdw blurRad="38100" dist="38100" dir="2700000" algn="tl">
                  <a:srgbClr val="000000">
                    <a:alpha val="43137"/>
                  </a:srgbClr>
                </a:outerShdw>
              </a:effectLst>
            </a:endParaRPr>
          </a:p>
        </p:txBody>
      </p:sp>
      <p:sp>
        <p:nvSpPr>
          <p:cNvPr id="6" name="TextBox 5"/>
          <p:cNvSpPr txBox="1"/>
          <p:nvPr/>
        </p:nvSpPr>
        <p:spPr>
          <a:xfrm>
            <a:off x="990600" y="1219200"/>
            <a:ext cx="7696200" cy="1015663"/>
          </a:xfrm>
          <a:prstGeom prst="rect">
            <a:avLst/>
          </a:prstGeom>
          <a:noFill/>
        </p:spPr>
        <p:txBody>
          <a:bodyPr wrap="square" rtlCol="0">
            <a:spAutoFit/>
          </a:bodyPr>
          <a:lstStyle/>
          <a:p>
            <a:r>
              <a:rPr lang="en-US" sz="3000" i="1" u="sng" dirty="0" err="1" smtClean="0"/>
              <a:t>Boch</a:t>
            </a:r>
            <a:r>
              <a:rPr lang="en-US" sz="3000" i="1" u="sng" dirty="0" smtClean="0"/>
              <a:t> Imports, Inc. and International Association of Machinists &amp; Aerospace Workers</a:t>
            </a:r>
            <a:endParaRPr lang="en-US" sz="3000" i="1" u="sng" dirty="0"/>
          </a:p>
        </p:txBody>
      </p:sp>
      <p:sp>
        <p:nvSpPr>
          <p:cNvPr id="8" name="TextBox 7"/>
          <p:cNvSpPr txBox="1"/>
          <p:nvPr/>
        </p:nvSpPr>
        <p:spPr>
          <a:xfrm>
            <a:off x="990600" y="2362200"/>
            <a:ext cx="7924800" cy="3785652"/>
          </a:xfrm>
          <a:prstGeom prst="rect">
            <a:avLst/>
          </a:prstGeom>
          <a:noFill/>
        </p:spPr>
        <p:txBody>
          <a:bodyPr wrap="square" rtlCol="0">
            <a:spAutoFit/>
          </a:bodyPr>
          <a:lstStyle/>
          <a:p>
            <a:pPr indent="231775" algn="just">
              <a:buClr>
                <a:schemeClr val="accent1"/>
              </a:buClr>
              <a:buFont typeface="Wingdings" pitchFamily="2" charset="2"/>
              <a:buChar char="§"/>
            </a:pPr>
            <a:r>
              <a:rPr lang="en-US" sz="2000" dirty="0" smtClean="0"/>
              <a:t>Social Media Policy Overview:</a:t>
            </a:r>
          </a:p>
          <a:p>
            <a:pPr lvl="1" indent="231775" algn="just">
              <a:buClr>
                <a:schemeClr val="accent1"/>
              </a:buClr>
              <a:buFont typeface="Wingdings" pitchFamily="2" charset="2"/>
              <a:buChar char="§"/>
            </a:pPr>
            <a:r>
              <a:rPr lang="en-US" sz="2000" dirty="0" smtClean="0"/>
              <a:t>Employees may not disclose any financial, personal, confidential, or proprietary information.</a:t>
            </a:r>
          </a:p>
          <a:p>
            <a:pPr lvl="1" indent="231775" algn="just">
              <a:buClr>
                <a:schemeClr val="accent1"/>
              </a:buClr>
              <a:buFont typeface="Wingdings" pitchFamily="2" charset="2"/>
              <a:buChar char="§"/>
            </a:pPr>
            <a:r>
              <a:rPr lang="en-US" sz="2000" dirty="0" smtClean="0"/>
              <a:t>Where an employee is critical of the company online, the employee “should not refer to the Company or identify his/her connection to the Company.”</a:t>
            </a:r>
          </a:p>
          <a:p>
            <a:pPr lvl="1" indent="231775" algn="just">
              <a:buClr>
                <a:schemeClr val="accent1"/>
              </a:buClr>
              <a:buFont typeface="Wingdings" pitchFamily="2" charset="2"/>
              <a:buChar char="§"/>
            </a:pPr>
            <a:r>
              <a:rPr lang="en-US" sz="2000" dirty="0" smtClean="0"/>
              <a:t>Conduct that could negatively impact the Company may be subject to disciplinary action.</a:t>
            </a:r>
          </a:p>
          <a:p>
            <a:pPr lvl="1" indent="231775" algn="just">
              <a:buClr>
                <a:schemeClr val="accent1"/>
              </a:buClr>
              <a:buFont typeface="Wingdings" pitchFamily="2" charset="2"/>
              <a:buChar char="§"/>
            </a:pPr>
            <a:r>
              <a:rPr lang="en-US" sz="2000" dirty="0" smtClean="0"/>
              <a:t>Employees cannot post videos/photos from the workplace without permission.</a:t>
            </a:r>
          </a:p>
          <a:p>
            <a:pPr lvl="1" indent="231775" algn="just">
              <a:buClr>
                <a:schemeClr val="accent1"/>
              </a:buClr>
              <a:buFont typeface="Wingdings" pitchFamily="2" charset="2"/>
              <a:buChar char="§"/>
            </a:pPr>
            <a:r>
              <a:rPr lang="en-US" sz="2000" dirty="0" smtClean="0"/>
              <a:t>Employees should not speak to media without contacting the VP of Operations first.</a:t>
            </a:r>
          </a:p>
        </p:txBody>
      </p:sp>
    </p:spTree>
    <p:extLst>
      <p:ext uri="{BB962C8B-B14F-4D97-AF65-F5344CB8AC3E}">
        <p14:creationId xmlns:p14="http://schemas.microsoft.com/office/powerpoint/2010/main" val="21359837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12A81CF-C716-4575-BF59-CA1936DECDCC}" type="slidenum">
              <a:rPr lang="en-US" smtClean="0"/>
              <a:pPr/>
              <a:t>24</a:t>
            </a:fld>
            <a:endParaRPr lang="en-US" dirty="0"/>
          </a:p>
        </p:txBody>
      </p:sp>
      <p:sp>
        <p:nvSpPr>
          <p:cNvPr id="7" name="TextBox 6"/>
          <p:cNvSpPr txBox="1"/>
          <p:nvPr/>
        </p:nvSpPr>
        <p:spPr>
          <a:xfrm>
            <a:off x="1143000" y="228600"/>
            <a:ext cx="7696200" cy="646331"/>
          </a:xfrm>
          <a:prstGeom prst="rect">
            <a:avLst/>
          </a:prstGeom>
          <a:noFill/>
        </p:spPr>
        <p:txBody>
          <a:bodyPr wrap="square" rtlCol="0">
            <a:spAutoFit/>
          </a:bodyPr>
          <a:lstStyle/>
          <a:p>
            <a:r>
              <a:rPr lang="en-US" sz="3600" dirty="0" smtClean="0">
                <a:effectLst>
                  <a:outerShdw blurRad="38100" dist="38100" dir="2700000" algn="tl">
                    <a:srgbClr val="000000">
                      <a:alpha val="43137"/>
                    </a:srgbClr>
                  </a:outerShdw>
                </a:effectLst>
              </a:rPr>
              <a:t>Recent NLRB Decisions</a:t>
            </a:r>
            <a:endParaRPr lang="en-US" sz="3600" dirty="0">
              <a:effectLst>
                <a:outerShdw blurRad="38100" dist="38100" dir="2700000" algn="tl">
                  <a:srgbClr val="000000">
                    <a:alpha val="43137"/>
                  </a:srgbClr>
                </a:outerShdw>
              </a:effectLst>
            </a:endParaRPr>
          </a:p>
        </p:txBody>
      </p:sp>
      <p:sp>
        <p:nvSpPr>
          <p:cNvPr id="6" name="TextBox 5"/>
          <p:cNvSpPr txBox="1"/>
          <p:nvPr/>
        </p:nvSpPr>
        <p:spPr>
          <a:xfrm>
            <a:off x="990600" y="1219200"/>
            <a:ext cx="7696200" cy="584775"/>
          </a:xfrm>
          <a:prstGeom prst="rect">
            <a:avLst/>
          </a:prstGeom>
          <a:noFill/>
        </p:spPr>
        <p:txBody>
          <a:bodyPr wrap="square" rtlCol="0">
            <a:spAutoFit/>
          </a:bodyPr>
          <a:lstStyle/>
          <a:p>
            <a:pPr algn="just"/>
            <a:r>
              <a:rPr lang="en-US" sz="3200" i="1" u="sng" dirty="0" err="1" smtClean="0"/>
              <a:t>Boch</a:t>
            </a:r>
            <a:r>
              <a:rPr lang="en-US" sz="3200" i="1" u="sng" dirty="0" smtClean="0"/>
              <a:t> Imports, Inc. (cont’d)</a:t>
            </a:r>
            <a:endParaRPr lang="en-US" sz="3200" i="1" u="sng" dirty="0"/>
          </a:p>
        </p:txBody>
      </p:sp>
      <p:sp>
        <p:nvSpPr>
          <p:cNvPr id="8" name="TextBox 7"/>
          <p:cNvSpPr txBox="1"/>
          <p:nvPr/>
        </p:nvSpPr>
        <p:spPr>
          <a:xfrm>
            <a:off x="990600" y="1828800"/>
            <a:ext cx="7924800" cy="3477875"/>
          </a:xfrm>
          <a:prstGeom prst="rect">
            <a:avLst/>
          </a:prstGeom>
          <a:noFill/>
        </p:spPr>
        <p:txBody>
          <a:bodyPr wrap="square" rtlCol="0">
            <a:spAutoFit/>
          </a:bodyPr>
          <a:lstStyle/>
          <a:p>
            <a:pPr indent="231775" algn="just">
              <a:buClr>
                <a:schemeClr val="accent1"/>
              </a:buClr>
              <a:buFont typeface="Wingdings" pitchFamily="2" charset="2"/>
              <a:buChar char="§"/>
            </a:pPr>
            <a:r>
              <a:rPr lang="en-US" sz="2200" dirty="0" smtClean="0"/>
              <a:t>Social Media Policy Overview (cont’d):</a:t>
            </a:r>
          </a:p>
          <a:p>
            <a:pPr lvl="1" indent="231775" algn="just">
              <a:buClr>
                <a:schemeClr val="accent1"/>
              </a:buClr>
              <a:buFont typeface="Wingdings" pitchFamily="2" charset="2"/>
              <a:buChar char="§"/>
            </a:pPr>
            <a:r>
              <a:rPr lang="en-US" sz="2200" dirty="0" smtClean="0"/>
              <a:t>Employer may request an employee temporarily confine its social media activities to topics unrelated to the Company.</a:t>
            </a:r>
          </a:p>
          <a:p>
            <a:pPr lvl="1" indent="231775" algn="just">
              <a:buClr>
                <a:schemeClr val="accent1"/>
              </a:buClr>
              <a:buFont typeface="Wingdings" pitchFamily="2" charset="2"/>
              <a:buChar char="§"/>
            </a:pPr>
            <a:r>
              <a:rPr lang="en-US" sz="2200" dirty="0" smtClean="0"/>
              <a:t>Employees who choose to post should write and post respectfully regarding current, former, or potential customers, business partners, employees, competitors, manages, and the Company . . . Nothing in this Policy is intended to interfere with employees’ rights under the National Labor Relations Act.</a:t>
            </a:r>
          </a:p>
          <a:p>
            <a:pPr lvl="1" indent="231775" algn="just">
              <a:buClr>
                <a:schemeClr val="accent1"/>
              </a:buClr>
              <a:buFont typeface="Wingdings" pitchFamily="2" charset="2"/>
              <a:buChar char="§"/>
            </a:pPr>
            <a:endParaRPr lang="en-US" sz="2200" dirty="0" smtClean="0"/>
          </a:p>
          <a:p>
            <a:pPr marL="0" lvl="1" indent="231775" algn="just">
              <a:buClr>
                <a:schemeClr val="accent1"/>
              </a:buClr>
              <a:buFont typeface="Wingdings" pitchFamily="2" charset="2"/>
              <a:buChar char="§"/>
            </a:pPr>
            <a:r>
              <a:rPr lang="en-US" sz="2200" dirty="0" smtClean="0"/>
              <a:t>These provisions violate the NLRA</a:t>
            </a:r>
          </a:p>
        </p:txBody>
      </p:sp>
    </p:spTree>
    <p:extLst>
      <p:ext uri="{BB962C8B-B14F-4D97-AF65-F5344CB8AC3E}">
        <p14:creationId xmlns:p14="http://schemas.microsoft.com/office/powerpoint/2010/main" val="30887836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12A81CF-C716-4575-BF59-CA1936DECDCC}" type="slidenum">
              <a:rPr lang="en-US" smtClean="0"/>
              <a:pPr/>
              <a:t>25</a:t>
            </a:fld>
            <a:endParaRPr lang="en-US" dirty="0"/>
          </a:p>
        </p:txBody>
      </p:sp>
      <p:sp>
        <p:nvSpPr>
          <p:cNvPr id="7" name="TextBox 6"/>
          <p:cNvSpPr txBox="1"/>
          <p:nvPr/>
        </p:nvSpPr>
        <p:spPr>
          <a:xfrm>
            <a:off x="1143000" y="228600"/>
            <a:ext cx="7696200" cy="646331"/>
          </a:xfrm>
          <a:prstGeom prst="rect">
            <a:avLst/>
          </a:prstGeom>
          <a:noFill/>
        </p:spPr>
        <p:txBody>
          <a:bodyPr wrap="square" rtlCol="0">
            <a:spAutoFit/>
          </a:bodyPr>
          <a:lstStyle/>
          <a:p>
            <a:r>
              <a:rPr lang="en-US" sz="3600" dirty="0" smtClean="0">
                <a:effectLst>
                  <a:outerShdw blurRad="38100" dist="38100" dir="2700000" algn="tl">
                    <a:srgbClr val="000000">
                      <a:alpha val="43137"/>
                    </a:srgbClr>
                  </a:outerShdw>
                </a:effectLst>
              </a:rPr>
              <a:t>Recent NLRB Decisions</a:t>
            </a:r>
            <a:endParaRPr lang="en-US" sz="3600" dirty="0">
              <a:effectLst>
                <a:outerShdw blurRad="38100" dist="38100" dir="2700000" algn="tl">
                  <a:srgbClr val="000000">
                    <a:alpha val="43137"/>
                  </a:srgbClr>
                </a:outerShdw>
              </a:effectLst>
            </a:endParaRPr>
          </a:p>
        </p:txBody>
      </p:sp>
      <p:sp>
        <p:nvSpPr>
          <p:cNvPr id="6" name="TextBox 5"/>
          <p:cNvSpPr txBox="1"/>
          <p:nvPr/>
        </p:nvSpPr>
        <p:spPr>
          <a:xfrm>
            <a:off x="990600" y="1219200"/>
            <a:ext cx="7696200" cy="553998"/>
          </a:xfrm>
          <a:prstGeom prst="rect">
            <a:avLst/>
          </a:prstGeom>
          <a:noFill/>
        </p:spPr>
        <p:txBody>
          <a:bodyPr wrap="square" rtlCol="0">
            <a:spAutoFit/>
          </a:bodyPr>
          <a:lstStyle/>
          <a:p>
            <a:r>
              <a:rPr lang="en-US" sz="3000" i="1" u="sng" dirty="0" smtClean="0"/>
              <a:t>The Kroger Co. of Michigan, and Anita Granger</a:t>
            </a:r>
            <a:endParaRPr lang="en-US" sz="3000" i="1" u="sng" dirty="0"/>
          </a:p>
        </p:txBody>
      </p:sp>
      <p:sp>
        <p:nvSpPr>
          <p:cNvPr id="8" name="TextBox 7"/>
          <p:cNvSpPr txBox="1"/>
          <p:nvPr/>
        </p:nvSpPr>
        <p:spPr>
          <a:xfrm>
            <a:off x="990600" y="1828800"/>
            <a:ext cx="7924800" cy="4154984"/>
          </a:xfrm>
          <a:prstGeom prst="rect">
            <a:avLst/>
          </a:prstGeom>
          <a:noFill/>
        </p:spPr>
        <p:txBody>
          <a:bodyPr wrap="square" rtlCol="0">
            <a:spAutoFit/>
          </a:bodyPr>
          <a:lstStyle/>
          <a:p>
            <a:pPr indent="231775" algn="just">
              <a:buClr>
                <a:schemeClr val="accent1"/>
              </a:buClr>
              <a:buFont typeface="Wingdings" pitchFamily="2" charset="2"/>
              <a:buChar char="§"/>
            </a:pPr>
            <a:r>
              <a:rPr lang="en-US" sz="2200" u="sng" dirty="0" smtClean="0"/>
              <a:t>Policies:</a:t>
            </a:r>
            <a:endParaRPr lang="en-US" sz="2200" dirty="0" smtClean="0"/>
          </a:p>
          <a:p>
            <a:pPr marL="457200" lvl="3" indent="231775" algn="just">
              <a:buClr>
                <a:schemeClr val="accent1"/>
              </a:buClr>
              <a:buFont typeface="Wingdings" pitchFamily="2" charset="2"/>
              <a:buChar char="§"/>
            </a:pPr>
            <a:r>
              <a:rPr lang="en-US" sz="2200" dirty="0" smtClean="0"/>
              <a:t>If an employee identifies him/herself as an associate of the Company and publish any work-related information online, he/she must include a pre-determined disclaimer.</a:t>
            </a:r>
          </a:p>
          <a:p>
            <a:pPr marL="457200" lvl="3" indent="231775" algn="just">
              <a:buClr>
                <a:schemeClr val="accent1"/>
              </a:buClr>
              <a:buFont typeface="Wingdings" pitchFamily="2" charset="2"/>
              <a:buChar char="§"/>
            </a:pPr>
            <a:r>
              <a:rPr lang="en-US" sz="2200" dirty="0" smtClean="0"/>
              <a:t>Employees must comply with copyright, fair use and financial disclosure laws, and must not use the Company’s intellectual property.</a:t>
            </a:r>
          </a:p>
          <a:p>
            <a:pPr marL="457200" lvl="3" indent="231775" algn="just">
              <a:buClr>
                <a:schemeClr val="accent1"/>
              </a:buClr>
              <a:buFont typeface="Wingdings" pitchFamily="2" charset="2"/>
              <a:buChar char="§"/>
            </a:pPr>
            <a:r>
              <a:rPr lang="en-US" sz="2200" dirty="0" smtClean="0"/>
              <a:t>Do not comment on rumors, speculation, or personnel matters.</a:t>
            </a:r>
          </a:p>
          <a:p>
            <a:pPr marL="457200" lvl="3" indent="231775" algn="just">
              <a:buClr>
                <a:schemeClr val="accent1"/>
              </a:buClr>
              <a:buFont typeface="Wingdings" pitchFamily="2" charset="2"/>
              <a:buChar char="§"/>
            </a:pPr>
            <a:r>
              <a:rPr lang="en-US" sz="2200" dirty="0" smtClean="0"/>
              <a:t>When online, do not engage in behavior that would be inappropriate at work or that will negatively or inaccurately depict the Company.</a:t>
            </a:r>
          </a:p>
        </p:txBody>
      </p:sp>
    </p:spTree>
    <p:extLst>
      <p:ext uri="{BB962C8B-B14F-4D97-AF65-F5344CB8AC3E}">
        <p14:creationId xmlns:p14="http://schemas.microsoft.com/office/powerpoint/2010/main" val="29916276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12A81CF-C716-4575-BF59-CA1936DECDCC}" type="slidenum">
              <a:rPr lang="en-US" smtClean="0"/>
              <a:pPr/>
              <a:t>26</a:t>
            </a:fld>
            <a:endParaRPr lang="en-US" dirty="0"/>
          </a:p>
        </p:txBody>
      </p:sp>
      <p:sp>
        <p:nvSpPr>
          <p:cNvPr id="7" name="TextBox 6"/>
          <p:cNvSpPr txBox="1"/>
          <p:nvPr/>
        </p:nvSpPr>
        <p:spPr>
          <a:xfrm>
            <a:off x="1143000" y="228600"/>
            <a:ext cx="7772400" cy="646331"/>
          </a:xfrm>
          <a:prstGeom prst="rect">
            <a:avLst/>
          </a:prstGeom>
          <a:noFill/>
        </p:spPr>
        <p:txBody>
          <a:bodyPr wrap="square" rtlCol="0">
            <a:spAutoFit/>
          </a:bodyPr>
          <a:lstStyle/>
          <a:p>
            <a:r>
              <a:rPr lang="en-US" sz="3600" dirty="0" smtClean="0">
                <a:effectLst>
                  <a:outerShdw blurRad="38100" dist="38100" dir="2700000" algn="tl">
                    <a:srgbClr val="000000">
                      <a:alpha val="43137"/>
                    </a:srgbClr>
                  </a:outerShdw>
                </a:effectLst>
              </a:rPr>
              <a:t>NLRB Decisions, Continued</a:t>
            </a:r>
            <a:endParaRPr lang="en-US" sz="3600" dirty="0">
              <a:effectLst>
                <a:outerShdw blurRad="38100" dist="38100" dir="2700000" algn="tl">
                  <a:srgbClr val="000000">
                    <a:alpha val="43137"/>
                  </a:srgbClr>
                </a:outerShdw>
              </a:effectLst>
            </a:endParaRPr>
          </a:p>
        </p:txBody>
      </p:sp>
      <p:sp>
        <p:nvSpPr>
          <p:cNvPr id="6" name="TextBox 5"/>
          <p:cNvSpPr txBox="1"/>
          <p:nvPr/>
        </p:nvSpPr>
        <p:spPr>
          <a:xfrm>
            <a:off x="914400" y="1371600"/>
            <a:ext cx="7924800" cy="923330"/>
          </a:xfrm>
          <a:prstGeom prst="rect">
            <a:avLst/>
          </a:prstGeom>
          <a:noFill/>
        </p:spPr>
        <p:txBody>
          <a:bodyPr wrap="square" rtlCol="0">
            <a:spAutoFit/>
          </a:bodyPr>
          <a:lstStyle/>
          <a:p>
            <a:r>
              <a:rPr lang="en-US" sz="2700" i="1" u="sng" dirty="0" smtClean="0"/>
              <a:t>The Kroger Co. of Michigan, and Anita Granger (continued)</a:t>
            </a:r>
            <a:endParaRPr lang="en-US" sz="2700" i="1" u="sng" dirty="0"/>
          </a:p>
        </p:txBody>
      </p:sp>
      <p:sp>
        <p:nvSpPr>
          <p:cNvPr id="8" name="TextBox 7"/>
          <p:cNvSpPr txBox="1"/>
          <p:nvPr/>
        </p:nvSpPr>
        <p:spPr>
          <a:xfrm>
            <a:off x="1295400" y="2514600"/>
            <a:ext cx="7010400" cy="3046988"/>
          </a:xfrm>
          <a:prstGeom prst="rect">
            <a:avLst/>
          </a:prstGeom>
          <a:noFill/>
        </p:spPr>
        <p:txBody>
          <a:bodyPr wrap="square" rtlCol="0">
            <a:spAutoFit/>
          </a:bodyPr>
          <a:lstStyle/>
          <a:p>
            <a:pPr indent="231775" algn="just">
              <a:buClr>
                <a:schemeClr val="accent1"/>
              </a:buClr>
              <a:buFont typeface="Wingdings" pitchFamily="2" charset="2"/>
              <a:buChar char="§"/>
            </a:pPr>
            <a:r>
              <a:rPr lang="en-US" sz="2400" dirty="0" smtClean="0"/>
              <a:t>These overly broad and vague restrictions on employee use of technology violate Section 8(a)(1) of the NLRA.</a:t>
            </a:r>
          </a:p>
          <a:p>
            <a:pPr indent="231775" algn="just">
              <a:buClr>
                <a:schemeClr val="accent1"/>
              </a:buClr>
            </a:pPr>
            <a:endParaRPr lang="en-US" sz="2400" dirty="0" smtClean="0"/>
          </a:p>
          <a:p>
            <a:pPr indent="231775" algn="just">
              <a:buClr>
                <a:schemeClr val="accent1"/>
              </a:buClr>
              <a:buFont typeface="Wingdings" pitchFamily="2" charset="2"/>
              <a:buChar char="§"/>
            </a:pPr>
            <a:r>
              <a:rPr lang="en-US" sz="2400" dirty="0" smtClean="0"/>
              <a:t>The policy of Kroger unduly burdens legitimate Section 7 communication to an extent that would be likely to chill an employee’s willingness to engage in said activity.</a:t>
            </a:r>
          </a:p>
        </p:txBody>
      </p:sp>
    </p:spTree>
    <p:extLst>
      <p:ext uri="{BB962C8B-B14F-4D97-AF65-F5344CB8AC3E}">
        <p14:creationId xmlns:p14="http://schemas.microsoft.com/office/powerpoint/2010/main" val="7714764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12A81CF-C716-4575-BF59-CA1936DECDCC}" type="slidenum">
              <a:rPr lang="en-US" smtClean="0"/>
              <a:pPr/>
              <a:t>27</a:t>
            </a:fld>
            <a:endParaRPr lang="en-US" dirty="0"/>
          </a:p>
        </p:txBody>
      </p:sp>
      <p:sp>
        <p:nvSpPr>
          <p:cNvPr id="7" name="TextBox 6"/>
          <p:cNvSpPr txBox="1"/>
          <p:nvPr/>
        </p:nvSpPr>
        <p:spPr>
          <a:xfrm>
            <a:off x="1143000" y="228600"/>
            <a:ext cx="7848600" cy="661720"/>
          </a:xfrm>
          <a:prstGeom prst="rect">
            <a:avLst/>
          </a:prstGeom>
          <a:noFill/>
        </p:spPr>
        <p:txBody>
          <a:bodyPr wrap="square" rtlCol="0">
            <a:spAutoFit/>
          </a:bodyPr>
          <a:lstStyle/>
          <a:p>
            <a:r>
              <a:rPr lang="en-US" sz="3700" dirty="0" smtClean="0">
                <a:effectLst>
                  <a:outerShdw blurRad="38100" dist="38100" dir="2700000" algn="tl">
                    <a:srgbClr val="000000">
                      <a:alpha val="43137"/>
                    </a:srgbClr>
                  </a:outerShdw>
                </a:effectLst>
              </a:rPr>
              <a:t>NLRB Decisions, Continued</a:t>
            </a:r>
            <a:endParaRPr lang="en-US" sz="3700" dirty="0">
              <a:effectLst>
                <a:outerShdw blurRad="38100" dist="38100" dir="2700000" algn="tl">
                  <a:srgbClr val="000000">
                    <a:alpha val="43137"/>
                  </a:srgbClr>
                </a:outerShdw>
              </a:effectLst>
            </a:endParaRPr>
          </a:p>
        </p:txBody>
      </p:sp>
      <p:sp>
        <p:nvSpPr>
          <p:cNvPr id="6" name="TextBox 5"/>
          <p:cNvSpPr txBox="1"/>
          <p:nvPr/>
        </p:nvSpPr>
        <p:spPr>
          <a:xfrm>
            <a:off x="1143000" y="1143000"/>
            <a:ext cx="8001000" cy="954107"/>
          </a:xfrm>
          <a:prstGeom prst="rect">
            <a:avLst/>
          </a:prstGeom>
          <a:noFill/>
        </p:spPr>
        <p:txBody>
          <a:bodyPr wrap="square" rtlCol="0">
            <a:spAutoFit/>
          </a:bodyPr>
          <a:lstStyle/>
          <a:p>
            <a:pPr algn="just"/>
            <a:r>
              <a:rPr lang="en-US" sz="2800" i="1" u="sng" dirty="0" smtClean="0"/>
              <a:t>Professional Electrical Contractors of Connecticut, Inc. and International Brotherhood of Electrical Workers</a:t>
            </a:r>
            <a:endParaRPr lang="en-US" sz="2800" i="1" u="sng" dirty="0"/>
          </a:p>
        </p:txBody>
      </p:sp>
      <p:sp>
        <p:nvSpPr>
          <p:cNvPr id="8" name="TextBox 7"/>
          <p:cNvSpPr txBox="1"/>
          <p:nvPr/>
        </p:nvSpPr>
        <p:spPr>
          <a:xfrm>
            <a:off x="1219200" y="2087463"/>
            <a:ext cx="7543800" cy="3847207"/>
          </a:xfrm>
          <a:prstGeom prst="rect">
            <a:avLst/>
          </a:prstGeom>
          <a:noFill/>
        </p:spPr>
        <p:txBody>
          <a:bodyPr wrap="square" rtlCol="0">
            <a:spAutoFit/>
          </a:bodyPr>
          <a:lstStyle/>
          <a:p>
            <a:pPr indent="231775" algn="just">
              <a:buClr>
                <a:schemeClr val="accent1"/>
              </a:buClr>
              <a:buFont typeface="Wingdings" pitchFamily="2" charset="2"/>
              <a:buChar char="§"/>
            </a:pPr>
            <a:r>
              <a:rPr lang="en-US" sz="2000" u="sng" dirty="0" smtClean="0"/>
              <a:t>Policy:</a:t>
            </a:r>
          </a:p>
          <a:p>
            <a:pPr lvl="1" indent="231775" algn="just">
              <a:buClr>
                <a:schemeClr val="accent1"/>
              </a:buClr>
              <a:buFont typeface="Wingdings" pitchFamily="2" charset="2"/>
              <a:buChar char="§"/>
            </a:pPr>
            <a:r>
              <a:rPr lang="en-US" sz="2000" dirty="0" smtClean="0"/>
              <a:t>Prohibits initiating or participating in distribution of chain letters, sending communications or posting information, on or off duty, or using personal computers in any manner that may adversely affect company business interests or reputation.</a:t>
            </a:r>
          </a:p>
          <a:p>
            <a:pPr lvl="1" indent="231775" algn="just">
              <a:buClr>
                <a:schemeClr val="accent1"/>
              </a:buClr>
            </a:pPr>
            <a:endParaRPr lang="en-US" sz="2000" dirty="0" smtClean="0"/>
          </a:p>
          <a:p>
            <a:pPr indent="231775" algn="just">
              <a:buClr>
                <a:schemeClr val="accent1"/>
              </a:buClr>
              <a:buFont typeface="Wingdings" pitchFamily="2" charset="2"/>
              <a:buChar char="§"/>
            </a:pPr>
            <a:r>
              <a:rPr lang="en-US" sz="2000" u="sng" dirty="0" smtClean="0"/>
              <a:t>Holding:</a:t>
            </a:r>
          </a:p>
          <a:p>
            <a:pPr lvl="1" indent="231775" algn="just">
              <a:buClr>
                <a:schemeClr val="accent1"/>
              </a:buClr>
              <a:buFont typeface="Wingdings" pitchFamily="2" charset="2"/>
              <a:buChar char="§"/>
            </a:pPr>
            <a:r>
              <a:rPr lang="en-US" sz="2000" dirty="0" smtClean="0"/>
              <a:t>Policy too broad, no restrictions on application to personal computers.</a:t>
            </a:r>
          </a:p>
          <a:p>
            <a:pPr lvl="1" indent="231775" algn="just">
              <a:buClr>
                <a:schemeClr val="accent1"/>
              </a:buClr>
              <a:buFont typeface="Wingdings" pitchFamily="2" charset="2"/>
              <a:buChar char="§"/>
            </a:pPr>
            <a:r>
              <a:rPr lang="en-US" sz="2000" dirty="0" smtClean="0"/>
              <a:t>The ALJ recognized different issues would arise if this policy addressed company computers.</a:t>
            </a:r>
          </a:p>
          <a:p>
            <a:pPr marL="0" lvl="1">
              <a:buClr>
                <a:schemeClr val="accent1"/>
              </a:buClr>
              <a:buFont typeface="Wingdings" pitchFamily="2" charset="2"/>
              <a:buChar char="§"/>
            </a:pPr>
            <a:endParaRPr lang="en-US" sz="2400" dirty="0" smtClean="0"/>
          </a:p>
        </p:txBody>
      </p:sp>
    </p:spTree>
    <p:extLst>
      <p:ext uri="{BB962C8B-B14F-4D97-AF65-F5344CB8AC3E}">
        <p14:creationId xmlns:p14="http://schemas.microsoft.com/office/powerpoint/2010/main" val="42395996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12A81CF-C716-4575-BF59-CA1936DECDCC}" type="slidenum">
              <a:rPr lang="en-US" smtClean="0"/>
              <a:pPr/>
              <a:t>28</a:t>
            </a:fld>
            <a:endParaRPr lang="en-US" dirty="0"/>
          </a:p>
        </p:txBody>
      </p:sp>
      <p:sp>
        <p:nvSpPr>
          <p:cNvPr id="7" name="TextBox 6"/>
          <p:cNvSpPr txBox="1"/>
          <p:nvPr/>
        </p:nvSpPr>
        <p:spPr>
          <a:xfrm>
            <a:off x="1143000" y="228600"/>
            <a:ext cx="7848600" cy="661720"/>
          </a:xfrm>
          <a:prstGeom prst="rect">
            <a:avLst/>
          </a:prstGeom>
          <a:noFill/>
        </p:spPr>
        <p:txBody>
          <a:bodyPr wrap="square" rtlCol="0">
            <a:spAutoFit/>
          </a:bodyPr>
          <a:lstStyle/>
          <a:p>
            <a:r>
              <a:rPr lang="en-US" sz="3700" dirty="0" smtClean="0">
                <a:effectLst>
                  <a:outerShdw blurRad="38100" dist="38100" dir="2700000" algn="tl">
                    <a:srgbClr val="000000">
                      <a:alpha val="43137"/>
                    </a:srgbClr>
                  </a:outerShdw>
                </a:effectLst>
              </a:rPr>
              <a:t>NLRB Decisions, Continued</a:t>
            </a:r>
            <a:endParaRPr lang="en-US" sz="3700" dirty="0">
              <a:effectLst>
                <a:outerShdw blurRad="38100" dist="38100" dir="2700000" algn="tl">
                  <a:srgbClr val="000000">
                    <a:alpha val="43137"/>
                  </a:srgbClr>
                </a:outerShdw>
              </a:effectLst>
            </a:endParaRPr>
          </a:p>
        </p:txBody>
      </p:sp>
      <p:sp>
        <p:nvSpPr>
          <p:cNvPr id="6" name="TextBox 5"/>
          <p:cNvSpPr txBox="1"/>
          <p:nvPr/>
        </p:nvSpPr>
        <p:spPr>
          <a:xfrm>
            <a:off x="990600" y="1447800"/>
            <a:ext cx="8001000" cy="553998"/>
          </a:xfrm>
          <a:prstGeom prst="rect">
            <a:avLst/>
          </a:prstGeom>
          <a:noFill/>
        </p:spPr>
        <p:txBody>
          <a:bodyPr wrap="square" rtlCol="0">
            <a:spAutoFit/>
          </a:bodyPr>
          <a:lstStyle/>
          <a:p>
            <a:pPr algn="just"/>
            <a:r>
              <a:rPr lang="en-US" sz="3000" i="1" u="sng" dirty="0" smtClean="0"/>
              <a:t>Lily Transportation Corporation and Robert Suchar</a:t>
            </a:r>
            <a:endParaRPr lang="en-US" sz="3000" i="1" u="sng" dirty="0"/>
          </a:p>
        </p:txBody>
      </p:sp>
      <p:sp>
        <p:nvSpPr>
          <p:cNvPr id="8" name="TextBox 7"/>
          <p:cNvSpPr txBox="1"/>
          <p:nvPr/>
        </p:nvSpPr>
        <p:spPr>
          <a:xfrm>
            <a:off x="990600" y="2133600"/>
            <a:ext cx="7848600" cy="3785652"/>
          </a:xfrm>
          <a:prstGeom prst="rect">
            <a:avLst/>
          </a:prstGeom>
          <a:noFill/>
        </p:spPr>
        <p:txBody>
          <a:bodyPr wrap="square" rtlCol="0">
            <a:spAutoFit/>
          </a:bodyPr>
          <a:lstStyle/>
          <a:p>
            <a:pPr indent="231775" algn="just">
              <a:buClr>
                <a:schemeClr val="accent1"/>
              </a:buClr>
            </a:pPr>
            <a:endParaRPr lang="en-US" sz="2000" dirty="0" smtClean="0"/>
          </a:p>
          <a:p>
            <a:pPr lvl="1" indent="231775" algn="just">
              <a:buClr>
                <a:schemeClr val="accent1"/>
              </a:buClr>
              <a:buFont typeface="Wingdings" pitchFamily="2" charset="2"/>
              <a:buChar char="§"/>
            </a:pPr>
            <a:r>
              <a:rPr lang="en-US" sz="2000" dirty="0" smtClean="0"/>
              <a:t>“Information posted on the internet may be there forever, and employees would be well advised to refrain from posting information or comments about Lily, Lily’s clients, Lily’s employees or employees’ work that have not been approved by Lily on the internet, including but not limited to blogs, message boards, and websites.  Lily will use every means available under the law to hold persons accountable for disparaging, negative, false, or misleading information or comments involving Lily or Lily’s employees and associates on the internet and may take corrective action up to and including discharge of offending employees.”</a:t>
            </a:r>
          </a:p>
          <a:p>
            <a:pPr indent="231775" algn="just">
              <a:buClr>
                <a:schemeClr val="accent1"/>
              </a:buClr>
              <a:buFont typeface="Wingdings" pitchFamily="2" charset="2"/>
              <a:buChar char="§"/>
            </a:pPr>
            <a:endParaRPr lang="en-US" sz="2000" dirty="0" smtClean="0"/>
          </a:p>
        </p:txBody>
      </p:sp>
    </p:spTree>
    <p:extLst>
      <p:ext uri="{BB962C8B-B14F-4D97-AF65-F5344CB8AC3E}">
        <p14:creationId xmlns:p14="http://schemas.microsoft.com/office/powerpoint/2010/main" val="14109016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12A81CF-C716-4575-BF59-CA1936DECDCC}" type="slidenum">
              <a:rPr lang="en-US" smtClean="0"/>
              <a:pPr/>
              <a:t>29</a:t>
            </a:fld>
            <a:endParaRPr lang="en-US" dirty="0"/>
          </a:p>
        </p:txBody>
      </p:sp>
      <p:sp>
        <p:nvSpPr>
          <p:cNvPr id="7" name="TextBox 6"/>
          <p:cNvSpPr txBox="1"/>
          <p:nvPr/>
        </p:nvSpPr>
        <p:spPr>
          <a:xfrm>
            <a:off x="1143000" y="228600"/>
            <a:ext cx="7848600" cy="661720"/>
          </a:xfrm>
          <a:prstGeom prst="rect">
            <a:avLst/>
          </a:prstGeom>
          <a:noFill/>
        </p:spPr>
        <p:txBody>
          <a:bodyPr wrap="square" rtlCol="0">
            <a:spAutoFit/>
          </a:bodyPr>
          <a:lstStyle/>
          <a:p>
            <a:r>
              <a:rPr lang="en-US" sz="3700" dirty="0" smtClean="0">
                <a:effectLst>
                  <a:outerShdw blurRad="38100" dist="38100" dir="2700000" algn="tl">
                    <a:srgbClr val="000000">
                      <a:alpha val="43137"/>
                    </a:srgbClr>
                  </a:outerShdw>
                </a:effectLst>
              </a:rPr>
              <a:t>NLRB Decisions, Continued</a:t>
            </a:r>
            <a:endParaRPr lang="en-US" sz="3700" dirty="0">
              <a:effectLst>
                <a:outerShdw blurRad="38100" dist="38100" dir="2700000" algn="tl">
                  <a:srgbClr val="000000">
                    <a:alpha val="43137"/>
                  </a:srgbClr>
                </a:outerShdw>
              </a:effectLst>
            </a:endParaRPr>
          </a:p>
        </p:txBody>
      </p:sp>
      <p:sp>
        <p:nvSpPr>
          <p:cNvPr id="6" name="TextBox 5"/>
          <p:cNvSpPr txBox="1"/>
          <p:nvPr/>
        </p:nvSpPr>
        <p:spPr>
          <a:xfrm>
            <a:off x="990600" y="1447800"/>
            <a:ext cx="8001000" cy="1477328"/>
          </a:xfrm>
          <a:prstGeom prst="rect">
            <a:avLst/>
          </a:prstGeom>
          <a:noFill/>
        </p:spPr>
        <p:txBody>
          <a:bodyPr wrap="square" rtlCol="0">
            <a:spAutoFit/>
          </a:bodyPr>
          <a:lstStyle/>
          <a:p>
            <a:pPr algn="just"/>
            <a:r>
              <a:rPr lang="en-US" sz="3000" i="1" u="sng" dirty="0" smtClean="0"/>
              <a:t>Lily Transportation Corporation and Robert Suchar (continued)</a:t>
            </a:r>
          </a:p>
          <a:p>
            <a:pPr algn="just"/>
            <a:endParaRPr lang="en-US" sz="3000" i="1" u="sng" dirty="0"/>
          </a:p>
        </p:txBody>
      </p:sp>
      <p:sp>
        <p:nvSpPr>
          <p:cNvPr id="8" name="TextBox 7"/>
          <p:cNvSpPr txBox="1"/>
          <p:nvPr/>
        </p:nvSpPr>
        <p:spPr>
          <a:xfrm>
            <a:off x="990600" y="2514600"/>
            <a:ext cx="7848600" cy="3785652"/>
          </a:xfrm>
          <a:prstGeom prst="rect">
            <a:avLst/>
          </a:prstGeom>
          <a:noFill/>
        </p:spPr>
        <p:txBody>
          <a:bodyPr wrap="square" rtlCol="0">
            <a:spAutoFit/>
          </a:bodyPr>
          <a:lstStyle/>
          <a:p>
            <a:pPr indent="231775" algn="just">
              <a:buClr>
                <a:schemeClr val="accent1"/>
              </a:buClr>
              <a:buFont typeface="Wingdings" pitchFamily="2" charset="2"/>
              <a:buChar char="§"/>
            </a:pPr>
            <a:r>
              <a:rPr lang="en-US" sz="2400" dirty="0" smtClean="0"/>
              <a:t>ALJ held:</a:t>
            </a:r>
          </a:p>
          <a:p>
            <a:pPr lvl="1" indent="231775" algn="just">
              <a:buClr>
                <a:schemeClr val="accent1"/>
              </a:buClr>
              <a:buFont typeface="Wingdings" pitchFamily="2" charset="2"/>
              <a:buChar char="§"/>
            </a:pPr>
            <a:r>
              <a:rPr lang="en-US" sz="2400" dirty="0" smtClean="0"/>
              <a:t>Rule chills employees in the exercise of their Section 7 rights</a:t>
            </a:r>
          </a:p>
          <a:p>
            <a:pPr lvl="1" indent="231775" algn="just">
              <a:buClr>
                <a:schemeClr val="accent1"/>
              </a:buClr>
              <a:buFont typeface="Wingdings" pitchFamily="2" charset="2"/>
              <a:buChar char="§"/>
            </a:pPr>
            <a:r>
              <a:rPr lang="en-US" sz="2400" dirty="0" smtClean="0"/>
              <a:t>“This provision prohibits the posting of </a:t>
            </a:r>
            <a:r>
              <a:rPr lang="en-US" sz="2400" i="1" dirty="0" smtClean="0"/>
              <a:t>any information </a:t>
            </a:r>
            <a:r>
              <a:rPr lang="en-US" sz="2400" dirty="0" smtClean="0"/>
              <a:t>without the approval of the Respondent.  The rule does not distinguish between disclosing information about customers or company business, which is conceivably lawful, and any information, which is inherently overbroad.”</a:t>
            </a:r>
          </a:p>
          <a:p>
            <a:pPr indent="231775" algn="just">
              <a:buClr>
                <a:schemeClr val="accent1"/>
              </a:buClr>
              <a:buFont typeface="Wingdings" pitchFamily="2" charset="2"/>
              <a:buChar char="§"/>
            </a:pPr>
            <a:endParaRPr lang="en-US" sz="2400" dirty="0" smtClean="0"/>
          </a:p>
        </p:txBody>
      </p:sp>
    </p:spTree>
    <p:extLst>
      <p:ext uri="{BB962C8B-B14F-4D97-AF65-F5344CB8AC3E}">
        <p14:creationId xmlns:p14="http://schemas.microsoft.com/office/powerpoint/2010/main" val="35837510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12A81CF-C716-4575-BF59-CA1936DECDCC}" type="slidenum">
              <a:rPr lang="en-US" smtClean="0"/>
              <a:pPr/>
              <a:t>3</a:t>
            </a:fld>
            <a:endParaRPr lang="en-US" dirty="0"/>
          </a:p>
        </p:txBody>
      </p:sp>
      <p:sp>
        <p:nvSpPr>
          <p:cNvPr id="7" name="TextBox 6"/>
          <p:cNvSpPr txBox="1"/>
          <p:nvPr/>
        </p:nvSpPr>
        <p:spPr>
          <a:xfrm>
            <a:off x="1143000" y="228600"/>
            <a:ext cx="7696200" cy="707886"/>
          </a:xfrm>
          <a:prstGeom prst="rect">
            <a:avLst/>
          </a:prstGeom>
          <a:noFill/>
        </p:spPr>
        <p:txBody>
          <a:bodyPr wrap="square" rtlCol="0">
            <a:spAutoFit/>
          </a:bodyPr>
          <a:lstStyle/>
          <a:p>
            <a:pPr algn="ctr"/>
            <a:r>
              <a:rPr lang="en-US" sz="4000" dirty="0" smtClean="0">
                <a:effectLst>
                  <a:outerShdw blurRad="38100" dist="38100" dir="2700000" algn="tl">
                    <a:srgbClr val="000000">
                      <a:alpha val="43137"/>
                    </a:srgbClr>
                  </a:outerShdw>
                </a:effectLst>
              </a:rPr>
              <a:t>Fired for “Being Insensitive”</a:t>
            </a:r>
            <a:endParaRPr lang="en-US" sz="4000" dirty="0">
              <a:effectLst>
                <a:outerShdw blurRad="38100" dist="38100" dir="2700000" algn="tl">
                  <a:srgbClr val="000000">
                    <a:alpha val="43137"/>
                  </a:srgbClr>
                </a:outerShdw>
              </a:effectLst>
            </a:endParaRPr>
          </a:p>
        </p:txBody>
      </p:sp>
      <p:pic>
        <p:nvPicPr>
          <p:cNvPr id="6" name="Picture 5" descr="tvnurse.jpg"/>
          <p:cNvPicPr>
            <a:picLocks noChangeAspect="1"/>
          </p:cNvPicPr>
          <p:nvPr/>
        </p:nvPicPr>
        <p:blipFill>
          <a:blip r:embed="rId3" cstate="print"/>
          <a:stretch>
            <a:fillRect/>
          </a:stretch>
        </p:blipFill>
        <p:spPr>
          <a:xfrm>
            <a:off x="1981200" y="1600200"/>
            <a:ext cx="6057900" cy="4038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6481921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12A81CF-C716-4575-BF59-CA1936DECDCC}" type="slidenum">
              <a:rPr lang="en-US" smtClean="0"/>
              <a:pPr/>
              <a:t>30</a:t>
            </a:fld>
            <a:endParaRPr lang="en-US" dirty="0"/>
          </a:p>
        </p:txBody>
      </p:sp>
      <p:sp>
        <p:nvSpPr>
          <p:cNvPr id="7" name="TextBox 6"/>
          <p:cNvSpPr txBox="1"/>
          <p:nvPr/>
        </p:nvSpPr>
        <p:spPr>
          <a:xfrm>
            <a:off x="1143000" y="228600"/>
            <a:ext cx="7848600" cy="661720"/>
          </a:xfrm>
          <a:prstGeom prst="rect">
            <a:avLst/>
          </a:prstGeom>
          <a:noFill/>
        </p:spPr>
        <p:txBody>
          <a:bodyPr wrap="square" rtlCol="0">
            <a:spAutoFit/>
          </a:bodyPr>
          <a:lstStyle/>
          <a:p>
            <a:r>
              <a:rPr lang="en-US" sz="3700" dirty="0" smtClean="0">
                <a:effectLst>
                  <a:outerShdw blurRad="38100" dist="38100" dir="2700000" algn="tl">
                    <a:srgbClr val="000000">
                      <a:alpha val="43137"/>
                    </a:srgbClr>
                  </a:outerShdw>
                </a:effectLst>
              </a:rPr>
              <a:t>NLRB Decisions, Continued</a:t>
            </a:r>
            <a:endParaRPr lang="en-US" sz="3700" dirty="0">
              <a:effectLst>
                <a:outerShdw blurRad="38100" dist="38100" dir="2700000" algn="tl">
                  <a:srgbClr val="000000">
                    <a:alpha val="43137"/>
                  </a:srgbClr>
                </a:outerShdw>
              </a:effectLst>
            </a:endParaRPr>
          </a:p>
        </p:txBody>
      </p:sp>
      <p:sp>
        <p:nvSpPr>
          <p:cNvPr id="6" name="TextBox 5"/>
          <p:cNvSpPr txBox="1"/>
          <p:nvPr/>
        </p:nvSpPr>
        <p:spPr>
          <a:xfrm>
            <a:off x="990600" y="1447800"/>
            <a:ext cx="8001000" cy="954107"/>
          </a:xfrm>
          <a:prstGeom prst="rect">
            <a:avLst/>
          </a:prstGeom>
          <a:noFill/>
        </p:spPr>
        <p:txBody>
          <a:bodyPr wrap="square" rtlCol="0">
            <a:spAutoFit/>
          </a:bodyPr>
          <a:lstStyle/>
          <a:p>
            <a:pPr algn="just"/>
            <a:r>
              <a:rPr lang="en-US" sz="2800" i="1" u="sng" dirty="0" smtClean="0"/>
              <a:t>Landry’s Inc., Bubba Gump Shrimp Co. Restaurants, Inc., and Sophia Flores</a:t>
            </a:r>
            <a:endParaRPr lang="en-US" sz="2800" i="1" u="sng" dirty="0"/>
          </a:p>
        </p:txBody>
      </p:sp>
      <p:sp>
        <p:nvSpPr>
          <p:cNvPr id="8" name="TextBox 7"/>
          <p:cNvSpPr txBox="1"/>
          <p:nvPr/>
        </p:nvSpPr>
        <p:spPr>
          <a:xfrm>
            <a:off x="1066800" y="2362200"/>
            <a:ext cx="7848600" cy="3477875"/>
          </a:xfrm>
          <a:prstGeom prst="rect">
            <a:avLst/>
          </a:prstGeom>
          <a:noFill/>
        </p:spPr>
        <p:txBody>
          <a:bodyPr wrap="square" rtlCol="0">
            <a:spAutoFit/>
          </a:bodyPr>
          <a:lstStyle/>
          <a:p>
            <a:pPr indent="231775" algn="just">
              <a:buClr>
                <a:schemeClr val="accent1"/>
              </a:buClr>
              <a:buFont typeface="Wingdings" pitchFamily="2" charset="2"/>
              <a:buChar char="§"/>
            </a:pPr>
            <a:r>
              <a:rPr lang="en-US" sz="2200" dirty="0" smtClean="0"/>
              <a:t>2012 Social Media Policy:</a:t>
            </a:r>
          </a:p>
          <a:p>
            <a:pPr lvl="1" indent="231775" algn="just">
              <a:buClr>
                <a:schemeClr val="accent1"/>
              </a:buClr>
              <a:buFont typeface="Wingdings" pitchFamily="2" charset="2"/>
              <a:buChar char="§"/>
            </a:pPr>
            <a:r>
              <a:rPr lang="en-US" sz="2200" dirty="0" smtClean="0"/>
              <a:t>In order to post on external social media sites for work purposes, you will need prior approval from the Vice President of Marketing and acknowledge receipt of the Company’s Standards for Social Media Representatives.</a:t>
            </a:r>
          </a:p>
          <a:p>
            <a:pPr lvl="1" indent="231775" algn="just">
              <a:buClr>
                <a:schemeClr val="accent1"/>
              </a:buClr>
              <a:buFont typeface="Wingdings" pitchFamily="2" charset="2"/>
              <a:buChar char="§"/>
            </a:pPr>
            <a:r>
              <a:rPr lang="en-US" sz="2200" dirty="0" smtClean="0"/>
              <a:t>While your free time is generally not subject to any restriction by the Company, the Company urges all employees not to post information regarding the Company, their jobs, or other employees which could lead to morale issues in the workplace or detrimentally affect the Company’s business.</a:t>
            </a:r>
          </a:p>
        </p:txBody>
      </p:sp>
    </p:spTree>
    <p:extLst>
      <p:ext uri="{BB962C8B-B14F-4D97-AF65-F5344CB8AC3E}">
        <p14:creationId xmlns:p14="http://schemas.microsoft.com/office/powerpoint/2010/main" val="33804224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12A81CF-C716-4575-BF59-CA1936DECDCC}" type="slidenum">
              <a:rPr lang="en-US" smtClean="0"/>
              <a:pPr/>
              <a:t>31</a:t>
            </a:fld>
            <a:endParaRPr lang="en-US" dirty="0"/>
          </a:p>
        </p:txBody>
      </p:sp>
      <p:sp>
        <p:nvSpPr>
          <p:cNvPr id="7" name="TextBox 6"/>
          <p:cNvSpPr txBox="1"/>
          <p:nvPr/>
        </p:nvSpPr>
        <p:spPr>
          <a:xfrm>
            <a:off x="1143000" y="228600"/>
            <a:ext cx="7848600" cy="661720"/>
          </a:xfrm>
          <a:prstGeom prst="rect">
            <a:avLst/>
          </a:prstGeom>
          <a:noFill/>
        </p:spPr>
        <p:txBody>
          <a:bodyPr wrap="square" rtlCol="0">
            <a:spAutoFit/>
          </a:bodyPr>
          <a:lstStyle/>
          <a:p>
            <a:r>
              <a:rPr lang="en-US" sz="3700" dirty="0" smtClean="0">
                <a:effectLst>
                  <a:outerShdw blurRad="38100" dist="38100" dir="2700000" algn="tl">
                    <a:srgbClr val="000000">
                      <a:alpha val="43137"/>
                    </a:srgbClr>
                  </a:outerShdw>
                </a:effectLst>
              </a:rPr>
              <a:t>NLRB Decisions, Continued</a:t>
            </a:r>
            <a:endParaRPr lang="en-US" sz="3700" dirty="0">
              <a:effectLst>
                <a:outerShdw blurRad="38100" dist="38100" dir="2700000" algn="tl">
                  <a:srgbClr val="000000">
                    <a:alpha val="43137"/>
                  </a:srgbClr>
                </a:outerShdw>
              </a:effectLst>
            </a:endParaRPr>
          </a:p>
        </p:txBody>
      </p:sp>
      <p:sp>
        <p:nvSpPr>
          <p:cNvPr id="6" name="TextBox 5"/>
          <p:cNvSpPr txBox="1"/>
          <p:nvPr/>
        </p:nvSpPr>
        <p:spPr>
          <a:xfrm>
            <a:off x="990600" y="1447800"/>
            <a:ext cx="8001000" cy="954107"/>
          </a:xfrm>
          <a:prstGeom prst="rect">
            <a:avLst/>
          </a:prstGeom>
          <a:noFill/>
        </p:spPr>
        <p:txBody>
          <a:bodyPr wrap="square" rtlCol="0">
            <a:spAutoFit/>
          </a:bodyPr>
          <a:lstStyle/>
          <a:p>
            <a:pPr algn="just"/>
            <a:r>
              <a:rPr lang="en-US" sz="2800" i="1" u="sng" dirty="0" smtClean="0"/>
              <a:t>Landry’s Inc., Bubba Gump Shrimp Co. Restaurants, Inc., and Sophia Flores (continued)</a:t>
            </a:r>
            <a:endParaRPr lang="en-US" sz="2800" i="1" u="sng" dirty="0"/>
          </a:p>
        </p:txBody>
      </p:sp>
      <p:sp>
        <p:nvSpPr>
          <p:cNvPr id="8" name="TextBox 7"/>
          <p:cNvSpPr txBox="1"/>
          <p:nvPr/>
        </p:nvSpPr>
        <p:spPr>
          <a:xfrm>
            <a:off x="990600" y="2362200"/>
            <a:ext cx="7848600" cy="3970318"/>
          </a:xfrm>
          <a:prstGeom prst="rect">
            <a:avLst/>
          </a:prstGeom>
          <a:noFill/>
        </p:spPr>
        <p:txBody>
          <a:bodyPr wrap="square" rtlCol="0">
            <a:spAutoFit/>
          </a:bodyPr>
          <a:lstStyle/>
          <a:p>
            <a:pPr indent="231775" algn="just">
              <a:buClr>
                <a:schemeClr val="accent1"/>
              </a:buClr>
              <a:buFont typeface="Wingdings" pitchFamily="2" charset="2"/>
              <a:buChar char="§"/>
            </a:pPr>
            <a:r>
              <a:rPr lang="en-US" sz="2100" dirty="0" smtClean="0"/>
              <a:t>Policy does not violate the NLRA.</a:t>
            </a:r>
          </a:p>
          <a:p>
            <a:pPr lvl="1" indent="231775" algn="just">
              <a:buClr>
                <a:schemeClr val="accent1"/>
              </a:buClr>
              <a:buFont typeface="Wingdings" pitchFamily="2" charset="2"/>
              <a:buChar char="§"/>
            </a:pPr>
            <a:r>
              <a:rPr lang="en-US" sz="2100" dirty="0" smtClean="0"/>
              <a:t>“[It] does not explicitly prohibit employees from posting their own job-related information or information regarding the jobs of coworkers, or personal information regarding coworkers, or information regarding the company.  Rather it urges employees not to do so if such information is likely to create morale problems.  </a:t>
            </a:r>
            <a:r>
              <a:rPr lang="en-US" sz="2100" b="1" dirty="0" smtClean="0"/>
              <a:t>Without more, it would be reasonable for employees reading this language to conclude that the Respondent generally frowns upon all job-related postings of any type</a:t>
            </a:r>
            <a:r>
              <a:rPr lang="en-US" sz="2100" dirty="0" smtClean="0"/>
              <a:t>.”</a:t>
            </a:r>
          </a:p>
          <a:p>
            <a:pPr lvl="1" indent="231775" algn="just">
              <a:buClr>
                <a:schemeClr val="accent1"/>
              </a:buClr>
              <a:buFont typeface="Wingdings" pitchFamily="2" charset="2"/>
              <a:buChar char="§"/>
            </a:pPr>
            <a:r>
              <a:rPr lang="en-US" sz="2100" dirty="0" smtClean="0"/>
              <a:t>“It is not the job-related subject matter of the postings that are of concern . . . Rather the manner in which the subject matter is articulated and debated among the employees.”</a:t>
            </a:r>
          </a:p>
        </p:txBody>
      </p:sp>
    </p:spTree>
    <p:extLst>
      <p:ext uri="{BB962C8B-B14F-4D97-AF65-F5344CB8AC3E}">
        <p14:creationId xmlns:p14="http://schemas.microsoft.com/office/powerpoint/2010/main" val="37787871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12A81CF-C716-4575-BF59-CA1936DECDCC}" type="slidenum">
              <a:rPr lang="en-US" smtClean="0"/>
              <a:pPr/>
              <a:t>32</a:t>
            </a:fld>
            <a:endParaRPr lang="en-US" dirty="0"/>
          </a:p>
        </p:txBody>
      </p:sp>
      <p:sp>
        <p:nvSpPr>
          <p:cNvPr id="7" name="TextBox 6"/>
          <p:cNvSpPr txBox="1"/>
          <p:nvPr/>
        </p:nvSpPr>
        <p:spPr>
          <a:xfrm>
            <a:off x="1143000" y="228600"/>
            <a:ext cx="7848600" cy="661720"/>
          </a:xfrm>
          <a:prstGeom prst="rect">
            <a:avLst/>
          </a:prstGeom>
          <a:noFill/>
        </p:spPr>
        <p:txBody>
          <a:bodyPr wrap="square" rtlCol="0">
            <a:spAutoFit/>
          </a:bodyPr>
          <a:lstStyle/>
          <a:p>
            <a:r>
              <a:rPr lang="en-US" sz="3700" dirty="0" smtClean="0">
                <a:effectLst>
                  <a:outerShdw blurRad="38100" dist="38100" dir="2700000" algn="tl">
                    <a:srgbClr val="000000">
                      <a:alpha val="43137"/>
                    </a:srgbClr>
                  </a:outerShdw>
                </a:effectLst>
              </a:rPr>
              <a:t>NLRB Decisions, Continued</a:t>
            </a:r>
            <a:endParaRPr lang="en-US" sz="3700" dirty="0">
              <a:effectLst>
                <a:outerShdw blurRad="38100" dist="38100" dir="2700000" algn="tl">
                  <a:srgbClr val="000000">
                    <a:alpha val="43137"/>
                  </a:srgbClr>
                </a:outerShdw>
              </a:effectLst>
            </a:endParaRPr>
          </a:p>
        </p:txBody>
      </p:sp>
      <p:sp>
        <p:nvSpPr>
          <p:cNvPr id="6" name="TextBox 5"/>
          <p:cNvSpPr txBox="1"/>
          <p:nvPr/>
        </p:nvSpPr>
        <p:spPr>
          <a:xfrm>
            <a:off x="990600" y="1447800"/>
            <a:ext cx="8001000" cy="1015663"/>
          </a:xfrm>
          <a:prstGeom prst="rect">
            <a:avLst/>
          </a:prstGeom>
          <a:noFill/>
        </p:spPr>
        <p:txBody>
          <a:bodyPr wrap="square" rtlCol="0">
            <a:spAutoFit/>
          </a:bodyPr>
          <a:lstStyle/>
          <a:p>
            <a:pPr algn="just"/>
            <a:r>
              <a:rPr lang="en-US" sz="3000" i="1" u="sng" dirty="0" smtClean="0"/>
              <a:t>Richmond District Neighborhood Center </a:t>
            </a:r>
          </a:p>
          <a:p>
            <a:pPr algn="just"/>
            <a:r>
              <a:rPr lang="en-US" sz="3000" i="1" u="sng" dirty="0" smtClean="0"/>
              <a:t>and Ian Callaghan</a:t>
            </a:r>
            <a:endParaRPr lang="en-US" sz="3000" i="1" u="sng" dirty="0"/>
          </a:p>
        </p:txBody>
      </p:sp>
      <p:sp>
        <p:nvSpPr>
          <p:cNvPr id="8" name="TextBox 7"/>
          <p:cNvSpPr txBox="1"/>
          <p:nvPr/>
        </p:nvSpPr>
        <p:spPr>
          <a:xfrm>
            <a:off x="990600" y="2456795"/>
            <a:ext cx="7848600" cy="3762568"/>
          </a:xfrm>
          <a:prstGeom prst="rect">
            <a:avLst/>
          </a:prstGeom>
          <a:noFill/>
        </p:spPr>
        <p:txBody>
          <a:bodyPr wrap="square" rtlCol="0">
            <a:spAutoFit/>
          </a:bodyPr>
          <a:lstStyle/>
          <a:p>
            <a:pPr marL="0" lvl="1" indent="231775" algn="just">
              <a:buClr>
                <a:schemeClr val="accent1"/>
              </a:buClr>
              <a:buFont typeface="Wingdings" pitchFamily="2" charset="2"/>
              <a:buChar char="§"/>
            </a:pPr>
            <a:r>
              <a:rPr lang="en-US" sz="2200" dirty="0" smtClean="0"/>
              <a:t>May 2012: staff meeting held to discuss pros and cons of working for Employer</a:t>
            </a:r>
          </a:p>
          <a:p>
            <a:pPr marL="0" lvl="1" indent="231775" algn="just">
              <a:buClr>
                <a:schemeClr val="accent1"/>
              </a:buClr>
              <a:buFont typeface="Wingdings" pitchFamily="2" charset="2"/>
              <a:buChar char="§"/>
            </a:pPr>
            <a:r>
              <a:rPr lang="en-US" sz="2200" dirty="0" smtClean="0"/>
              <a:t>July 2012: rehire letters sent to Callaghan and Moore</a:t>
            </a:r>
          </a:p>
          <a:p>
            <a:pPr marL="0" lvl="1" indent="231775" algn="just">
              <a:buClr>
                <a:schemeClr val="accent1"/>
              </a:buClr>
              <a:buFont typeface="Wingdings" pitchFamily="2" charset="2"/>
              <a:buChar char="§"/>
            </a:pPr>
            <a:r>
              <a:rPr lang="en-US" sz="2200" dirty="0" smtClean="0"/>
              <a:t>August 2012: Moore contacted Callaghan through Facebook</a:t>
            </a:r>
          </a:p>
          <a:p>
            <a:pPr marL="457200" lvl="3" indent="231775" algn="just">
              <a:buClr>
                <a:schemeClr val="accent1"/>
              </a:buClr>
              <a:buFont typeface="Wingdings" pitchFamily="2" charset="2"/>
              <a:buChar char="§"/>
            </a:pPr>
            <a:r>
              <a:rPr lang="en-US" sz="2200" dirty="0" smtClean="0"/>
              <a:t>Callaghan’s profile was set to “just my friends”</a:t>
            </a:r>
          </a:p>
          <a:p>
            <a:pPr marL="457200" lvl="3" indent="231775" algn="just">
              <a:buClr>
                <a:schemeClr val="accent1"/>
              </a:buClr>
              <a:buFont typeface="Wingdings" pitchFamily="2" charset="2"/>
              <a:buChar char="§"/>
            </a:pPr>
            <a:r>
              <a:rPr lang="en-US" sz="2200" dirty="0" smtClean="0"/>
              <a:t>Callaghan was Facebook friends with another employee, a manager, and a former student</a:t>
            </a:r>
          </a:p>
          <a:p>
            <a:pPr marL="457200" lvl="4" indent="231775" algn="just">
              <a:buClr>
                <a:schemeClr val="accent1"/>
              </a:buClr>
              <a:buFont typeface="Wingdings" pitchFamily="2" charset="2"/>
              <a:buChar char="§"/>
            </a:pPr>
            <a:r>
              <a:rPr lang="en-US" sz="2200" dirty="0" smtClean="0"/>
              <a:t>Screenshot of the conversation was eventually forwarded to the human resources manager</a:t>
            </a:r>
          </a:p>
          <a:p>
            <a:pPr marL="0" lvl="3" indent="231775" algn="just">
              <a:buClr>
                <a:schemeClr val="accent1"/>
              </a:buClr>
              <a:buFont typeface="Wingdings" pitchFamily="2" charset="2"/>
              <a:buChar char="§"/>
            </a:pPr>
            <a:r>
              <a:rPr lang="en-US" sz="2200" dirty="0" smtClean="0"/>
              <a:t>August 13, 2012: letters sent rescinding rehire offers</a:t>
            </a:r>
          </a:p>
          <a:p>
            <a:pPr marL="457200" lvl="2">
              <a:buClr>
                <a:schemeClr val="accent1"/>
              </a:buClr>
              <a:buFont typeface="Wingdings" pitchFamily="2" charset="2"/>
              <a:buChar char="§"/>
            </a:pPr>
            <a:endParaRPr lang="en-US" sz="1850" dirty="0" smtClean="0"/>
          </a:p>
        </p:txBody>
      </p:sp>
    </p:spTree>
    <p:extLst>
      <p:ext uri="{BB962C8B-B14F-4D97-AF65-F5344CB8AC3E}">
        <p14:creationId xmlns:p14="http://schemas.microsoft.com/office/powerpoint/2010/main" val="9965736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12A81CF-C716-4575-BF59-CA1936DECDCC}" type="slidenum">
              <a:rPr lang="en-US" smtClean="0"/>
              <a:pPr/>
              <a:t>33</a:t>
            </a:fld>
            <a:endParaRPr lang="en-US" dirty="0"/>
          </a:p>
        </p:txBody>
      </p:sp>
      <p:sp>
        <p:nvSpPr>
          <p:cNvPr id="7" name="TextBox 6"/>
          <p:cNvSpPr txBox="1"/>
          <p:nvPr/>
        </p:nvSpPr>
        <p:spPr>
          <a:xfrm>
            <a:off x="1143000" y="228600"/>
            <a:ext cx="7848600" cy="661720"/>
          </a:xfrm>
          <a:prstGeom prst="rect">
            <a:avLst/>
          </a:prstGeom>
          <a:noFill/>
        </p:spPr>
        <p:txBody>
          <a:bodyPr wrap="square" rtlCol="0">
            <a:spAutoFit/>
          </a:bodyPr>
          <a:lstStyle/>
          <a:p>
            <a:r>
              <a:rPr lang="en-US" sz="3700" dirty="0" smtClean="0">
                <a:effectLst>
                  <a:outerShdw blurRad="38100" dist="38100" dir="2700000" algn="tl">
                    <a:srgbClr val="000000">
                      <a:alpha val="43137"/>
                    </a:srgbClr>
                  </a:outerShdw>
                </a:effectLst>
              </a:rPr>
              <a:t>NLRB Decisions, Continued</a:t>
            </a:r>
            <a:endParaRPr lang="en-US" sz="3700" dirty="0">
              <a:effectLst>
                <a:outerShdw blurRad="38100" dist="38100" dir="2700000" algn="tl">
                  <a:srgbClr val="000000">
                    <a:alpha val="43137"/>
                  </a:srgbClr>
                </a:outerShdw>
              </a:effectLst>
            </a:endParaRPr>
          </a:p>
        </p:txBody>
      </p:sp>
      <p:sp>
        <p:nvSpPr>
          <p:cNvPr id="6" name="TextBox 5"/>
          <p:cNvSpPr txBox="1"/>
          <p:nvPr/>
        </p:nvSpPr>
        <p:spPr>
          <a:xfrm>
            <a:off x="990600" y="1447800"/>
            <a:ext cx="8001000" cy="553998"/>
          </a:xfrm>
          <a:prstGeom prst="rect">
            <a:avLst/>
          </a:prstGeom>
          <a:noFill/>
        </p:spPr>
        <p:txBody>
          <a:bodyPr wrap="square" rtlCol="0">
            <a:spAutoFit/>
          </a:bodyPr>
          <a:lstStyle/>
          <a:p>
            <a:pPr algn="just"/>
            <a:r>
              <a:rPr lang="en-US" sz="3000" i="1" u="sng" dirty="0" smtClean="0"/>
              <a:t>Richmond District Neighborhood Center (cont’d)</a:t>
            </a:r>
          </a:p>
        </p:txBody>
      </p:sp>
      <p:sp>
        <p:nvSpPr>
          <p:cNvPr id="8" name="TextBox 7"/>
          <p:cNvSpPr txBox="1"/>
          <p:nvPr/>
        </p:nvSpPr>
        <p:spPr>
          <a:xfrm>
            <a:off x="990600" y="2057400"/>
            <a:ext cx="7848600" cy="4101123"/>
          </a:xfrm>
          <a:prstGeom prst="rect">
            <a:avLst/>
          </a:prstGeom>
          <a:noFill/>
        </p:spPr>
        <p:txBody>
          <a:bodyPr wrap="square" rtlCol="0">
            <a:spAutoFit/>
          </a:bodyPr>
          <a:lstStyle/>
          <a:p>
            <a:pPr marL="0" lvl="1" indent="231775" algn="just">
              <a:buClr>
                <a:schemeClr val="accent1"/>
              </a:buClr>
              <a:buFont typeface="Wingdings" pitchFamily="2" charset="2"/>
              <a:buChar char="§"/>
            </a:pPr>
            <a:r>
              <a:rPr lang="en-US" sz="2200" dirty="0" smtClean="0"/>
              <a:t>Ruling: The August 2012 conversation was a continuation of the May 2012 staff meeting.</a:t>
            </a:r>
          </a:p>
          <a:p>
            <a:pPr marL="457200" lvl="2" indent="231775" algn="just">
              <a:buClr>
                <a:schemeClr val="accent1"/>
              </a:buClr>
              <a:buFont typeface="Wingdings" pitchFamily="2" charset="2"/>
              <a:buChar char="§"/>
            </a:pPr>
            <a:r>
              <a:rPr lang="en-US" sz="2200" dirty="0" smtClean="0"/>
              <a:t>Employees were engaged in concerted activity when voicing their disagreement with management’s running of the teen program</a:t>
            </a:r>
          </a:p>
          <a:p>
            <a:pPr marL="0" lvl="2" indent="231775" algn="just">
              <a:buClr>
                <a:schemeClr val="accent1"/>
              </a:buClr>
              <a:buFont typeface="Wingdings" pitchFamily="2" charset="2"/>
              <a:buChar char="§"/>
            </a:pPr>
            <a:r>
              <a:rPr lang="en-US" sz="2200" dirty="0" smtClean="0"/>
              <a:t>However, while employees are permitted some leeway for impulsive behavior when engaged in concerted activity, the NLRB found that certain comments in the Facebook conversation jeopardized the program’s funding</a:t>
            </a:r>
          </a:p>
          <a:p>
            <a:pPr marL="457200" lvl="3" indent="231775" algn="just">
              <a:buClr>
                <a:schemeClr val="accent1"/>
              </a:buClr>
              <a:buFont typeface="Wingdings" pitchFamily="2" charset="2"/>
              <a:buChar char="§"/>
            </a:pPr>
            <a:r>
              <a:rPr lang="en-US" sz="2200" dirty="0" smtClean="0"/>
              <a:t>Employer lawfully concluded that the employees were unfit for further service</a:t>
            </a:r>
          </a:p>
          <a:p>
            <a:pPr marL="457200" lvl="2">
              <a:buClr>
                <a:schemeClr val="accent1"/>
              </a:buClr>
              <a:buFont typeface="Wingdings" pitchFamily="2" charset="2"/>
              <a:buChar char="§"/>
            </a:pPr>
            <a:endParaRPr lang="en-US" sz="1850" dirty="0" smtClean="0"/>
          </a:p>
        </p:txBody>
      </p:sp>
    </p:spTree>
    <p:extLst>
      <p:ext uri="{BB962C8B-B14F-4D97-AF65-F5344CB8AC3E}">
        <p14:creationId xmlns:p14="http://schemas.microsoft.com/office/powerpoint/2010/main" val="349467892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12A81CF-C716-4575-BF59-CA1936DECDCC}" type="slidenum">
              <a:rPr lang="en-US" smtClean="0"/>
              <a:pPr/>
              <a:t>34</a:t>
            </a:fld>
            <a:endParaRPr lang="en-US" dirty="0"/>
          </a:p>
        </p:txBody>
      </p:sp>
      <p:sp>
        <p:nvSpPr>
          <p:cNvPr id="7" name="TextBox 6"/>
          <p:cNvSpPr txBox="1"/>
          <p:nvPr/>
        </p:nvSpPr>
        <p:spPr>
          <a:xfrm>
            <a:off x="1143000" y="228600"/>
            <a:ext cx="7848600" cy="661720"/>
          </a:xfrm>
          <a:prstGeom prst="rect">
            <a:avLst/>
          </a:prstGeom>
          <a:noFill/>
        </p:spPr>
        <p:txBody>
          <a:bodyPr wrap="square" rtlCol="0">
            <a:spAutoFit/>
          </a:bodyPr>
          <a:lstStyle/>
          <a:p>
            <a:r>
              <a:rPr lang="en-US" sz="3700" dirty="0" smtClean="0">
                <a:effectLst>
                  <a:outerShdw blurRad="38100" dist="38100" dir="2700000" algn="tl">
                    <a:srgbClr val="000000">
                      <a:alpha val="43137"/>
                    </a:srgbClr>
                  </a:outerShdw>
                </a:effectLst>
              </a:rPr>
              <a:t>NLRB Decisions, Continued</a:t>
            </a:r>
            <a:endParaRPr lang="en-US" sz="3700" dirty="0">
              <a:effectLst>
                <a:outerShdw blurRad="38100" dist="38100" dir="2700000" algn="tl">
                  <a:srgbClr val="000000">
                    <a:alpha val="43137"/>
                  </a:srgbClr>
                </a:outerShdw>
              </a:effectLst>
            </a:endParaRPr>
          </a:p>
        </p:txBody>
      </p:sp>
      <p:sp>
        <p:nvSpPr>
          <p:cNvPr id="6" name="TextBox 5"/>
          <p:cNvSpPr txBox="1"/>
          <p:nvPr/>
        </p:nvSpPr>
        <p:spPr>
          <a:xfrm>
            <a:off x="990600" y="1447800"/>
            <a:ext cx="8001000" cy="553998"/>
          </a:xfrm>
          <a:prstGeom prst="rect">
            <a:avLst/>
          </a:prstGeom>
          <a:noFill/>
        </p:spPr>
        <p:txBody>
          <a:bodyPr wrap="square" rtlCol="0">
            <a:spAutoFit/>
          </a:bodyPr>
          <a:lstStyle/>
          <a:p>
            <a:pPr algn="just"/>
            <a:r>
              <a:rPr lang="en-US" sz="3000" i="1" u="sng" dirty="0" smtClean="0"/>
              <a:t>Richmond District Neighborhood Center (update)</a:t>
            </a:r>
          </a:p>
        </p:txBody>
      </p:sp>
      <p:sp>
        <p:nvSpPr>
          <p:cNvPr id="8" name="TextBox 7"/>
          <p:cNvSpPr txBox="1"/>
          <p:nvPr/>
        </p:nvSpPr>
        <p:spPr>
          <a:xfrm>
            <a:off x="990600" y="2514600"/>
            <a:ext cx="7848600" cy="2962349"/>
          </a:xfrm>
          <a:prstGeom prst="rect">
            <a:avLst/>
          </a:prstGeom>
          <a:noFill/>
        </p:spPr>
        <p:txBody>
          <a:bodyPr wrap="square" rtlCol="0">
            <a:spAutoFit/>
          </a:bodyPr>
          <a:lstStyle/>
          <a:p>
            <a:pPr marL="0" lvl="1" indent="231775">
              <a:buClr>
                <a:schemeClr val="accent1"/>
              </a:buClr>
              <a:buFont typeface="Wingdings" pitchFamily="2" charset="2"/>
              <a:buChar char="§"/>
            </a:pPr>
            <a:r>
              <a:rPr lang="en-US" sz="2400" dirty="0" smtClean="0"/>
              <a:t>On appeal, the NLRB affirmed the ALJ’s decision, finding:</a:t>
            </a:r>
          </a:p>
          <a:p>
            <a:pPr marL="0" lvl="1" indent="231775" algn="just">
              <a:buClr>
                <a:schemeClr val="accent1"/>
              </a:buClr>
            </a:pPr>
            <a:r>
              <a:rPr lang="en-US" sz="2400" dirty="0" smtClean="0"/>
              <a:t>	“[T]he pervasive advocacy of insubordination in the 	Facebook posts, comprised of numerous detailed 	descriptions of specific insubordinate acts, constituted 	conduct objectively so egregious as to lose the Act’s 	protection and render Callaghan and Moore unfit for 	further service.”</a:t>
            </a:r>
          </a:p>
          <a:p>
            <a:pPr marL="457200" lvl="2">
              <a:buClr>
                <a:schemeClr val="accent1"/>
              </a:buClr>
            </a:pPr>
            <a:endParaRPr lang="en-US" sz="1850" dirty="0" smtClean="0"/>
          </a:p>
        </p:txBody>
      </p:sp>
    </p:spTree>
    <p:extLst>
      <p:ext uri="{BB962C8B-B14F-4D97-AF65-F5344CB8AC3E}">
        <p14:creationId xmlns:p14="http://schemas.microsoft.com/office/powerpoint/2010/main" val="306958772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12A81CF-C716-4575-BF59-CA1936DECDCC}" type="slidenum">
              <a:rPr lang="en-US" smtClean="0"/>
              <a:pPr/>
              <a:t>35</a:t>
            </a:fld>
            <a:endParaRPr lang="en-US" dirty="0"/>
          </a:p>
        </p:txBody>
      </p:sp>
      <p:sp>
        <p:nvSpPr>
          <p:cNvPr id="7" name="TextBox 6"/>
          <p:cNvSpPr txBox="1"/>
          <p:nvPr/>
        </p:nvSpPr>
        <p:spPr>
          <a:xfrm>
            <a:off x="1143000" y="228600"/>
            <a:ext cx="7848600" cy="661720"/>
          </a:xfrm>
          <a:prstGeom prst="rect">
            <a:avLst/>
          </a:prstGeom>
          <a:noFill/>
        </p:spPr>
        <p:txBody>
          <a:bodyPr wrap="square" rtlCol="0">
            <a:spAutoFit/>
          </a:bodyPr>
          <a:lstStyle/>
          <a:p>
            <a:r>
              <a:rPr lang="en-US" sz="3700" dirty="0" smtClean="0">
                <a:effectLst>
                  <a:outerShdw blurRad="38100" dist="38100" dir="2700000" algn="tl">
                    <a:srgbClr val="000000">
                      <a:alpha val="43137"/>
                    </a:srgbClr>
                  </a:outerShdw>
                </a:effectLst>
              </a:rPr>
              <a:t>When is a “Like” protected?</a:t>
            </a:r>
            <a:endParaRPr lang="en-US" sz="3700" dirty="0">
              <a:effectLst>
                <a:outerShdw blurRad="38100" dist="38100" dir="2700000" algn="tl">
                  <a:srgbClr val="000000">
                    <a:alpha val="43137"/>
                  </a:srgbClr>
                </a:outerShdw>
              </a:effectLst>
            </a:endParaRPr>
          </a:p>
        </p:txBody>
      </p:sp>
      <p:sp>
        <p:nvSpPr>
          <p:cNvPr id="6" name="TextBox 5"/>
          <p:cNvSpPr txBox="1"/>
          <p:nvPr/>
        </p:nvSpPr>
        <p:spPr>
          <a:xfrm>
            <a:off x="1066800" y="1219200"/>
            <a:ext cx="7848600" cy="553998"/>
          </a:xfrm>
          <a:prstGeom prst="rect">
            <a:avLst/>
          </a:prstGeom>
          <a:noFill/>
        </p:spPr>
        <p:txBody>
          <a:bodyPr wrap="square" rtlCol="0">
            <a:spAutoFit/>
          </a:bodyPr>
          <a:lstStyle/>
          <a:p>
            <a:r>
              <a:rPr lang="en-US" sz="3000" i="1" u="sng" dirty="0" smtClean="0"/>
              <a:t>Three D, LLC and Jillian Sanzone, Vincent Spinella</a:t>
            </a:r>
            <a:endParaRPr lang="en-US" sz="3000" i="1" u="sng" dirty="0"/>
          </a:p>
        </p:txBody>
      </p:sp>
      <p:sp>
        <p:nvSpPr>
          <p:cNvPr id="8" name="TextBox 7"/>
          <p:cNvSpPr txBox="1"/>
          <p:nvPr/>
        </p:nvSpPr>
        <p:spPr>
          <a:xfrm>
            <a:off x="1066800" y="1905000"/>
            <a:ext cx="7848600" cy="4524315"/>
          </a:xfrm>
          <a:prstGeom prst="rect">
            <a:avLst/>
          </a:prstGeom>
          <a:noFill/>
        </p:spPr>
        <p:txBody>
          <a:bodyPr wrap="square" rtlCol="0">
            <a:spAutoFit/>
          </a:bodyPr>
          <a:lstStyle/>
          <a:p>
            <a:pPr indent="231775" algn="just">
              <a:buClr>
                <a:schemeClr val="accent1"/>
              </a:buClr>
              <a:buFont typeface="Wingdings" pitchFamily="2" charset="2"/>
              <a:buChar char="§"/>
            </a:pPr>
            <a:r>
              <a:rPr lang="en-US" sz="2400" dirty="0" smtClean="0"/>
              <a:t>Employees, upon filing taxes, learned they owed money to the state.</a:t>
            </a:r>
          </a:p>
          <a:p>
            <a:pPr lvl="1" indent="231775" algn="just">
              <a:buClr>
                <a:schemeClr val="accent1"/>
              </a:buClr>
              <a:buFont typeface="Wingdings" pitchFamily="2" charset="2"/>
              <a:buChar char="§"/>
            </a:pPr>
            <a:r>
              <a:rPr lang="en-US" sz="2400" dirty="0" smtClean="0"/>
              <a:t>Facebook post: “Maybe someone should do the owners of Triple Play a favor and buy it from them. They can’t even do the tax paperwork correctly!!! Now I OWE money . . . Wtf!!!!”</a:t>
            </a:r>
          </a:p>
          <a:p>
            <a:pPr marL="457200" lvl="2" indent="231775" algn="just">
              <a:buClr>
                <a:schemeClr val="accent1"/>
              </a:buClr>
              <a:buFont typeface="Wingdings" pitchFamily="2" charset="2"/>
              <a:buChar char="§"/>
            </a:pPr>
            <a:r>
              <a:rPr lang="en-US" sz="2400" dirty="0" smtClean="0"/>
              <a:t>Another employee’s post: “I owe too.  Such [a jerk].”  </a:t>
            </a:r>
          </a:p>
          <a:p>
            <a:pPr marL="914400" lvl="3" indent="231775" algn="just">
              <a:buClr>
                <a:schemeClr val="accent1"/>
              </a:buClr>
              <a:buFont typeface="Wingdings" pitchFamily="2" charset="2"/>
              <a:buChar char="§"/>
            </a:pPr>
            <a:r>
              <a:rPr lang="en-US" sz="2400" dirty="0" smtClean="0"/>
              <a:t>Discharged for “loyalty” problems</a:t>
            </a:r>
          </a:p>
          <a:p>
            <a:pPr marL="457200" lvl="2" indent="231775" algn="just">
              <a:buClr>
                <a:schemeClr val="accent1"/>
              </a:buClr>
              <a:buFont typeface="Wingdings" pitchFamily="2" charset="2"/>
              <a:buChar char="§"/>
            </a:pPr>
            <a:r>
              <a:rPr lang="en-US" sz="2400" dirty="0" smtClean="0"/>
              <a:t>Third employee “liked” initial status.  </a:t>
            </a:r>
          </a:p>
          <a:p>
            <a:pPr marL="914400" lvl="3" indent="231775" algn="just">
              <a:buClr>
                <a:schemeClr val="accent1"/>
              </a:buClr>
              <a:buFont typeface="Wingdings" pitchFamily="2" charset="2"/>
              <a:buChar char="§"/>
            </a:pPr>
            <a:r>
              <a:rPr lang="en-US" sz="2400" dirty="0" smtClean="0"/>
              <a:t>When asked why, he explained he stood behind other commenters and was terminated.</a:t>
            </a:r>
          </a:p>
          <a:p>
            <a:pPr lvl="1" indent="231775" algn="just">
              <a:buClr>
                <a:schemeClr val="accent1"/>
              </a:buClr>
              <a:buFont typeface="Wingdings" pitchFamily="2" charset="2"/>
              <a:buChar char="§"/>
            </a:pPr>
            <a:endParaRPr lang="en-US" sz="2400" dirty="0" smtClean="0"/>
          </a:p>
        </p:txBody>
      </p:sp>
    </p:spTree>
    <p:extLst>
      <p:ext uri="{BB962C8B-B14F-4D97-AF65-F5344CB8AC3E}">
        <p14:creationId xmlns:p14="http://schemas.microsoft.com/office/powerpoint/2010/main" val="136336664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12A81CF-C716-4575-BF59-CA1936DECDCC}" type="slidenum">
              <a:rPr lang="en-US" smtClean="0"/>
              <a:pPr/>
              <a:t>36</a:t>
            </a:fld>
            <a:endParaRPr lang="en-US" dirty="0"/>
          </a:p>
        </p:txBody>
      </p:sp>
      <p:sp>
        <p:nvSpPr>
          <p:cNvPr id="7" name="TextBox 6"/>
          <p:cNvSpPr txBox="1"/>
          <p:nvPr/>
        </p:nvSpPr>
        <p:spPr>
          <a:xfrm>
            <a:off x="1143000" y="228600"/>
            <a:ext cx="7848600" cy="661720"/>
          </a:xfrm>
          <a:prstGeom prst="rect">
            <a:avLst/>
          </a:prstGeom>
          <a:noFill/>
        </p:spPr>
        <p:txBody>
          <a:bodyPr wrap="square" rtlCol="0">
            <a:spAutoFit/>
          </a:bodyPr>
          <a:lstStyle/>
          <a:p>
            <a:r>
              <a:rPr lang="en-US" sz="3700" dirty="0" smtClean="0">
                <a:effectLst>
                  <a:outerShdw blurRad="38100" dist="38100" dir="2700000" algn="tl">
                    <a:srgbClr val="000000">
                      <a:alpha val="43137"/>
                    </a:srgbClr>
                  </a:outerShdw>
                </a:effectLst>
              </a:rPr>
              <a:t>When is a “Like” protected?</a:t>
            </a:r>
            <a:endParaRPr lang="en-US" sz="3700" dirty="0">
              <a:effectLst>
                <a:outerShdw blurRad="38100" dist="38100" dir="2700000" algn="tl">
                  <a:srgbClr val="000000">
                    <a:alpha val="43137"/>
                  </a:srgbClr>
                </a:outerShdw>
              </a:effectLst>
            </a:endParaRPr>
          </a:p>
        </p:txBody>
      </p:sp>
      <p:sp>
        <p:nvSpPr>
          <p:cNvPr id="6" name="TextBox 5"/>
          <p:cNvSpPr txBox="1"/>
          <p:nvPr/>
        </p:nvSpPr>
        <p:spPr>
          <a:xfrm>
            <a:off x="1066800" y="1295400"/>
            <a:ext cx="7848600" cy="584775"/>
          </a:xfrm>
          <a:prstGeom prst="rect">
            <a:avLst/>
          </a:prstGeom>
          <a:noFill/>
        </p:spPr>
        <p:txBody>
          <a:bodyPr wrap="square" rtlCol="0">
            <a:spAutoFit/>
          </a:bodyPr>
          <a:lstStyle/>
          <a:p>
            <a:r>
              <a:rPr lang="en-US" sz="3200" i="1" u="sng" dirty="0" smtClean="0"/>
              <a:t>Three D, LLC  (continued)</a:t>
            </a:r>
            <a:endParaRPr lang="en-US" sz="3200" i="1" u="sng" dirty="0"/>
          </a:p>
        </p:txBody>
      </p:sp>
      <p:sp>
        <p:nvSpPr>
          <p:cNvPr id="8" name="TextBox 7"/>
          <p:cNvSpPr txBox="1"/>
          <p:nvPr/>
        </p:nvSpPr>
        <p:spPr>
          <a:xfrm>
            <a:off x="1066800" y="1981200"/>
            <a:ext cx="7848600" cy="4124206"/>
          </a:xfrm>
          <a:prstGeom prst="rect">
            <a:avLst/>
          </a:prstGeom>
          <a:noFill/>
        </p:spPr>
        <p:txBody>
          <a:bodyPr wrap="square" rtlCol="0">
            <a:spAutoFit/>
          </a:bodyPr>
          <a:lstStyle/>
          <a:p>
            <a:pPr indent="231775">
              <a:buClr>
                <a:schemeClr val="accent1"/>
              </a:buClr>
              <a:buFont typeface="Wingdings" pitchFamily="2" charset="2"/>
              <a:buChar char="§"/>
            </a:pPr>
            <a:r>
              <a:rPr lang="en-US" sz="2400" dirty="0" smtClean="0"/>
              <a:t>On Appeal, the NLRB held:</a:t>
            </a:r>
          </a:p>
          <a:p>
            <a:pPr lvl="1" indent="231775" algn="just">
              <a:buClr>
                <a:schemeClr val="accent1"/>
              </a:buClr>
              <a:buFont typeface="Wingdings" pitchFamily="2" charset="2"/>
              <a:buChar char="§"/>
            </a:pPr>
            <a:r>
              <a:rPr lang="en-US" sz="2400" dirty="0" smtClean="0"/>
              <a:t>“In the context of the ongoing dialogue among employees about tax withholding, Sanzone’s comment [“I owe too.  Such [a jerk].”] effectively endorsed LaFrance’s complaint that she owed money on her taxes due to a tax-withholding error” by the Employer.</a:t>
            </a:r>
          </a:p>
          <a:p>
            <a:pPr lvl="1" indent="231775" algn="just">
              <a:buClr>
                <a:schemeClr val="accent1"/>
              </a:buClr>
              <a:buFont typeface="Wingdings" pitchFamily="2" charset="2"/>
              <a:buChar char="§"/>
            </a:pPr>
            <a:r>
              <a:rPr lang="en-US" sz="2400" dirty="0" smtClean="0"/>
              <a:t>“While Spinella’s ‘like’ [of LaFrance’s initial status update] is more ambiguous, we treat it for purposes of our analysis as expressing agreement with LaFrance’s original complaint.”</a:t>
            </a:r>
          </a:p>
          <a:p>
            <a:pPr marL="0" lvl="1" indent="231775">
              <a:buClr>
                <a:schemeClr val="accent1"/>
              </a:buClr>
              <a:buFont typeface="Wingdings" pitchFamily="2" charset="2"/>
              <a:buChar char="§"/>
            </a:pPr>
            <a:endParaRPr lang="en-US" sz="2200" dirty="0" smtClean="0"/>
          </a:p>
        </p:txBody>
      </p:sp>
    </p:spTree>
    <p:extLst>
      <p:ext uri="{BB962C8B-B14F-4D97-AF65-F5344CB8AC3E}">
        <p14:creationId xmlns:p14="http://schemas.microsoft.com/office/powerpoint/2010/main" val="202523330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12A81CF-C716-4575-BF59-CA1936DECDCC}" type="slidenum">
              <a:rPr lang="en-US" smtClean="0"/>
              <a:pPr/>
              <a:t>37</a:t>
            </a:fld>
            <a:endParaRPr lang="en-US" dirty="0"/>
          </a:p>
        </p:txBody>
      </p:sp>
      <p:sp>
        <p:nvSpPr>
          <p:cNvPr id="7" name="TextBox 6"/>
          <p:cNvSpPr txBox="1"/>
          <p:nvPr/>
        </p:nvSpPr>
        <p:spPr>
          <a:xfrm>
            <a:off x="1143000" y="228600"/>
            <a:ext cx="7848600" cy="661720"/>
          </a:xfrm>
          <a:prstGeom prst="rect">
            <a:avLst/>
          </a:prstGeom>
          <a:noFill/>
        </p:spPr>
        <p:txBody>
          <a:bodyPr wrap="square" rtlCol="0">
            <a:spAutoFit/>
          </a:bodyPr>
          <a:lstStyle/>
          <a:p>
            <a:r>
              <a:rPr lang="en-US" sz="3700" dirty="0" smtClean="0">
                <a:effectLst>
                  <a:outerShdw blurRad="38100" dist="38100" dir="2700000" algn="tl">
                    <a:srgbClr val="000000">
                      <a:alpha val="43137"/>
                    </a:srgbClr>
                  </a:outerShdw>
                </a:effectLst>
              </a:rPr>
              <a:t>When is a “Like” protected?</a:t>
            </a:r>
            <a:endParaRPr lang="en-US" sz="3700" dirty="0">
              <a:effectLst>
                <a:outerShdw blurRad="38100" dist="38100" dir="2700000" algn="tl">
                  <a:srgbClr val="000000">
                    <a:alpha val="43137"/>
                  </a:srgbClr>
                </a:outerShdw>
              </a:effectLst>
            </a:endParaRPr>
          </a:p>
        </p:txBody>
      </p:sp>
      <p:sp>
        <p:nvSpPr>
          <p:cNvPr id="6" name="TextBox 5"/>
          <p:cNvSpPr txBox="1"/>
          <p:nvPr/>
        </p:nvSpPr>
        <p:spPr>
          <a:xfrm>
            <a:off x="1066800" y="1295400"/>
            <a:ext cx="7848600" cy="584775"/>
          </a:xfrm>
          <a:prstGeom prst="rect">
            <a:avLst/>
          </a:prstGeom>
          <a:noFill/>
        </p:spPr>
        <p:txBody>
          <a:bodyPr wrap="square" rtlCol="0">
            <a:spAutoFit/>
          </a:bodyPr>
          <a:lstStyle/>
          <a:p>
            <a:r>
              <a:rPr lang="en-US" sz="3200" i="1" u="sng" dirty="0" smtClean="0"/>
              <a:t>Three D, LLC  (continued)</a:t>
            </a:r>
            <a:endParaRPr lang="en-US" sz="3200" i="1" u="sng" dirty="0"/>
          </a:p>
        </p:txBody>
      </p:sp>
      <p:sp>
        <p:nvSpPr>
          <p:cNvPr id="8" name="TextBox 7"/>
          <p:cNvSpPr txBox="1"/>
          <p:nvPr/>
        </p:nvSpPr>
        <p:spPr>
          <a:xfrm>
            <a:off x="1066800" y="1981200"/>
            <a:ext cx="7848600" cy="3816429"/>
          </a:xfrm>
          <a:prstGeom prst="rect">
            <a:avLst/>
          </a:prstGeom>
          <a:noFill/>
        </p:spPr>
        <p:txBody>
          <a:bodyPr wrap="square" rtlCol="0">
            <a:spAutoFit/>
          </a:bodyPr>
          <a:lstStyle/>
          <a:p>
            <a:pPr marL="0" lvl="1" indent="231775">
              <a:buClr>
                <a:schemeClr val="accent1"/>
              </a:buClr>
              <a:buFont typeface="Wingdings" pitchFamily="2" charset="2"/>
              <a:buChar char="§"/>
            </a:pPr>
            <a:r>
              <a:rPr lang="en-US" sz="2200" dirty="0" smtClean="0"/>
              <a:t>NLRB Panel (2-1) affirmed ALJ’s decision on different grounds.</a:t>
            </a:r>
          </a:p>
          <a:p>
            <a:pPr marL="457200" lvl="2" indent="231775" algn="just">
              <a:buClr>
                <a:schemeClr val="accent1"/>
              </a:buClr>
              <a:buFont typeface="Wingdings" pitchFamily="2" charset="2"/>
              <a:buChar char="§"/>
            </a:pPr>
            <a:r>
              <a:rPr lang="en-US" sz="2200" dirty="0" smtClean="0"/>
              <a:t>Employees have a right to act together to improve terms and conditions of employment including by using social media to communicate with each other and the public.</a:t>
            </a:r>
          </a:p>
          <a:p>
            <a:pPr marL="457200" lvl="2" indent="231775" algn="just">
              <a:buClr>
                <a:schemeClr val="accent1"/>
              </a:buClr>
              <a:buFont typeface="Wingdings" pitchFamily="2" charset="2"/>
              <a:buChar char="§"/>
            </a:pPr>
            <a:r>
              <a:rPr lang="en-US" sz="2200" dirty="0" smtClean="0"/>
              <a:t>“Where, as here, the purpose of employee communications is to seek and provide mutual support looking toward group action to encourage the employer to address problems in terms or conditions of employment, not to disparage its product or services or undermine its reputation, the communications are protected.”</a:t>
            </a:r>
          </a:p>
          <a:p>
            <a:pPr marL="0" lvl="1" indent="231775">
              <a:buClr>
                <a:schemeClr val="accent1"/>
              </a:buClr>
              <a:buFont typeface="Wingdings" pitchFamily="2" charset="2"/>
              <a:buChar char="§"/>
            </a:pPr>
            <a:endParaRPr lang="en-US" sz="2200" dirty="0" smtClean="0"/>
          </a:p>
        </p:txBody>
      </p:sp>
    </p:spTree>
    <p:extLst>
      <p:ext uri="{BB962C8B-B14F-4D97-AF65-F5344CB8AC3E}">
        <p14:creationId xmlns:p14="http://schemas.microsoft.com/office/powerpoint/2010/main" val="274147128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12A81CF-C716-4575-BF59-CA1936DECDCC}" type="slidenum">
              <a:rPr lang="en-US" smtClean="0"/>
              <a:pPr/>
              <a:t>38</a:t>
            </a:fld>
            <a:endParaRPr lang="en-US" dirty="0"/>
          </a:p>
        </p:txBody>
      </p:sp>
      <p:sp>
        <p:nvSpPr>
          <p:cNvPr id="7" name="TextBox 6"/>
          <p:cNvSpPr txBox="1"/>
          <p:nvPr/>
        </p:nvSpPr>
        <p:spPr>
          <a:xfrm>
            <a:off x="1143000" y="228600"/>
            <a:ext cx="7848600" cy="661720"/>
          </a:xfrm>
          <a:prstGeom prst="rect">
            <a:avLst/>
          </a:prstGeom>
          <a:noFill/>
        </p:spPr>
        <p:txBody>
          <a:bodyPr wrap="square" rtlCol="0">
            <a:spAutoFit/>
          </a:bodyPr>
          <a:lstStyle/>
          <a:p>
            <a:r>
              <a:rPr lang="en-US" sz="3700" dirty="0" smtClean="0">
                <a:effectLst>
                  <a:outerShdw blurRad="38100" dist="38100" dir="2700000" algn="tl">
                    <a:srgbClr val="000000">
                      <a:alpha val="43137"/>
                    </a:srgbClr>
                  </a:outerShdw>
                </a:effectLst>
              </a:rPr>
              <a:t>When is a “Like” protected?</a:t>
            </a:r>
            <a:endParaRPr lang="en-US" sz="3700" dirty="0">
              <a:effectLst>
                <a:outerShdw blurRad="38100" dist="38100" dir="2700000" algn="tl">
                  <a:srgbClr val="000000">
                    <a:alpha val="43137"/>
                  </a:srgbClr>
                </a:outerShdw>
              </a:effectLst>
            </a:endParaRPr>
          </a:p>
        </p:txBody>
      </p:sp>
      <p:sp>
        <p:nvSpPr>
          <p:cNvPr id="6" name="TextBox 5"/>
          <p:cNvSpPr txBox="1"/>
          <p:nvPr/>
        </p:nvSpPr>
        <p:spPr>
          <a:xfrm>
            <a:off x="1066800" y="1143000"/>
            <a:ext cx="7848600" cy="584775"/>
          </a:xfrm>
          <a:prstGeom prst="rect">
            <a:avLst/>
          </a:prstGeom>
          <a:noFill/>
        </p:spPr>
        <p:txBody>
          <a:bodyPr wrap="square" rtlCol="0">
            <a:spAutoFit/>
          </a:bodyPr>
          <a:lstStyle/>
          <a:p>
            <a:r>
              <a:rPr lang="en-US" sz="3200" i="1" u="sng" dirty="0" smtClean="0"/>
              <a:t>Three D, LLC  (cont’d)</a:t>
            </a:r>
            <a:endParaRPr lang="en-US" sz="3200" i="1" u="sng" dirty="0"/>
          </a:p>
        </p:txBody>
      </p:sp>
      <p:sp>
        <p:nvSpPr>
          <p:cNvPr id="8" name="TextBox 7"/>
          <p:cNvSpPr txBox="1"/>
          <p:nvPr/>
        </p:nvSpPr>
        <p:spPr>
          <a:xfrm>
            <a:off x="1066800" y="1905000"/>
            <a:ext cx="7848600" cy="4154984"/>
          </a:xfrm>
          <a:prstGeom prst="rect">
            <a:avLst/>
          </a:prstGeom>
          <a:noFill/>
        </p:spPr>
        <p:txBody>
          <a:bodyPr wrap="square" rtlCol="0">
            <a:spAutoFit/>
          </a:bodyPr>
          <a:lstStyle/>
          <a:p>
            <a:pPr marL="0" lvl="1" indent="231775">
              <a:buClr>
                <a:schemeClr val="accent1"/>
              </a:buClr>
              <a:buFont typeface="Wingdings" pitchFamily="2" charset="2"/>
              <a:buChar char="§"/>
            </a:pPr>
            <a:r>
              <a:rPr lang="en-US" sz="2200" dirty="0" smtClean="0"/>
              <a:t>However, NLRB Panel (2-1) overturned ALJ’s decision and found that the policy </a:t>
            </a:r>
            <a:r>
              <a:rPr lang="en-US" sz="2200" b="1" u="sng" dirty="0" smtClean="0"/>
              <a:t>did</a:t>
            </a:r>
            <a:r>
              <a:rPr lang="en-US" sz="2200" dirty="0" smtClean="0"/>
              <a:t> violate Section 8(a)(1).</a:t>
            </a:r>
          </a:p>
          <a:p>
            <a:pPr marL="0" lvl="1" indent="231775">
              <a:buClr>
                <a:schemeClr val="accent1"/>
              </a:buClr>
            </a:pPr>
            <a:endParaRPr lang="en-US" sz="2200" dirty="0" smtClean="0"/>
          </a:p>
          <a:p>
            <a:pPr marL="457200" lvl="2" indent="231775" algn="just">
              <a:buClr>
                <a:schemeClr val="accent1"/>
              </a:buClr>
              <a:buFont typeface="Wingdings" pitchFamily="2" charset="2"/>
              <a:buChar char="§"/>
            </a:pPr>
            <a:r>
              <a:rPr lang="en-US" dirty="0" smtClean="0"/>
              <a:t>“The Company supports the free exchange of information and supports camaraderie among its employees. However, when internet blogging, chat room discussions, e-mail, text message, or other forms of communication extend to employees revealing confidential and proprietary information about the Company, or engaging in inappropriate discussions about the company, management, and/or co-workers the employee may be violating the law and is subject to disciplinary action, up to and including termination of employment. Please keep in mind that if you communicate regarding any aspect of the Company, you must include a disclaimer that the views you share are yours, and not necessarily the views of the Company.  In the event state or federal law precludes this policy, then it is of no force or effect.”</a:t>
            </a:r>
          </a:p>
        </p:txBody>
      </p:sp>
    </p:spTree>
    <p:extLst>
      <p:ext uri="{BB962C8B-B14F-4D97-AF65-F5344CB8AC3E}">
        <p14:creationId xmlns:p14="http://schemas.microsoft.com/office/powerpoint/2010/main" val="315243754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12A81CF-C716-4575-BF59-CA1936DECDCC}" type="slidenum">
              <a:rPr lang="en-US" smtClean="0"/>
              <a:pPr/>
              <a:t>39</a:t>
            </a:fld>
            <a:endParaRPr lang="en-US" dirty="0"/>
          </a:p>
        </p:txBody>
      </p:sp>
      <p:sp>
        <p:nvSpPr>
          <p:cNvPr id="7" name="TextBox 6"/>
          <p:cNvSpPr txBox="1"/>
          <p:nvPr/>
        </p:nvSpPr>
        <p:spPr>
          <a:xfrm>
            <a:off x="1143000" y="228600"/>
            <a:ext cx="7848600" cy="661720"/>
          </a:xfrm>
          <a:prstGeom prst="rect">
            <a:avLst/>
          </a:prstGeom>
          <a:noFill/>
        </p:spPr>
        <p:txBody>
          <a:bodyPr wrap="square" rtlCol="0">
            <a:spAutoFit/>
          </a:bodyPr>
          <a:lstStyle/>
          <a:p>
            <a:r>
              <a:rPr lang="en-US" sz="3700" dirty="0" smtClean="0">
                <a:effectLst>
                  <a:outerShdw blurRad="38100" dist="38100" dir="2700000" algn="tl">
                    <a:srgbClr val="000000">
                      <a:alpha val="43137"/>
                    </a:srgbClr>
                  </a:outerShdw>
                </a:effectLst>
              </a:rPr>
              <a:t>When is a “Like” protected?</a:t>
            </a:r>
            <a:endParaRPr lang="en-US" sz="3700" dirty="0">
              <a:effectLst>
                <a:outerShdw blurRad="38100" dist="38100" dir="2700000" algn="tl">
                  <a:srgbClr val="000000">
                    <a:alpha val="43137"/>
                  </a:srgbClr>
                </a:outerShdw>
              </a:effectLst>
            </a:endParaRPr>
          </a:p>
        </p:txBody>
      </p:sp>
      <p:sp>
        <p:nvSpPr>
          <p:cNvPr id="6" name="TextBox 5"/>
          <p:cNvSpPr txBox="1"/>
          <p:nvPr/>
        </p:nvSpPr>
        <p:spPr>
          <a:xfrm>
            <a:off x="1066800" y="1295400"/>
            <a:ext cx="7848600" cy="584775"/>
          </a:xfrm>
          <a:prstGeom prst="rect">
            <a:avLst/>
          </a:prstGeom>
          <a:noFill/>
        </p:spPr>
        <p:txBody>
          <a:bodyPr wrap="square" rtlCol="0">
            <a:spAutoFit/>
          </a:bodyPr>
          <a:lstStyle/>
          <a:p>
            <a:r>
              <a:rPr lang="en-US" sz="3200" i="1" u="sng" dirty="0" smtClean="0"/>
              <a:t>Three D, LLC  (continued)</a:t>
            </a:r>
            <a:endParaRPr lang="en-US" sz="3200" i="1" u="sng" dirty="0"/>
          </a:p>
        </p:txBody>
      </p:sp>
      <p:sp>
        <p:nvSpPr>
          <p:cNvPr id="8" name="TextBox 7"/>
          <p:cNvSpPr txBox="1"/>
          <p:nvPr/>
        </p:nvSpPr>
        <p:spPr>
          <a:xfrm>
            <a:off x="1066800" y="1981200"/>
            <a:ext cx="7848600" cy="2800767"/>
          </a:xfrm>
          <a:prstGeom prst="rect">
            <a:avLst/>
          </a:prstGeom>
          <a:noFill/>
        </p:spPr>
        <p:txBody>
          <a:bodyPr wrap="square" rtlCol="0">
            <a:spAutoFit/>
          </a:bodyPr>
          <a:lstStyle/>
          <a:p>
            <a:pPr marL="0" lvl="1" indent="231775" algn="just">
              <a:buClr>
                <a:schemeClr val="accent1"/>
              </a:buClr>
              <a:buFont typeface="Wingdings" pitchFamily="2" charset="2"/>
              <a:buChar char="§"/>
            </a:pPr>
            <a:r>
              <a:rPr lang="en-US" sz="2200" dirty="0" smtClean="0"/>
              <a:t>Policy violated Section 8(a)(1) of the NLRA because “employees would reasonably construe the policy to prohibit the type of protected Facebook posts that led to the unlawful discharges,” thereby reasonably having a tendency to chill employees in the exercise of their Section 7 rights.</a:t>
            </a:r>
          </a:p>
          <a:p>
            <a:pPr marL="0" lvl="1" indent="231775" algn="just">
              <a:buClr>
                <a:schemeClr val="accent1"/>
              </a:buClr>
            </a:pPr>
            <a:endParaRPr lang="en-US" sz="2200" dirty="0" smtClean="0"/>
          </a:p>
          <a:p>
            <a:pPr marL="0" lvl="2" algn="just">
              <a:buClr>
                <a:schemeClr val="accent1"/>
              </a:buClr>
              <a:buFont typeface="Wingdings" pitchFamily="2" charset="2"/>
              <a:buChar char="§"/>
            </a:pPr>
            <a:r>
              <a:rPr lang="en-US" sz="2200" dirty="0" smtClean="0"/>
              <a:t>  Employer appealed to Second Circuit Court of Appeals</a:t>
            </a:r>
          </a:p>
          <a:p>
            <a:pPr marL="457200" lvl="2" indent="231775">
              <a:buClr>
                <a:schemeClr val="accent1"/>
              </a:buClr>
              <a:buFont typeface="Wingdings" pitchFamily="2" charset="2"/>
              <a:buChar char="§"/>
            </a:pPr>
            <a:endParaRPr lang="en-US" sz="2200" dirty="0" smtClean="0"/>
          </a:p>
        </p:txBody>
      </p:sp>
    </p:spTree>
    <p:extLst>
      <p:ext uri="{BB962C8B-B14F-4D97-AF65-F5344CB8AC3E}">
        <p14:creationId xmlns:p14="http://schemas.microsoft.com/office/powerpoint/2010/main" val="19626063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12A81CF-C716-4575-BF59-CA1936DECDCC}" type="slidenum">
              <a:rPr lang="en-US" smtClean="0"/>
              <a:pPr/>
              <a:t>4</a:t>
            </a:fld>
            <a:endParaRPr lang="en-US" dirty="0"/>
          </a:p>
        </p:txBody>
      </p:sp>
      <p:sp>
        <p:nvSpPr>
          <p:cNvPr id="7" name="TextBox 6"/>
          <p:cNvSpPr txBox="1"/>
          <p:nvPr/>
        </p:nvSpPr>
        <p:spPr>
          <a:xfrm>
            <a:off x="1143000" y="228600"/>
            <a:ext cx="7696200" cy="584775"/>
          </a:xfrm>
          <a:prstGeom prst="rect">
            <a:avLst/>
          </a:prstGeom>
          <a:noFill/>
        </p:spPr>
        <p:txBody>
          <a:bodyPr wrap="square" rtlCol="0">
            <a:spAutoFit/>
          </a:bodyPr>
          <a:lstStyle/>
          <a:p>
            <a:pPr algn="ctr"/>
            <a:r>
              <a:rPr lang="en-US" sz="3200" dirty="0" smtClean="0">
                <a:effectLst>
                  <a:outerShdw blurRad="38100" dist="38100" dir="2700000" algn="tl">
                    <a:srgbClr val="000000">
                      <a:alpha val="43137"/>
                    </a:srgbClr>
                  </a:outerShdw>
                </a:effectLst>
              </a:rPr>
              <a:t>Fired Over Racially-Charged Facebook Post</a:t>
            </a:r>
            <a:endParaRPr lang="en-US" sz="3200" dirty="0">
              <a:effectLst>
                <a:outerShdw blurRad="38100" dist="38100" dir="2700000" algn="tl">
                  <a:srgbClr val="000000">
                    <a:alpha val="43137"/>
                  </a:srgbClr>
                </a:outerShdw>
              </a:effectLst>
            </a:endParaRPr>
          </a:p>
        </p:txBody>
      </p:sp>
      <p:pic>
        <p:nvPicPr>
          <p:cNvPr id="9" name="Picture 8" descr="eric2.jpg"/>
          <p:cNvPicPr>
            <a:picLocks noChangeAspect="1"/>
          </p:cNvPicPr>
          <p:nvPr/>
        </p:nvPicPr>
        <p:blipFill>
          <a:blip r:embed="rId3" cstate="print"/>
          <a:stretch>
            <a:fillRect/>
          </a:stretch>
        </p:blipFill>
        <p:spPr>
          <a:xfrm>
            <a:off x="2133600" y="1828800"/>
            <a:ext cx="5825067" cy="3276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90372297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12A81CF-C716-4575-BF59-CA1936DECDCC}" type="slidenum">
              <a:rPr lang="en-US" smtClean="0"/>
              <a:pPr/>
              <a:t>40</a:t>
            </a:fld>
            <a:endParaRPr lang="en-US" dirty="0"/>
          </a:p>
        </p:txBody>
      </p:sp>
      <p:sp>
        <p:nvSpPr>
          <p:cNvPr id="7" name="TextBox 6"/>
          <p:cNvSpPr txBox="1"/>
          <p:nvPr/>
        </p:nvSpPr>
        <p:spPr>
          <a:xfrm>
            <a:off x="1143000" y="228600"/>
            <a:ext cx="5181600" cy="707886"/>
          </a:xfrm>
          <a:prstGeom prst="rect">
            <a:avLst/>
          </a:prstGeom>
          <a:noFill/>
        </p:spPr>
        <p:txBody>
          <a:bodyPr wrap="square" rtlCol="0">
            <a:spAutoFit/>
          </a:bodyPr>
          <a:lstStyle/>
          <a:p>
            <a:r>
              <a:rPr lang="en-US" sz="4000" dirty="0" smtClean="0">
                <a:effectLst>
                  <a:outerShdw blurRad="38100" dist="38100" dir="2700000" algn="tl">
                    <a:srgbClr val="000000">
                      <a:alpha val="43137"/>
                    </a:srgbClr>
                  </a:outerShdw>
                </a:effectLst>
              </a:rPr>
              <a:t>Tips for Drafting Policies</a:t>
            </a:r>
            <a:endParaRPr lang="en-US" sz="4000" dirty="0">
              <a:effectLst>
                <a:outerShdw blurRad="38100" dist="38100" dir="2700000" algn="tl">
                  <a:srgbClr val="000000">
                    <a:alpha val="43137"/>
                  </a:srgbClr>
                </a:outerShdw>
              </a:effectLst>
            </a:endParaRPr>
          </a:p>
        </p:txBody>
      </p:sp>
      <p:sp>
        <p:nvSpPr>
          <p:cNvPr id="8" name="TextBox 7"/>
          <p:cNvSpPr txBox="1"/>
          <p:nvPr/>
        </p:nvSpPr>
        <p:spPr>
          <a:xfrm>
            <a:off x="1447800" y="1676400"/>
            <a:ext cx="6705600" cy="3785652"/>
          </a:xfrm>
          <a:prstGeom prst="rect">
            <a:avLst/>
          </a:prstGeom>
          <a:noFill/>
        </p:spPr>
        <p:txBody>
          <a:bodyPr wrap="square" rtlCol="0">
            <a:spAutoFit/>
          </a:bodyPr>
          <a:lstStyle/>
          <a:p>
            <a:pPr indent="231775" algn="just">
              <a:buClr>
                <a:schemeClr val="accent1"/>
              </a:buClr>
              <a:buFont typeface="Wingdings" pitchFamily="2" charset="2"/>
              <a:buChar char="§"/>
            </a:pPr>
            <a:r>
              <a:rPr lang="en-US" sz="2400" dirty="0" smtClean="0"/>
              <a:t>Do not use general or vague terms</a:t>
            </a:r>
          </a:p>
          <a:p>
            <a:pPr indent="231775" algn="just">
              <a:buClr>
                <a:schemeClr val="accent1"/>
              </a:buClr>
              <a:buFont typeface="Wingdings" pitchFamily="2" charset="2"/>
              <a:buChar char="§"/>
            </a:pPr>
            <a:endParaRPr lang="en-US" sz="2400" dirty="0" smtClean="0"/>
          </a:p>
          <a:p>
            <a:pPr indent="231775" algn="just">
              <a:buClr>
                <a:schemeClr val="accent1"/>
              </a:buClr>
              <a:buFont typeface="Wingdings" pitchFamily="2" charset="2"/>
              <a:buChar char="§"/>
            </a:pPr>
            <a:r>
              <a:rPr lang="en-US" sz="2400" dirty="0" smtClean="0"/>
              <a:t>Use specific examples of impermissible activities</a:t>
            </a:r>
          </a:p>
          <a:p>
            <a:pPr indent="231775" algn="just">
              <a:buClr>
                <a:schemeClr val="accent1"/>
              </a:buClr>
            </a:pPr>
            <a:endParaRPr lang="en-US" sz="2400" dirty="0" smtClean="0"/>
          </a:p>
          <a:p>
            <a:pPr indent="231775" algn="just">
              <a:buClr>
                <a:schemeClr val="accent1"/>
              </a:buClr>
              <a:buFont typeface="Wingdings" pitchFamily="2" charset="2"/>
              <a:buChar char="§"/>
            </a:pPr>
            <a:r>
              <a:rPr lang="en-US" sz="2400" dirty="0" smtClean="0"/>
              <a:t>While a “savings clause” will not make an invalid policy valid, one should still be included</a:t>
            </a:r>
          </a:p>
          <a:p>
            <a:pPr indent="231775" algn="just">
              <a:buClr>
                <a:schemeClr val="accent1"/>
              </a:buClr>
            </a:pPr>
            <a:endParaRPr lang="en-US" sz="2400" dirty="0" smtClean="0"/>
          </a:p>
          <a:p>
            <a:pPr indent="231775" algn="just">
              <a:buClr>
                <a:schemeClr val="accent1"/>
              </a:buClr>
              <a:buFont typeface="Wingdings" pitchFamily="2" charset="2"/>
              <a:buChar char="§"/>
            </a:pPr>
            <a:r>
              <a:rPr lang="en-US" sz="2400" dirty="0" smtClean="0"/>
              <a:t>Speak to knowledgeable counsel on this topic in order to have your social media policy reviewed prior to implementation</a:t>
            </a:r>
          </a:p>
        </p:txBody>
      </p:sp>
    </p:spTree>
    <p:extLst>
      <p:ext uri="{BB962C8B-B14F-4D97-AF65-F5344CB8AC3E}">
        <p14:creationId xmlns:p14="http://schemas.microsoft.com/office/powerpoint/2010/main" val="30771903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12A81CF-C716-4575-BF59-CA1936DECDCC}" type="slidenum">
              <a:rPr lang="en-US" smtClean="0"/>
              <a:pPr/>
              <a:t>41</a:t>
            </a:fld>
            <a:endParaRPr lang="en-US" dirty="0"/>
          </a:p>
        </p:txBody>
      </p:sp>
      <p:sp>
        <p:nvSpPr>
          <p:cNvPr id="7" name="TextBox 6"/>
          <p:cNvSpPr txBox="1"/>
          <p:nvPr/>
        </p:nvSpPr>
        <p:spPr>
          <a:xfrm>
            <a:off x="1143000" y="228600"/>
            <a:ext cx="7543800" cy="707886"/>
          </a:xfrm>
          <a:prstGeom prst="rect">
            <a:avLst/>
          </a:prstGeom>
          <a:noFill/>
        </p:spPr>
        <p:txBody>
          <a:bodyPr wrap="square" rtlCol="0">
            <a:spAutoFit/>
          </a:bodyPr>
          <a:lstStyle/>
          <a:p>
            <a:r>
              <a:rPr lang="en-US" sz="4000" dirty="0" smtClean="0">
                <a:effectLst>
                  <a:outerShdw blurRad="38100" dist="38100" dir="2700000" algn="tl">
                    <a:srgbClr val="000000">
                      <a:alpha val="43137"/>
                    </a:srgbClr>
                  </a:outerShdw>
                </a:effectLst>
              </a:rPr>
              <a:t>Background Checks/Reviews</a:t>
            </a:r>
            <a:endParaRPr lang="en-US" sz="4000" dirty="0">
              <a:effectLst>
                <a:outerShdw blurRad="38100" dist="38100" dir="2700000" algn="tl">
                  <a:srgbClr val="000000">
                    <a:alpha val="43137"/>
                  </a:srgbClr>
                </a:outerShdw>
              </a:effectLst>
            </a:endParaRPr>
          </a:p>
        </p:txBody>
      </p:sp>
      <p:sp>
        <p:nvSpPr>
          <p:cNvPr id="8" name="TextBox 7"/>
          <p:cNvSpPr txBox="1"/>
          <p:nvPr/>
        </p:nvSpPr>
        <p:spPr>
          <a:xfrm>
            <a:off x="1066800" y="1447800"/>
            <a:ext cx="7924800" cy="3785652"/>
          </a:xfrm>
          <a:prstGeom prst="rect">
            <a:avLst/>
          </a:prstGeom>
          <a:noFill/>
        </p:spPr>
        <p:txBody>
          <a:bodyPr wrap="square" rtlCol="0">
            <a:spAutoFit/>
          </a:bodyPr>
          <a:lstStyle/>
          <a:p>
            <a:pPr indent="231775">
              <a:buClr>
                <a:schemeClr val="accent1"/>
              </a:buClr>
              <a:buFont typeface="Wingdings" pitchFamily="2" charset="2"/>
              <a:buChar char="§"/>
            </a:pPr>
            <a:r>
              <a:rPr lang="en-US" sz="2400" dirty="0" smtClean="0"/>
              <a:t>If a human resources manager researches a candidate’s online profile, he/she may learn the applicant’s race, sex, age, religion, and/or disability.</a:t>
            </a:r>
          </a:p>
          <a:p>
            <a:pPr lvl="1" indent="231775">
              <a:buClr>
                <a:schemeClr val="accent1"/>
              </a:buClr>
              <a:buFont typeface="Wingdings" pitchFamily="2" charset="2"/>
              <a:buChar char="§"/>
            </a:pPr>
            <a:r>
              <a:rPr lang="en-US" sz="2400" dirty="0" smtClean="0"/>
              <a:t>This information </a:t>
            </a:r>
            <a:r>
              <a:rPr lang="en-US" sz="2400" b="1" u="sng" dirty="0" smtClean="0"/>
              <a:t>cannot</a:t>
            </a:r>
            <a:r>
              <a:rPr lang="en-US" sz="2400" dirty="0" smtClean="0"/>
              <a:t> be considered as part of the hiring process.</a:t>
            </a:r>
          </a:p>
          <a:p>
            <a:pPr marL="0" lvl="1" indent="231775">
              <a:buClr>
                <a:schemeClr val="accent1"/>
              </a:buClr>
            </a:pPr>
            <a:endParaRPr lang="en-US" sz="2400" dirty="0" smtClean="0"/>
          </a:p>
          <a:p>
            <a:pPr marL="0" lvl="1" indent="231775">
              <a:buClr>
                <a:schemeClr val="accent1"/>
              </a:buClr>
              <a:buFont typeface="Wingdings" pitchFamily="2" charset="2"/>
              <a:buChar char="§"/>
            </a:pPr>
            <a:r>
              <a:rPr lang="en-US" sz="2400" dirty="0" smtClean="0"/>
              <a:t>Further, employers may open itself to disparate impact claims if the employer recruits primarily or exclusively through Facebook.</a:t>
            </a:r>
          </a:p>
          <a:p>
            <a:pPr lvl="1" indent="231775">
              <a:buClr>
                <a:schemeClr val="accent1"/>
              </a:buClr>
              <a:buFont typeface="Wingdings" pitchFamily="2" charset="2"/>
              <a:buChar char="§"/>
            </a:pPr>
            <a:endParaRPr lang="en-US" sz="2400" dirty="0" smtClean="0"/>
          </a:p>
        </p:txBody>
      </p:sp>
    </p:spTree>
    <p:extLst>
      <p:ext uri="{BB962C8B-B14F-4D97-AF65-F5344CB8AC3E}">
        <p14:creationId xmlns:p14="http://schemas.microsoft.com/office/powerpoint/2010/main" val="95703393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s://s.yimg.com/ny/api/res/1.2/iV5TWQ9CBmDg3jXIEFzjzw--/YXBwaWQ9aGlnaGxhbmRlcjtzbT0xO3c9NTAwO2g9MzI0/http:/magazines.zenfs.com/resizer/FIT_TO_WIDTH-w500/4391e8195480111e0a9077f5d51ec4bd3d536fe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371600"/>
            <a:ext cx="7173146" cy="46482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143000" y="228600"/>
            <a:ext cx="7620000" cy="523220"/>
          </a:xfrm>
          <a:prstGeom prst="rect">
            <a:avLst/>
          </a:prstGeom>
          <a:noFill/>
        </p:spPr>
        <p:txBody>
          <a:bodyPr wrap="square" rtlCol="0">
            <a:spAutoFit/>
          </a:bodyPr>
          <a:lstStyle/>
          <a:p>
            <a:r>
              <a:rPr lang="en-US" sz="2800" dirty="0" smtClean="0"/>
              <a:t>Why do employees insist on friending their boss?</a:t>
            </a:r>
            <a:endParaRPr lang="en-US" sz="2800" dirty="0"/>
          </a:p>
        </p:txBody>
      </p:sp>
    </p:spTree>
    <p:extLst>
      <p:ext uri="{BB962C8B-B14F-4D97-AF65-F5344CB8AC3E}">
        <p14:creationId xmlns:p14="http://schemas.microsoft.com/office/powerpoint/2010/main" val="25600430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s.yimg.com/ny/api/res/1.2/oiVkvsbCF8CF2clesLBJcA--/YXBwaWQ9aGlnaGxhbmRlcjtzbT0xO3c9NTAwO2g9MTkx/http:/magazines.zenfs.com/resizer/FIT_TO_WIDTH-w500/8b55069022adf65298cfbad2fe58c8d0197b7e6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9038" y="1752600"/>
            <a:ext cx="7932664" cy="3429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143000" y="228600"/>
            <a:ext cx="7620000" cy="707886"/>
          </a:xfrm>
          <a:prstGeom prst="rect">
            <a:avLst/>
          </a:prstGeom>
          <a:noFill/>
        </p:spPr>
        <p:txBody>
          <a:bodyPr wrap="square" rtlCol="0">
            <a:spAutoFit/>
          </a:bodyPr>
          <a:lstStyle/>
          <a:p>
            <a:r>
              <a:rPr lang="en-US" sz="4000" dirty="0" smtClean="0"/>
              <a:t>Pretending to work never pays off</a:t>
            </a:r>
            <a:endParaRPr lang="en-US" sz="4000" dirty="0"/>
          </a:p>
        </p:txBody>
      </p:sp>
    </p:spTree>
    <p:extLst>
      <p:ext uri="{BB962C8B-B14F-4D97-AF65-F5344CB8AC3E}">
        <p14:creationId xmlns:p14="http://schemas.microsoft.com/office/powerpoint/2010/main" val="15318792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s.yimg.com/ny/api/res/1.2/sflvUDM0FyW1FV4nC0HvTA--/YXBwaWQ9aGlnaGxhbmRlcjtzbT0xO3c9NTAwO2g9NTMx/http:/magazines.zenfs.com/resizer/FIT_TO_WIDTH-w500/7bf819e881c90ad81cdac7508dd0cf55e77f26d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295400"/>
            <a:ext cx="4762500" cy="50577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219200" y="228600"/>
            <a:ext cx="7543800" cy="646331"/>
          </a:xfrm>
          <a:prstGeom prst="rect">
            <a:avLst/>
          </a:prstGeom>
          <a:noFill/>
        </p:spPr>
        <p:txBody>
          <a:bodyPr wrap="square" rtlCol="0">
            <a:spAutoFit/>
          </a:bodyPr>
          <a:lstStyle/>
          <a:p>
            <a:r>
              <a:rPr lang="en-US" sz="3600" dirty="0" smtClean="0"/>
              <a:t>Fibber let go over Facebook slip-up</a:t>
            </a:r>
            <a:endParaRPr lang="en-US" sz="3600" dirty="0"/>
          </a:p>
        </p:txBody>
      </p:sp>
    </p:spTree>
    <p:extLst>
      <p:ext uri="{BB962C8B-B14F-4D97-AF65-F5344CB8AC3E}">
        <p14:creationId xmlns:p14="http://schemas.microsoft.com/office/powerpoint/2010/main" val="33581240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s.yimg.com/ny/api/res/1.2/dafMsLqmsRhUm7BIAqpf6Q--/YXBwaWQ9aGlnaGxhbmRlcjtzbT0xO3c9NTAwO2g9MzI5/http:/magazines.zenfs.com/resizer/FIT_TO_WIDTH-w500/95765dd74c0c8e6cb6895448c491dadeff5ed45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371600"/>
            <a:ext cx="6716715" cy="44196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295400" y="228600"/>
            <a:ext cx="7543800" cy="646331"/>
          </a:xfrm>
          <a:prstGeom prst="rect">
            <a:avLst/>
          </a:prstGeom>
          <a:noFill/>
        </p:spPr>
        <p:txBody>
          <a:bodyPr wrap="square" rtlCol="0">
            <a:spAutoFit/>
          </a:bodyPr>
          <a:lstStyle/>
          <a:p>
            <a:r>
              <a:rPr lang="en-US" sz="3600" dirty="0" smtClean="0"/>
              <a:t>Bus driver fired over critical remarks</a:t>
            </a:r>
            <a:endParaRPr lang="en-US" sz="3600" dirty="0"/>
          </a:p>
        </p:txBody>
      </p:sp>
    </p:spTree>
    <p:extLst>
      <p:ext uri="{BB962C8B-B14F-4D97-AF65-F5344CB8AC3E}">
        <p14:creationId xmlns:p14="http://schemas.microsoft.com/office/powerpoint/2010/main" val="31834901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https://s.yimg.com/ny/api/res/1.2/VSlsAMRh5K7.8wGWPE2.dQ--/YXBwaWQ9aGlnaGxhbmRlcjtzbT0xO3c9NTAwO2g9MTQ1/http:/magazines.zenfs.com/resizer/FIT_TO_WIDTH-w500/b78011525dc15091beb93526bca88d95591e2bd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8489" y="2133600"/>
            <a:ext cx="8145511" cy="27432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066800" y="152400"/>
            <a:ext cx="7696200" cy="798731"/>
          </a:xfrm>
          <a:prstGeom prst="rect">
            <a:avLst/>
          </a:prstGeom>
          <a:noFill/>
        </p:spPr>
        <p:txBody>
          <a:bodyPr wrap="square" rtlCol="0">
            <a:spAutoFit/>
          </a:bodyPr>
          <a:lstStyle/>
          <a:p>
            <a:endParaRPr lang="en-US" sz="3600" dirty="0"/>
          </a:p>
        </p:txBody>
      </p:sp>
      <p:sp>
        <p:nvSpPr>
          <p:cNvPr id="4" name="TextBox 3"/>
          <p:cNvSpPr txBox="1"/>
          <p:nvPr/>
        </p:nvSpPr>
        <p:spPr>
          <a:xfrm>
            <a:off x="1219200" y="152400"/>
            <a:ext cx="7391400" cy="584775"/>
          </a:xfrm>
          <a:prstGeom prst="rect">
            <a:avLst/>
          </a:prstGeom>
          <a:noFill/>
        </p:spPr>
        <p:txBody>
          <a:bodyPr wrap="square" rtlCol="0">
            <a:spAutoFit/>
          </a:bodyPr>
          <a:lstStyle/>
          <a:p>
            <a:r>
              <a:rPr lang="en-US" sz="3200" dirty="0" smtClean="0"/>
              <a:t>Crappy customer service rep gets canned</a:t>
            </a:r>
            <a:endParaRPr lang="en-US" sz="3200" dirty="0"/>
          </a:p>
        </p:txBody>
      </p:sp>
    </p:spTree>
    <p:extLst>
      <p:ext uri="{BB962C8B-B14F-4D97-AF65-F5344CB8AC3E}">
        <p14:creationId xmlns:p14="http://schemas.microsoft.com/office/powerpoint/2010/main" val="33771334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66800" y="152400"/>
            <a:ext cx="7696200" cy="798731"/>
          </a:xfrm>
          <a:prstGeom prst="rect">
            <a:avLst/>
          </a:prstGeom>
          <a:noFill/>
        </p:spPr>
        <p:txBody>
          <a:bodyPr wrap="square" rtlCol="0">
            <a:spAutoFit/>
          </a:bodyPr>
          <a:lstStyle/>
          <a:p>
            <a:endParaRPr lang="en-US" sz="3600" dirty="0"/>
          </a:p>
        </p:txBody>
      </p:sp>
      <p:sp>
        <p:nvSpPr>
          <p:cNvPr id="2" name="Rounded Rectangle 1"/>
          <p:cNvSpPr/>
          <p:nvPr/>
        </p:nvSpPr>
        <p:spPr>
          <a:xfrm>
            <a:off x="2895600" y="2362200"/>
            <a:ext cx="4267200" cy="1600200"/>
          </a:xfrm>
          <a:prstGeom prst="roundRect">
            <a:avLst/>
          </a:prstGeom>
          <a:solidFill>
            <a:srgbClr val="FFDB56"/>
          </a:solidFill>
          <a:ln>
            <a:solidFill>
              <a:srgbClr val="002C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rPr>
              <a:t>Questions</a:t>
            </a:r>
            <a:endParaRPr lang="en-US" sz="3600" dirty="0">
              <a:solidFill>
                <a:schemeClr val="tx1"/>
              </a:solidFill>
            </a:endParaRPr>
          </a:p>
        </p:txBody>
      </p:sp>
    </p:spTree>
    <p:extLst>
      <p:ext uri="{BB962C8B-B14F-4D97-AF65-F5344CB8AC3E}">
        <p14:creationId xmlns:p14="http://schemas.microsoft.com/office/powerpoint/2010/main" val="42635205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12A81CF-C716-4575-BF59-CA1936DECDCC}" type="slidenum">
              <a:rPr lang="en-US" smtClean="0"/>
              <a:pPr/>
              <a:t>5</a:t>
            </a:fld>
            <a:endParaRPr lang="en-US" dirty="0"/>
          </a:p>
        </p:txBody>
      </p:sp>
      <p:pic>
        <p:nvPicPr>
          <p:cNvPr id="6" name="Picture 2" descr="C:\Users\rmaxwell\Desktop\KFC_Mashed Potatoes.jpg"/>
          <p:cNvPicPr>
            <a:picLocks noChangeAspect="1" noChangeArrowheads="1"/>
          </p:cNvPicPr>
          <p:nvPr/>
        </p:nvPicPr>
        <p:blipFill>
          <a:blip r:embed="rId3" cstate="print"/>
          <a:srcRect/>
          <a:stretch>
            <a:fillRect/>
          </a:stretch>
        </p:blipFill>
        <p:spPr bwMode="auto">
          <a:xfrm>
            <a:off x="1752600" y="1752600"/>
            <a:ext cx="6637866" cy="3733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TextBox 7"/>
          <p:cNvSpPr txBox="1"/>
          <p:nvPr/>
        </p:nvSpPr>
        <p:spPr>
          <a:xfrm>
            <a:off x="1066800" y="228600"/>
            <a:ext cx="7543800" cy="707886"/>
          </a:xfrm>
          <a:prstGeom prst="rect">
            <a:avLst/>
          </a:prstGeom>
          <a:noFill/>
        </p:spPr>
        <p:txBody>
          <a:bodyPr wrap="square" rtlCol="0">
            <a:spAutoFit/>
          </a:bodyPr>
          <a:lstStyle/>
          <a:p>
            <a:pPr algn="ctr"/>
            <a:r>
              <a:rPr lang="en-US" sz="4000" dirty="0" smtClean="0"/>
              <a:t>Potato-Licker Terminated</a:t>
            </a:r>
            <a:endParaRPr lang="en-US" sz="4000" dirty="0"/>
          </a:p>
        </p:txBody>
      </p:sp>
    </p:spTree>
    <p:extLst>
      <p:ext uri="{BB962C8B-B14F-4D97-AF65-F5344CB8AC3E}">
        <p14:creationId xmlns:p14="http://schemas.microsoft.com/office/powerpoint/2010/main" val="29104277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12A81CF-C716-4575-BF59-CA1936DECDCC}" type="slidenum">
              <a:rPr lang="en-US" smtClean="0"/>
              <a:pPr/>
              <a:t>6</a:t>
            </a:fld>
            <a:endParaRPr lang="en-US" dirty="0"/>
          </a:p>
        </p:txBody>
      </p:sp>
      <p:pic>
        <p:nvPicPr>
          <p:cNvPr id="6" name="Picture 2" descr="C:\Users\rmaxwell\Desktop\Wendy's Frostee.jpg"/>
          <p:cNvPicPr>
            <a:picLocks noChangeAspect="1" noChangeArrowheads="1"/>
          </p:cNvPicPr>
          <p:nvPr/>
        </p:nvPicPr>
        <p:blipFill>
          <a:blip r:embed="rId3" cstate="print"/>
          <a:srcRect/>
          <a:stretch>
            <a:fillRect/>
          </a:stretch>
        </p:blipFill>
        <p:spPr bwMode="auto">
          <a:xfrm>
            <a:off x="1981200" y="1600200"/>
            <a:ext cx="6324600" cy="414370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TextBox 7"/>
          <p:cNvSpPr txBox="1"/>
          <p:nvPr/>
        </p:nvSpPr>
        <p:spPr>
          <a:xfrm>
            <a:off x="1600200" y="228600"/>
            <a:ext cx="7239000" cy="707886"/>
          </a:xfrm>
          <a:prstGeom prst="rect">
            <a:avLst/>
          </a:prstGeom>
          <a:noFill/>
        </p:spPr>
        <p:txBody>
          <a:bodyPr wrap="square" rtlCol="0">
            <a:spAutoFit/>
          </a:bodyPr>
          <a:lstStyle/>
          <a:p>
            <a:pPr algn="ctr"/>
            <a:r>
              <a:rPr lang="en-US" sz="4000" dirty="0" smtClean="0"/>
              <a:t>Wendy’s Employee Terminated</a:t>
            </a:r>
            <a:endParaRPr lang="en-US" sz="4000" dirty="0"/>
          </a:p>
        </p:txBody>
      </p:sp>
    </p:spTree>
    <p:extLst>
      <p:ext uri="{BB962C8B-B14F-4D97-AF65-F5344CB8AC3E}">
        <p14:creationId xmlns:p14="http://schemas.microsoft.com/office/powerpoint/2010/main" val="20010978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12A81CF-C716-4575-BF59-CA1936DECDCC}" type="slidenum">
              <a:rPr lang="en-US" smtClean="0"/>
              <a:pPr/>
              <a:t>7</a:t>
            </a:fld>
            <a:endParaRPr lang="en-US" dirty="0"/>
          </a:p>
        </p:txBody>
      </p:sp>
      <p:pic>
        <p:nvPicPr>
          <p:cNvPr id="6" name="Picture 2" descr="C:\Users\rmaxwell\Desktop\Taco Bell_Licking Shells.jpg"/>
          <p:cNvPicPr>
            <a:picLocks noChangeAspect="1" noChangeArrowheads="1"/>
          </p:cNvPicPr>
          <p:nvPr/>
        </p:nvPicPr>
        <p:blipFill>
          <a:blip r:embed="rId3" cstate="print"/>
          <a:srcRect/>
          <a:stretch>
            <a:fillRect/>
          </a:stretch>
        </p:blipFill>
        <p:spPr bwMode="auto">
          <a:xfrm>
            <a:off x="1600200" y="1752600"/>
            <a:ext cx="7044266" cy="3962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TextBox 7"/>
          <p:cNvSpPr txBox="1"/>
          <p:nvPr/>
        </p:nvSpPr>
        <p:spPr>
          <a:xfrm>
            <a:off x="1371600" y="228600"/>
            <a:ext cx="7315200" cy="707886"/>
          </a:xfrm>
          <a:prstGeom prst="rect">
            <a:avLst/>
          </a:prstGeom>
          <a:noFill/>
        </p:spPr>
        <p:txBody>
          <a:bodyPr wrap="square" rtlCol="0">
            <a:spAutoFit/>
          </a:bodyPr>
          <a:lstStyle/>
          <a:p>
            <a:pPr algn="ctr"/>
            <a:r>
              <a:rPr lang="en-US" sz="4000" dirty="0" smtClean="0"/>
              <a:t>Taco-Licker Terminated</a:t>
            </a:r>
            <a:endParaRPr lang="en-US" sz="4000" dirty="0"/>
          </a:p>
        </p:txBody>
      </p:sp>
    </p:spTree>
    <p:extLst>
      <p:ext uri="{BB962C8B-B14F-4D97-AF65-F5344CB8AC3E}">
        <p14:creationId xmlns:p14="http://schemas.microsoft.com/office/powerpoint/2010/main" val="28049761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12A81CF-C716-4575-BF59-CA1936DECDCC}" type="slidenum">
              <a:rPr lang="en-US" smtClean="0"/>
              <a:pPr/>
              <a:t>8</a:t>
            </a:fld>
            <a:endParaRPr lang="en-US" dirty="0"/>
          </a:p>
        </p:txBody>
      </p:sp>
      <p:sp>
        <p:nvSpPr>
          <p:cNvPr id="7" name="TextBox 6"/>
          <p:cNvSpPr txBox="1"/>
          <p:nvPr/>
        </p:nvSpPr>
        <p:spPr>
          <a:xfrm>
            <a:off x="1143000" y="228600"/>
            <a:ext cx="7467600" cy="707886"/>
          </a:xfrm>
          <a:prstGeom prst="rect">
            <a:avLst/>
          </a:prstGeom>
          <a:noFill/>
        </p:spPr>
        <p:txBody>
          <a:bodyPr wrap="square" rtlCol="0">
            <a:spAutoFit/>
          </a:bodyPr>
          <a:lstStyle/>
          <a:p>
            <a:pPr algn="ctr"/>
            <a:r>
              <a:rPr lang="en-US" sz="4000" dirty="0" smtClean="0">
                <a:effectLst>
                  <a:outerShdw blurRad="38100" dist="38100" dir="2700000" algn="tl">
                    <a:srgbClr val="000000">
                      <a:alpha val="43137"/>
                    </a:srgbClr>
                  </a:outerShdw>
                </a:effectLst>
              </a:rPr>
              <a:t>Disciplined for lounging on buns</a:t>
            </a:r>
            <a:endParaRPr lang="en-US" sz="4000" dirty="0">
              <a:effectLst>
                <a:outerShdw blurRad="38100" dist="38100" dir="2700000" algn="tl">
                  <a:srgbClr val="000000">
                    <a:alpha val="43137"/>
                  </a:srgbClr>
                </a:outerShdw>
              </a:effectLs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200" y="1008055"/>
            <a:ext cx="4251538" cy="5661257"/>
          </a:xfrm>
          <a:prstGeom prst="rect">
            <a:avLst/>
          </a:prstGeom>
        </p:spPr>
      </p:pic>
    </p:spTree>
    <p:extLst>
      <p:ext uri="{BB962C8B-B14F-4D97-AF65-F5344CB8AC3E}">
        <p14:creationId xmlns:p14="http://schemas.microsoft.com/office/powerpoint/2010/main" val="2247021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12A81CF-C716-4575-BF59-CA1936DECDCC}" type="slidenum">
              <a:rPr lang="en-US" smtClean="0"/>
              <a:pPr/>
              <a:t>9</a:t>
            </a:fld>
            <a:endParaRPr lang="en-US" dirty="0"/>
          </a:p>
        </p:txBody>
      </p:sp>
      <p:sp>
        <p:nvSpPr>
          <p:cNvPr id="7" name="TextBox 6"/>
          <p:cNvSpPr txBox="1"/>
          <p:nvPr/>
        </p:nvSpPr>
        <p:spPr>
          <a:xfrm>
            <a:off x="1143000" y="228600"/>
            <a:ext cx="7696200" cy="646331"/>
          </a:xfrm>
          <a:prstGeom prst="rect">
            <a:avLst/>
          </a:prstGeom>
          <a:noFill/>
        </p:spPr>
        <p:txBody>
          <a:bodyPr wrap="square" rtlCol="0">
            <a:spAutoFit/>
          </a:bodyPr>
          <a:lstStyle/>
          <a:p>
            <a:pPr algn="ctr"/>
            <a:r>
              <a:rPr lang="en-US" sz="3600" dirty="0" err="1" smtClean="0">
                <a:effectLst>
                  <a:outerShdw blurRad="38100" dist="38100" dir="2700000" algn="tl">
                    <a:srgbClr val="000000">
                      <a:alpha val="43137"/>
                    </a:srgbClr>
                  </a:outerShdw>
                </a:effectLst>
              </a:rPr>
              <a:t>Macot’s</a:t>
            </a:r>
            <a:r>
              <a:rPr lang="en-US" sz="3600" dirty="0" smtClean="0">
                <a:effectLst>
                  <a:outerShdw blurRad="38100" dist="38100" dir="2700000" algn="tl">
                    <a:srgbClr val="000000">
                      <a:alpha val="43137"/>
                    </a:srgbClr>
                  </a:outerShdw>
                </a:effectLst>
              </a:rPr>
              <a:t> Facebook post gets him fired</a:t>
            </a:r>
            <a:endParaRPr lang="en-US" sz="3600" dirty="0">
              <a:effectLst>
                <a:outerShdw blurRad="38100" dist="38100" dir="2700000" algn="tl">
                  <a:srgbClr val="000000">
                    <a:alpha val="43137"/>
                  </a:srgbClr>
                </a:outerShdw>
              </a:effectLst>
            </a:endParaRPr>
          </a:p>
        </p:txBody>
      </p:sp>
      <p:pic>
        <p:nvPicPr>
          <p:cNvPr id="1030" name="Picture 6" descr="http://www.ballcharts.com/teams/files/J/JrPirates/logo5255.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4411300"/>
            <a:ext cx="2895600" cy="221932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295400" y="1447800"/>
            <a:ext cx="7543800" cy="2585323"/>
          </a:xfrm>
          <a:prstGeom prst="rect">
            <a:avLst/>
          </a:prstGeom>
        </p:spPr>
        <p:txBody>
          <a:bodyPr wrap="square">
            <a:spAutoFit/>
          </a:bodyPr>
          <a:lstStyle/>
          <a:p>
            <a:r>
              <a:rPr lang="en-US" dirty="0">
                <a:solidFill>
                  <a:srgbClr val="767676"/>
                </a:solidFill>
                <a:latin typeface="Helvetica Neue"/>
              </a:rPr>
              <a:t>"Andrew Kurtz, 24, of New Brighton, one of the 18 men who take turns posing as </a:t>
            </a:r>
            <a:r>
              <a:rPr lang="en-US" dirty="0" err="1">
                <a:solidFill>
                  <a:srgbClr val="767676"/>
                </a:solidFill>
                <a:latin typeface="Helvetica Neue"/>
              </a:rPr>
              <a:t>pierogies</a:t>
            </a:r>
            <a:r>
              <a:rPr lang="en-US" dirty="0">
                <a:solidFill>
                  <a:srgbClr val="767676"/>
                </a:solidFill>
                <a:latin typeface="Helvetica Neue"/>
              </a:rPr>
              <a:t> in a crowd-pleasing race after the fifth inning of every game at PNC Park, was dismissed by the team Thursday because he posted disparaging remarks about the Pirates on his Facebook page ...</a:t>
            </a:r>
          </a:p>
          <a:p>
            <a:r>
              <a:rPr lang="en-US" dirty="0">
                <a:solidFill>
                  <a:srgbClr val="767676"/>
                </a:solidFill>
                <a:latin typeface="Helvetica Neue"/>
              </a:rPr>
              <a:t>"(His message was) aimed at team president Frank </a:t>
            </a:r>
            <a:r>
              <a:rPr lang="en-US" dirty="0" err="1">
                <a:solidFill>
                  <a:srgbClr val="767676"/>
                </a:solidFill>
                <a:latin typeface="Helvetica Neue"/>
              </a:rPr>
              <a:t>Coonelly</a:t>
            </a:r>
            <a:r>
              <a:rPr lang="en-US" dirty="0">
                <a:solidFill>
                  <a:srgbClr val="767676"/>
                </a:solidFill>
                <a:latin typeface="Helvetica Neue"/>
              </a:rPr>
              <a:t>, general manager Neal Huntington and manager John Russell. It read: '</a:t>
            </a:r>
            <a:r>
              <a:rPr lang="en-US" dirty="0" err="1">
                <a:solidFill>
                  <a:srgbClr val="767676"/>
                </a:solidFill>
                <a:latin typeface="Helvetica Neue"/>
              </a:rPr>
              <a:t>Coonelly</a:t>
            </a:r>
            <a:r>
              <a:rPr lang="en-US" dirty="0">
                <a:solidFill>
                  <a:srgbClr val="767676"/>
                </a:solidFill>
                <a:latin typeface="Helvetica Neue"/>
              </a:rPr>
              <a:t> extended the contracts of Russell and Huntington through the 2011 season. That means a 19-straight losing streak. Way to go Pirates.'"</a:t>
            </a:r>
            <a:endParaRPr lang="en-US" b="0" i="0" dirty="0">
              <a:solidFill>
                <a:srgbClr val="767676"/>
              </a:solidFill>
              <a:effectLst/>
              <a:latin typeface="Helvetica Neue"/>
            </a:endParaRPr>
          </a:p>
        </p:txBody>
      </p:sp>
    </p:spTree>
    <p:extLst>
      <p:ext uri="{BB962C8B-B14F-4D97-AF65-F5344CB8AC3E}">
        <p14:creationId xmlns:p14="http://schemas.microsoft.com/office/powerpoint/2010/main" val="218822766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890&quot;&gt;&lt;property id=&quot;20148&quot; value=&quot;5&quot;/&gt;&lt;property id=&quot;20300&quot; value=&quot;Slide 1&quot;/&gt;&lt;property id=&quot;20307&quot; value=&quot;303&quot;/&gt;&lt;/object&gt;&lt;object type=&quot;3&quot; unique_id=&quot;10891&quot;&gt;&lt;property id=&quot;20148&quot; value=&quot;5&quot;/&gt;&lt;property id=&quot;20300&quot; value=&quot;Slide 2&quot;/&gt;&lt;property id=&quot;20307&quot; value=&quot;262&quot;/&gt;&lt;/object&gt;&lt;object type=&quot;3&quot; unique_id=&quot;10892&quot;&gt;&lt;property id=&quot;20148&quot; value=&quot;5&quot;/&gt;&lt;property id=&quot;20300&quot; value=&quot;Slide 3&quot;/&gt;&lt;property id=&quot;20307&quot; value=&quot;263&quot;/&gt;&lt;/object&gt;&lt;object type=&quot;3&quot; unique_id=&quot;10893&quot;&gt;&lt;property id=&quot;20148&quot; value=&quot;5&quot;/&gt;&lt;property id=&quot;20300&quot; value=&quot;Slide 4&quot;/&gt;&lt;property id=&quot;20307&quot; value=&quot;264&quot;/&gt;&lt;/object&gt;&lt;object type=&quot;3&quot; unique_id=&quot;10894&quot;&gt;&lt;property id=&quot;20148&quot; value=&quot;5&quot;/&gt;&lt;property id=&quot;20300&quot; value=&quot;Slide 5&quot;/&gt;&lt;property id=&quot;20307&quot; value=&quot;265&quot;/&gt;&lt;/object&gt;&lt;object type=&quot;3&quot; unique_id=&quot;10895&quot;&gt;&lt;property id=&quot;20148&quot; value=&quot;5&quot;/&gt;&lt;property id=&quot;20300&quot; value=&quot;Slide 6&quot;/&gt;&lt;property id=&quot;20307&quot; value=&quot;266&quot;/&gt;&lt;/object&gt;&lt;object type=&quot;3&quot; unique_id=&quot;10896&quot;&gt;&lt;property id=&quot;20148&quot; value=&quot;5&quot;/&gt;&lt;property id=&quot;20300&quot; value=&quot;Slide 7&quot;/&gt;&lt;property id=&quot;20307&quot; value=&quot;267&quot;/&gt;&lt;/object&gt;&lt;object type=&quot;3&quot; unique_id=&quot;10897&quot;&gt;&lt;property id=&quot;20148&quot; value=&quot;5&quot;/&gt;&lt;property id=&quot;20300&quot; value=&quot;Slide 13&quot;/&gt;&lt;property id=&quot;20307&quot; value=&quot;268&quot;/&gt;&lt;/object&gt;&lt;object type=&quot;3&quot; unique_id=&quot;10898&quot;&gt;&lt;property id=&quot;20148&quot; value=&quot;5&quot;/&gt;&lt;property id=&quot;20300&quot; value=&quot;Slide 14&quot;/&gt;&lt;property id=&quot;20307&quot; value=&quot;269&quot;/&gt;&lt;/object&gt;&lt;object type=&quot;3&quot; unique_id=&quot;10899&quot;&gt;&lt;property id=&quot;20148&quot; value=&quot;5&quot;/&gt;&lt;property id=&quot;20300&quot; value=&quot;Slide 15&quot;/&gt;&lt;property id=&quot;20307&quot; value=&quot;270&quot;/&gt;&lt;/object&gt;&lt;object type=&quot;3&quot; unique_id=&quot;10900&quot;&gt;&lt;property id=&quot;20148&quot; value=&quot;5&quot;/&gt;&lt;property id=&quot;20300&quot; value=&quot;Slide 16&quot;/&gt;&lt;property id=&quot;20307&quot; value=&quot;271&quot;/&gt;&lt;/object&gt;&lt;object type=&quot;3&quot; unique_id=&quot;10901&quot;&gt;&lt;property id=&quot;20148&quot; value=&quot;5&quot;/&gt;&lt;property id=&quot;20300&quot; value=&quot;Slide 17&quot;/&gt;&lt;property id=&quot;20307&quot; value=&quot;272&quot;/&gt;&lt;/object&gt;&lt;object type=&quot;3&quot; unique_id=&quot;10902&quot;&gt;&lt;property id=&quot;20148&quot; value=&quot;5&quot;/&gt;&lt;property id=&quot;20300&quot; value=&quot;Slide 18&quot;/&gt;&lt;property id=&quot;20307&quot; value=&quot;273&quot;/&gt;&lt;/object&gt;&lt;object type=&quot;3&quot; unique_id=&quot;10903&quot;&gt;&lt;property id=&quot;20148&quot; value=&quot;5&quot;/&gt;&lt;property id=&quot;20300&quot; value=&quot;Slide 19&quot;/&gt;&lt;property id=&quot;20307&quot; value=&quot;274&quot;/&gt;&lt;/object&gt;&lt;object type=&quot;3&quot; unique_id=&quot;10904&quot;&gt;&lt;property id=&quot;20148&quot; value=&quot;5&quot;/&gt;&lt;property id=&quot;20300&quot; value=&quot;Slide 20&quot;/&gt;&lt;property id=&quot;20307&quot; value=&quot;275&quot;/&gt;&lt;/object&gt;&lt;object type=&quot;3&quot; unique_id=&quot;10905&quot;&gt;&lt;property id=&quot;20148&quot; value=&quot;5&quot;/&gt;&lt;property id=&quot;20300&quot; value=&quot;Slide 21&quot;/&gt;&lt;property id=&quot;20307&quot; value=&quot;276&quot;/&gt;&lt;/object&gt;&lt;object type=&quot;3&quot; unique_id=&quot;10906&quot;&gt;&lt;property id=&quot;20148&quot; value=&quot;5&quot;/&gt;&lt;property id=&quot;20300&quot; value=&quot;Slide 22&quot;/&gt;&lt;property id=&quot;20307&quot; value=&quot;277&quot;/&gt;&lt;/object&gt;&lt;object type=&quot;3&quot; unique_id=&quot;10907&quot;&gt;&lt;property id=&quot;20148&quot; value=&quot;5&quot;/&gt;&lt;property id=&quot;20300&quot; value=&quot;Slide 23&quot;/&gt;&lt;property id=&quot;20307&quot; value=&quot;278&quot;/&gt;&lt;/object&gt;&lt;object type=&quot;3&quot; unique_id=&quot;10908&quot;&gt;&lt;property id=&quot;20148&quot; value=&quot;5&quot;/&gt;&lt;property id=&quot;20300&quot; value=&quot;Slide 24&quot;/&gt;&lt;property id=&quot;20307&quot; value=&quot;279&quot;/&gt;&lt;/object&gt;&lt;object type=&quot;3&quot; unique_id=&quot;10909&quot;&gt;&lt;property id=&quot;20148&quot; value=&quot;5&quot;/&gt;&lt;property id=&quot;20300&quot; value=&quot;Slide 25&quot;/&gt;&lt;property id=&quot;20307&quot; value=&quot;280&quot;/&gt;&lt;/object&gt;&lt;object type=&quot;3&quot; unique_id=&quot;10910&quot;&gt;&lt;property id=&quot;20148&quot; value=&quot;5&quot;/&gt;&lt;property id=&quot;20300&quot; value=&quot;Slide 26&quot;/&gt;&lt;property id=&quot;20307&quot; value=&quot;281&quot;/&gt;&lt;/object&gt;&lt;object type=&quot;3&quot; unique_id=&quot;10911&quot;&gt;&lt;property id=&quot;20148&quot; value=&quot;5&quot;/&gt;&lt;property id=&quot;20300&quot; value=&quot;Slide 27&quot;/&gt;&lt;property id=&quot;20307&quot; value=&quot;282&quot;/&gt;&lt;/object&gt;&lt;object type=&quot;3&quot; unique_id=&quot;10912&quot;&gt;&lt;property id=&quot;20148&quot; value=&quot;5&quot;/&gt;&lt;property id=&quot;20300&quot; value=&quot;Slide 28&quot;/&gt;&lt;property id=&quot;20307&quot; value=&quot;283&quot;/&gt;&lt;/object&gt;&lt;object type=&quot;3&quot; unique_id=&quot;10913&quot;&gt;&lt;property id=&quot;20148&quot; value=&quot;5&quot;/&gt;&lt;property id=&quot;20300&quot; value=&quot;Slide 29&quot;/&gt;&lt;property id=&quot;20307&quot; value=&quot;284&quot;/&gt;&lt;/object&gt;&lt;object type=&quot;3&quot; unique_id=&quot;10914&quot;&gt;&lt;property id=&quot;20148&quot; value=&quot;5&quot;/&gt;&lt;property id=&quot;20300&quot; value=&quot;Slide 30&quot;/&gt;&lt;property id=&quot;20307&quot; value=&quot;285&quot;/&gt;&lt;/object&gt;&lt;object type=&quot;3&quot; unique_id=&quot;10915&quot;&gt;&lt;property id=&quot;20148&quot; value=&quot;5&quot;/&gt;&lt;property id=&quot;20300&quot; value=&quot;Slide 31&quot;/&gt;&lt;property id=&quot;20307&quot; value=&quot;286&quot;/&gt;&lt;/object&gt;&lt;object type=&quot;3&quot; unique_id=&quot;10916&quot;&gt;&lt;property id=&quot;20148&quot; value=&quot;5&quot;/&gt;&lt;property id=&quot;20300&quot; value=&quot;Slide 32&quot;/&gt;&lt;property id=&quot;20307&quot; value=&quot;287&quot;/&gt;&lt;/object&gt;&lt;object type=&quot;3&quot; unique_id=&quot;10917&quot;&gt;&lt;property id=&quot;20148&quot; value=&quot;5&quot;/&gt;&lt;property id=&quot;20300&quot; value=&quot;Slide 33&quot;/&gt;&lt;property id=&quot;20307&quot; value=&quot;288&quot;/&gt;&lt;/object&gt;&lt;object type=&quot;3&quot; unique_id=&quot;10918&quot;&gt;&lt;property id=&quot;20148&quot; value=&quot;5&quot;/&gt;&lt;property id=&quot;20300&quot; value=&quot;Slide 34&quot;/&gt;&lt;property id=&quot;20307&quot; value=&quot;289&quot;/&gt;&lt;/object&gt;&lt;object type=&quot;3&quot; unique_id=&quot;10919&quot;&gt;&lt;property id=&quot;20148&quot; value=&quot;5&quot;/&gt;&lt;property id=&quot;20300&quot; value=&quot;Slide 35&quot;/&gt;&lt;property id=&quot;20307&quot; value=&quot;290&quot;/&gt;&lt;/object&gt;&lt;object type=&quot;3&quot; unique_id=&quot;10920&quot;&gt;&lt;property id=&quot;20148&quot; value=&quot;5&quot;/&gt;&lt;property id=&quot;20300&quot; value=&quot;Slide 36&quot;/&gt;&lt;property id=&quot;20307&quot; value=&quot;291&quot;/&gt;&lt;/object&gt;&lt;object type=&quot;3&quot; unique_id=&quot;10921&quot;&gt;&lt;property id=&quot;20148&quot; value=&quot;5&quot;/&gt;&lt;property id=&quot;20300&quot; value=&quot;Slide 37&quot;/&gt;&lt;property id=&quot;20307&quot; value=&quot;292&quot;/&gt;&lt;/object&gt;&lt;object type=&quot;3&quot; unique_id=&quot;10922&quot;&gt;&lt;property id=&quot;20148&quot; value=&quot;5&quot;/&gt;&lt;property id=&quot;20300&quot; value=&quot;Slide 38&quot;/&gt;&lt;property id=&quot;20307&quot; value=&quot;293&quot;/&gt;&lt;/object&gt;&lt;object type=&quot;3&quot; unique_id=&quot;10923&quot;&gt;&lt;property id=&quot;20148&quot; value=&quot;5&quot;/&gt;&lt;property id=&quot;20300&quot; value=&quot;Slide 39&quot;/&gt;&lt;property id=&quot;20307&quot; value=&quot;294&quot;/&gt;&lt;/object&gt;&lt;object type=&quot;3&quot; unique_id=&quot;10924&quot;&gt;&lt;property id=&quot;20148&quot; value=&quot;5&quot;/&gt;&lt;property id=&quot;20300&quot; value=&quot;Slide 40&quot;/&gt;&lt;property id=&quot;20307&quot; value=&quot;295&quot;/&gt;&lt;/object&gt;&lt;object type=&quot;3&quot; unique_id=&quot;10925&quot;&gt;&lt;property id=&quot;20148&quot; value=&quot;5&quot;/&gt;&lt;property id=&quot;20300&quot; value=&quot;Slide 41&quot;/&gt;&lt;property id=&quot;20307&quot; value=&quot;296&quot;/&gt;&lt;/object&gt;&lt;object type=&quot;3&quot; unique_id=&quot;10926&quot;&gt;&lt;property id=&quot;20148&quot; value=&quot;5&quot;/&gt;&lt;property id=&quot;20300&quot; value=&quot;Slide 42&quot;/&gt;&lt;property id=&quot;20307&quot; value=&quot;297&quot;/&gt;&lt;/object&gt;&lt;object type=&quot;3&quot; unique_id=&quot;10927&quot;&gt;&lt;property id=&quot;20148&quot; value=&quot;5&quot;/&gt;&lt;property id=&quot;20300&quot; value=&quot;Slide 43&quot;/&gt;&lt;property id=&quot;20307&quot; value=&quot;298&quot;/&gt;&lt;/object&gt;&lt;object type=&quot;3&quot; unique_id=&quot;10928&quot;&gt;&lt;property id=&quot;20148&quot; value=&quot;5&quot;/&gt;&lt;property id=&quot;20300&quot; value=&quot;Slide 44&quot;/&gt;&lt;property id=&quot;20307&quot; value=&quot;299&quot;/&gt;&lt;/object&gt;&lt;object type=&quot;3&quot; unique_id=&quot;10929&quot;&gt;&lt;property id=&quot;20148&quot; value=&quot;5&quot;/&gt;&lt;property id=&quot;20300&quot; value=&quot;Slide 45&quot;/&gt;&lt;property id=&quot;20307&quot; value=&quot;300&quot;/&gt;&lt;/object&gt;&lt;object type=&quot;3&quot; unique_id=&quot;10930&quot;&gt;&lt;property id=&quot;20148&quot; value=&quot;5&quot;/&gt;&lt;property id=&quot;20300&quot; value=&quot;Slide 46&quot;/&gt;&lt;property id=&quot;20307&quot; value=&quot;301&quot;/&gt;&lt;/object&gt;&lt;object type=&quot;3&quot; unique_id=&quot;11408&quot;&gt;&lt;property id=&quot;20148&quot; value=&quot;5&quot;/&gt;&lt;property id=&quot;20300&quot; value=&quot;Slide 47&quot;/&gt;&lt;property id=&quot;20307&quot; value=&quot;304&quot;/&gt;&lt;/object&gt;&lt;object type=&quot;3&quot; unique_id=&quot;11673&quot;&gt;&lt;property id=&quot;20148&quot; value=&quot;5&quot;/&gt;&lt;property id=&quot;20300&quot; value=&quot;Slide 8&quot;/&gt;&lt;property id=&quot;20307&quot; value=&quot;305&quot;/&gt;&lt;/object&gt;&lt;object type=&quot;3&quot; unique_id=&quot;11674&quot;&gt;&lt;property id=&quot;20148&quot; value=&quot;5&quot;/&gt;&lt;property id=&quot;20300&quot; value=&quot;Slide 9&quot;/&gt;&lt;property id=&quot;20307&quot; value=&quot;307&quot;/&gt;&lt;/object&gt;&lt;object type=&quot;3&quot; unique_id=&quot;11675&quot;&gt;&lt;property id=&quot;20148&quot; value=&quot;5&quot;/&gt;&lt;property id=&quot;20300&quot; value=&quot;Slide 10&quot;/&gt;&lt;property id=&quot;20307&quot; value=&quot;308&quot;/&gt;&lt;/object&gt;&lt;object type=&quot;3&quot; unique_id=&quot;11676&quot;&gt;&lt;property id=&quot;20148&quot; value=&quot;5&quot;/&gt;&lt;property id=&quot;20300&quot; value=&quot;Slide 11&quot;/&gt;&lt;property id=&quot;20307&quot; value=&quot;309&quot;/&gt;&lt;/object&gt;&lt;object type=&quot;3&quot; unique_id=&quot;11677&quot;&gt;&lt;property id=&quot;20148&quot; value=&quot;5&quot;/&gt;&lt;property id=&quot;20300&quot; value=&quot;Slide 12&quot;/&gt;&lt;property id=&quot;20307&quot; value=&quot;310&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
      <a:fillStyleLst>
        <a:solidFill>
          <a:schemeClr val="phClr"/>
        </a:solidFill>
        <a:solidFill>
          <a:schemeClr val="phClr">
            <a:tint val="80000"/>
          </a:schemeClr>
        </a:solidFill>
        <a:solidFill>
          <a:schemeClr val="phClr">
            <a:shade val="30000"/>
            <a:satMod val="150000"/>
          </a:schemeClr>
        </a:solidFill>
      </a:fillStyleLst>
      <a:lnStyleLst>
        <a:ln w="9525" cap="flat" cmpd="sng" algn="ctr">
          <a:solidFill>
            <a:schemeClr val="phClr">
              <a:tint val="90000"/>
              <a:satMod val="105000"/>
            </a:schemeClr>
          </a:solidFill>
          <a:prstDash val="solid"/>
        </a:ln>
        <a:ln w="50800" cap="flat" cmpd="sng" algn="ctr">
          <a:solidFill>
            <a:schemeClr val="phClr">
              <a:tint val="90000"/>
            </a:schemeClr>
          </a:solidFill>
          <a:prstDash val="solid"/>
        </a:ln>
        <a:ln w="76200" cap="flat" cmpd="dbl" algn="ctr">
          <a:solidFill>
            <a:schemeClr val="phClr">
              <a:tint val="90000"/>
            </a:schemeClr>
          </a:solidFill>
          <a:prstDash val="solid"/>
        </a:ln>
      </a:lnStyleLst>
      <a:effectStyleLst>
        <a:effectStyle>
          <a:effectLst/>
        </a:effectStyle>
        <a:effectStyle>
          <a:effectLst>
            <a:outerShdw blurRad="76200" dist="25400" dir="5400000" sx="101000" sy="101000" rotWithShape="0">
              <a:srgbClr val="000000">
                <a:alpha val="50000"/>
              </a:srgbClr>
            </a:outerShdw>
          </a:effectLst>
        </a:effectStyle>
        <a:effectStyle>
          <a:effectLst>
            <a:outerShdw blurRad="76200" dist="50800" dir="5400000" sx="101000" sy="101000" rotWithShape="0">
              <a:srgbClr val="000000">
                <a:alpha val="50000"/>
              </a:srgbClr>
            </a:outerShdw>
            <a:reflection blurRad="12700" stA="30000" endPos="30000" dist="50800" dir="5400000" sy="-100000" rotWithShape="0"/>
          </a:effectLst>
          <a:scene3d>
            <a:camera prst="orthographicFront">
              <a:rot lat="0" lon="0" rev="0"/>
            </a:camera>
            <a:lightRig rig="twoPt" dir="t">
              <a:rot lat="0" lon="0" rev="5400000"/>
            </a:lightRig>
          </a:scene3d>
          <a:sp3d prstMaterial="softmetal">
            <a:bevelT w="635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1073</TotalTime>
  <Words>3035</Words>
  <Application>Microsoft Office PowerPoint</Application>
  <PresentationFormat>On-screen Show (4:3)</PresentationFormat>
  <Paragraphs>300</Paragraphs>
  <Slides>47</Slides>
  <Notes>22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47</vt:i4>
      </vt:variant>
    </vt:vector>
  </HeadingPairs>
  <TitlesOfParts>
    <vt:vector size="53" baseType="lpstr">
      <vt:lpstr>Arial</vt:lpstr>
      <vt:lpstr>Calibri</vt:lpstr>
      <vt:lpstr>Helvetica Neue</vt:lpstr>
      <vt:lpstr>Wingdings</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BMSA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Sue Whitehead</dc:creator>
  <cp:lastModifiedBy>Dana Yeager</cp:lastModifiedBy>
  <cp:revision>77</cp:revision>
  <cp:lastPrinted>2016-08-03T18:46:38Z</cp:lastPrinted>
  <dcterms:created xsi:type="dcterms:W3CDTF">2011-01-06T19:00:00Z</dcterms:created>
  <dcterms:modified xsi:type="dcterms:W3CDTF">2016-09-12T19:02:08Z</dcterms:modified>
</cp:coreProperties>
</file>