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6" r:id="rId2"/>
    <p:sldId id="273" r:id="rId3"/>
    <p:sldId id="279" r:id="rId4"/>
    <p:sldId id="263" r:id="rId5"/>
    <p:sldId id="264" r:id="rId6"/>
    <p:sldId id="278" r:id="rId7"/>
    <p:sldId id="275" r:id="rId8"/>
    <p:sldId id="281" r:id="rId9"/>
    <p:sldId id="283" r:id="rId10"/>
    <p:sldId id="271" r:id="rId11"/>
    <p:sldId id="270" r:id="rId12"/>
    <p:sldId id="286" r:id="rId13"/>
    <p:sldId id="272" r:id="rId14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40305E-B5B1-4562-920F-0C20A4AAE8CD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D5EDF9-EF24-4965-9920-06A55108C3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0678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F790AC-8ED7-4E1A-B7F5-696FFCF3FE1A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B7E513-5523-45C7-834C-EB4A408A1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470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B7E513-5523-45C7-834C-EB4A408A1B8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0466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B7E513-5523-45C7-834C-EB4A408A1B8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3645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B7E513-5523-45C7-834C-EB4A408A1B8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0608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B7E513-5523-45C7-834C-EB4A408A1B8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7426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B7E513-5523-45C7-834C-EB4A408A1B8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4480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B7E513-5523-45C7-834C-EB4A408A1B8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2029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B7E513-5523-45C7-834C-EB4A408A1B8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8872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B7E513-5523-45C7-834C-EB4A408A1B8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7910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B7E513-5523-45C7-834C-EB4A408A1B8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4456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B7E513-5523-45C7-834C-EB4A408A1B8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1598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B7E513-5523-45C7-834C-EB4A408A1B8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0188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B7E513-5523-45C7-834C-EB4A408A1B8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4805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2000"/>
    </mc:Choice>
    <mc:Fallback xmlns="">
      <p:transition spd="slow" advTm="12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2000"/>
    </mc:Choice>
    <mc:Fallback xmlns="">
      <p:transition spd="slow" advTm="12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2000"/>
    </mc:Choice>
    <mc:Fallback xmlns="">
      <p:transition spd="slow" advTm="12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2000"/>
    </mc:Choice>
    <mc:Fallback xmlns="">
      <p:transition spd="slow" advTm="12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2000"/>
    </mc:Choice>
    <mc:Fallback xmlns="">
      <p:transition spd="slow" advTm="12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2000"/>
    </mc:Choice>
    <mc:Fallback xmlns="">
      <p:transition spd="slow" advTm="12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2000"/>
    </mc:Choice>
    <mc:Fallback xmlns="">
      <p:transition spd="slow" advTm="12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2000"/>
    </mc:Choice>
    <mc:Fallback xmlns="">
      <p:transition spd="slow" advTm="12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2000"/>
    </mc:Choice>
    <mc:Fallback xmlns="">
      <p:transition spd="slow" advTm="12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2000"/>
    </mc:Choice>
    <mc:Fallback xmlns="">
      <p:transition spd="slow" advTm="12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2000"/>
    </mc:Choice>
    <mc:Fallback xmlns="">
      <p:transition spd="slow" advTm="12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2000"/>
    </mc:Choice>
    <mc:Fallback xmlns="">
      <p:transition spd="slow" advTm="12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2000"/>
    </mc:Choice>
    <mc:Fallback xmlns="">
      <p:transition spd="slow" advTm="12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2000"/>
    </mc:Choice>
    <mc:Fallback xmlns="">
      <p:transition spd="slow" advTm="12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1/19/2024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2000"/>
    </mc:Choice>
    <mc:Fallback xmlns="">
      <p:transition spd="slow" advTm="12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2000"/>
    </mc:Choice>
    <mc:Fallback xmlns="">
      <p:transition spd="slow" advTm="12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2000"/>
    </mc:Choice>
    <mc:Fallback xmlns="">
      <p:transition spd="slow" advTm="12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mc:AlternateContent xmlns:mc="http://schemas.openxmlformats.org/markup-compatibility/2006" xmlns:p14="http://schemas.microsoft.com/office/powerpoint/2010/main">
    <mc:Choice Requires="p14">
      <p:transition spd="slow" p14:dur="5000" advTm="12000"/>
    </mc:Choice>
    <mc:Fallback xmlns="">
      <p:transition spd="slow" advTm="12000"/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www.publicdomainpictures.net/en/view-image.php?image=313439&amp;picture=vintage-car-at-gas-station" TargetMode="External"/><Relationship Id="rId5" Type="http://schemas.openxmlformats.org/officeDocument/2006/relationships/image" Target="../media/image13.jp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ema.ohio.gov/media-publications/ohio-total-solar-eclipse/splash-page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hyperlink" Target="https://pxhere.com/en/photo/499597" TargetMode="Externa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pixabay.com/en/dollar-money-us-dollar-seem-funds-1294424/" TargetMode="External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448887"/>
            <a:ext cx="8001000" cy="2111433"/>
          </a:xfrm>
        </p:spPr>
        <p:txBody>
          <a:bodyPr>
            <a:normAutofit/>
          </a:bodyPr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900" y="3400706"/>
            <a:ext cx="8000999" cy="3304894"/>
          </a:xfrm>
        </p:spPr>
        <p:txBody>
          <a:bodyPr>
            <a:normAutofit fontScale="55000" lnSpcReduction="20000"/>
          </a:bodyPr>
          <a:lstStyle/>
          <a:p>
            <a:r>
              <a:rPr lang="en-US" sz="44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Richland County, OH</a:t>
            </a:r>
          </a:p>
          <a:p>
            <a:r>
              <a:rPr lang="en-US" sz="44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Monday, APRIL 8, 2024</a:t>
            </a:r>
          </a:p>
          <a:p>
            <a:r>
              <a:rPr lang="en-US" sz="44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Totality start time: 15:12:23pm (3:12pm)</a:t>
            </a:r>
          </a:p>
          <a:p>
            <a:r>
              <a:rPr lang="en-US" sz="44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Observers will see approx. 3 minutes, 16.1 seconds</a:t>
            </a:r>
          </a:p>
          <a:p>
            <a:endParaRPr lang="en-US" sz="4400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r>
              <a:rPr lang="en-US" sz="4400" dirty="0">
                <a:solidFill>
                  <a:srgbClr val="FF0000"/>
                </a:solidFill>
                <a:latin typeface="Arial Black" panose="020B0A04020102020204" pitchFamily="34" charset="0"/>
              </a:rPr>
              <a:t>LAST TOTAL SOLAR ECLIPSE – 1806</a:t>
            </a:r>
          </a:p>
          <a:p>
            <a:r>
              <a:rPr lang="en-US" sz="4400" dirty="0">
                <a:solidFill>
                  <a:srgbClr val="FF0000"/>
                </a:solidFill>
                <a:latin typeface="Arial Black" panose="020B0A04020102020204" pitchFamily="34" charset="0"/>
              </a:rPr>
              <a:t>NEXT TOTAL SOLAR ECLIPSE - 2444</a:t>
            </a:r>
          </a:p>
          <a:p>
            <a:endParaRPr lang="en-US" sz="2800" dirty="0">
              <a:solidFill>
                <a:schemeClr val="tx1"/>
              </a:solidFill>
            </a:endParaRPr>
          </a:p>
          <a:p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058" y="448887"/>
            <a:ext cx="5965562" cy="2521526"/>
          </a:xfrm>
          <a:prstGeom prst="rect">
            <a:avLst/>
          </a:prstGeom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52400" y="1524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9912" y="5152103"/>
            <a:ext cx="2912088" cy="1705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5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2000"/>
    </mc:Choice>
    <mc:Fallback xmlns="">
      <p:transition spd="slow" advTm="12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5660" y="553639"/>
            <a:ext cx="10840680" cy="5750722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Arial Black" panose="020B0A04020102020204" pitchFamily="34" charset="0"/>
              </a:rPr>
              <a:t>AVAILABILTY OF RESOURCES – </a:t>
            </a:r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</a:rPr>
              <a:t>Law Enforcement/EMS/Fire</a:t>
            </a:r>
          </a:p>
          <a:p>
            <a:r>
              <a:rPr lang="en-US" sz="2400" dirty="0">
                <a:solidFill>
                  <a:schemeClr val="tx1"/>
                </a:solidFill>
                <a:latin typeface="Arial Black" panose="020B0A04020102020204" pitchFamily="34" charset="0"/>
              </a:rPr>
              <a:t>TRAFFIC – </a:t>
            </a:r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</a:rPr>
              <a:t>altered traffic patterns, designated routes</a:t>
            </a:r>
          </a:p>
          <a:p>
            <a:r>
              <a:rPr lang="en-US" sz="2400" dirty="0">
                <a:solidFill>
                  <a:schemeClr val="tx1"/>
                </a:solidFill>
                <a:latin typeface="Arial Black" panose="020B0A04020102020204" pitchFamily="34" charset="0"/>
              </a:rPr>
              <a:t>COMMUNICATIONS – </a:t>
            </a:r>
            <a:r>
              <a:rPr lang="en-US" sz="1800" dirty="0">
                <a:solidFill>
                  <a:schemeClr val="tx1"/>
                </a:solidFill>
                <a:latin typeface="Arial Black" panose="020B0A04020102020204" pitchFamily="34" charset="0"/>
              </a:rPr>
              <a:t>radio communications cell</a:t>
            </a:r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</a:rPr>
              <a:t>/internet connectivity</a:t>
            </a:r>
          </a:p>
          <a:p>
            <a:r>
              <a:rPr lang="en-US" sz="2400" dirty="0">
                <a:solidFill>
                  <a:schemeClr val="tx1"/>
                </a:solidFill>
                <a:latin typeface="Arial Black" panose="020B0A04020102020204" pitchFamily="34" charset="0"/>
              </a:rPr>
              <a:t>PRIVATE PROPERTY CAMPING </a:t>
            </a:r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</a:rPr>
              <a:t>– </a:t>
            </a:r>
            <a:r>
              <a:rPr lang="en-US" sz="1800" dirty="0">
                <a:solidFill>
                  <a:schemeClr val="tx1"/>
                </a:solidFill>
                <a:latin typeface="Arial Black" panose="020B0A04020102020204" pitchFamily="34" charset="0"/>
              </a:rPr>
              <a:t>health department regs.  </a:t>
            </a:r>
          </a:p>
          <a:p>
            <a:r>
              <a:rPr lang="en-US" sz="2400" dirty="0">
                <a:solidFill>
                  <a:schemeClr val="tx1"/>
                </a:solidFill>
                <a:latin typeface="Arial Black" panose="020B0A04020102020204" pitchFamily="34" charset="0"/>
              </a:rPr>
              <a:t>HOTELS/CAMPGROUNDS/REC AREAS </a:t>
            </a:r>
            <a:r>
              <a:rPr lang="en-US" sz="1800" dirty="0">
                <a:solidFill>
                  <a:schemeClr val="tx1"/>
                </a:solidFill>
                <a:latin typeface="Arial Black" panose="020B0A04020102020204" pitchFamily="34" charset="0"/>
              </a:rPr>
              <a:t>– high demand</a:t>
            </a:r>
          </a:p>
          <a:p>
            <a:r>
              <a:rPr lang="en-US" sz="2400" dirty="0">
                <a:solidFill>
                  <a:schemeClr val="tx1"/>
                </a:solidFill>
                <a:latin typeface="Arial Black" panose="020B0A04020102020204" pitchFamily="34" charset="0"/>
              </a:rPr>
              <a:t>SPECIAL EVENTS – </a:t>
            </a:r>
            <a:r>
              <a:rPr lang="en-US" sz="1800" dirty="0">
                <a:solidFill>
                  <a:schemeClr val="tx1"/>
                </a:solidFill>
                <a:latin typeface="Arial Black" panose="020B0A04020102020204" pitchFamily="34" charset="0"/>
              </a:rPr>
              <a:t>funerals/weddings/prom</a:t>
            </a:r>
          </a:p>
          <a:p>
            <a:r>
              <a:rPr lang="en-US" sz="2400" dirty="0">
                <a:solidFill>
                  <a:schemeClr val="tx1"/>
                </a:solidFill>
                <a:latin typeface="Arial Black" panose="020B0A04020102020204" pitchFamily="34" charset="0"/>
              </a:rPr>
              <a:t>SCHOOLS – </a:t>
            </a:r>
            <a:r>
              <a:rPr lang="en-US" sz="1800" dirty="0">
                <a:solidFill>
                  <a:schemeClr val="tx1"/>
                </a:solidFill>
                <a:latin typeface="Arial Black" panose="020B0A04020102020204" pitchFamily="34" charset="0"/>
              </a:rPr>
              <a:t>school closures</a:t>
            </a:r>
          </a:p>
          <a:p>
            <a:r>
              <a:rPr lang="en-US" sz="3200" dirty="0">
                <a:solidFill>
                  <a:srgbClr val="FF0000"/>
                </a:solidFill>
                <a:latin typeface="Arial Black" panose="020B0A04020102020204" pitchFamily="34" charset="0"/>
              </a:rPr>
              <a:t>PORT-A-POTS!!!</a:t>
            </a:r>
          </a:p>
          <a:p>
            <a:pPr marL="0" indent="0">
              <a:buNone/>
            </a:pPr>
            <a:endParaRPr lang="en-US" sz="24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675660" y="280283"/>
            <a:ext cx="831417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THINGS TO REMEMBER…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3834" y="4925939"/>
            <a:ext cx="3298166" cy="19320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BB2FD27-48A6-B247-DDF0-1F2CDA180F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154" y="4633038"/>
            <a:ext cx="3662117" cy="204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050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2000"/>
    </mc:Choice>
    <mc:Fallback xmlns="">
      <p:transition spd="slow" advTm="12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9" y="133045"/>
            <a:ext cx="3936948" cy="2854882"/>
          </a:xfr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8390545" y="-667997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5545" y="4716053"/>
            <a:ext cx="3656455" cy="214194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150042" y="133045"/>
            <a:ext cx="7007344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HOW </a:t>
            </a:r>
            <a:r>
              <a:rPr lang="en-US" sz="4400" b="1" dirty="0">
                <a:solidFill>
                  <a:srgbClr val="FF0000"/>
                </a:solidFill>
              </a:rPr>
              <a:t>YOU</a:t>
            </a:r>
            <a:r>
              <a:rPr lang="en-US" sz="2800" b="1" dirty="0">
                <a:solidFill>
                  <a:srgbClr val="FF0000"/>
                </a:solidFill>
              </a:rPr>
              <a:t> CAN HELP</a:t>
            </a:r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600" dirty="0">
                <a:solidFill>
                  <a:schemeClr val="bg1"/>
                </a:solidFill>
                <a:latin typeface="Bahnschrift" panose="020B0502040204020203" pitchFamily="34" charset="0"/>
              </a:rPr>
              <a:t>Run errands, grocery shop early in the week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600" dirty="0">
                <a:solidFill>
                  <a:schemeClr val="bg1"/>
                </a:solidFill>
                <a:latin typeface="Bahnschrift" panose="020B0502040204020203" pitchFamily="34" charset="0"/>
              </a:rPr>
              <a:t>Get necessary Rx and medical supplies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600" dirty="0">
                <a:solidFill>
                  <a:schemeClr val="bg1"/>
                </a:solidFill>
                <a:latin typeface="Bahnschrift" panose="020B0502040204020203" pitchFamily="34" charset="0"/>
              </a:rPr>
              <a:t>Limit travel during the weekend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220159" y="4201148"/>
            <a:ext cx="447673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PREPARE FOR 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</a:rPr>
              <a:t>TRAFFIC DELAYS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</a:rPr>
              <a:t>EVERYWHERE!!!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E89217-2103-FD22-ECFB-2B435A59D3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4278973" y="4541005"/>
            <a:ext cx="3656455" cy="218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98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2000"/>
    </mc:Choice>
    <mc:Fallback xmlns="">
      <p:transition spd="slow" advTm="12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he Total Solar Eclipse of April 8, 2024 from Mansfield, O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8499567" cy="47810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5545" y="4716053"/>
            <a:ext cx="3656455" cy="21419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847909" y="1959429"/>
            <a:ext cx="31176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Simulation of the Total Solar Eclipse from Mansfield, Ohio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1257" y="6322424"/>
            <a:ext cx="76722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Eclipse Simulator Video Credit to Eclipise2024.org</a:t>
            </a:r>
          </a:p>
        </p:txBody>
      </p:sp>
    </p:spTree>
    <p:extLst>
      <p:ext uri="{BB962C8B-B14F-4D97-AF65-F5344CB8AC3E}">
        <p14:creationId xmlns:p14="http://schemas.microsoft.com/office/powerpoint/2010/main" val="322999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2000"/>
    </mc:Choice>
    <mc:Fallback xmlns="">
      <p:transition spd="slow" advTm="12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8304212" y="-62526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49575" y="470278"/>
            <a:ext cx="10436412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OHIO EMA SOLAR ECLIPSE WEBSITE</a:t>
            </a:r>
          </a:p>
          <a:p>
            <a:r>
              <a:rPr lang="en-US" sz="2000" b="1" dirty="0">
                <a:hlinkClick r:id="rId3"/>
              </a:rPr>
              <a:t>https://ema.ohio.gov/media-publications/ohio-total-solar-eclipse/splash-page</a:t>
            </a:r>
            <a:endParaRPr lang="en-US" sz="2000" b="1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8506" y="1947606"/>
            <a:ext cx="6146798" cy="26314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7089" y="4916129"/>
            <a:ext cx="3314911" cy="19418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73B1CB-6473-B2FA-258D-559924F75CBB}"/>
              </a:ext>
            </a:extLst>
          </p:cNvPr>
          <p:cNvSpPr txBox="1"/>
          <p:nvPr/>
        </p:nvSpPr>
        <p:spPr>
          <a:xfrm>
            <a:off x="245806" y="4794477"/>
            <a:ext cx="842480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RICHLAND COUNTY EMA…419-774-5686</a:t>
            </a:r>
          </a:p>
          <a:p>
            <a:pPr algn="ctr"/>
            <a:endParaRPr lang="en-US" sz="2800" b="1" dirty="0"/>
          </a:p>
          <a:p>
            <a:pPr algn="ctr"/>
            <a:r>
              <a:rPr lang="en-US" sz="2000" b="1" dirty="0"/>
              <a:t>https://www.richlandcountyoh.gov/departments/eclipse2024</a:t>
            </a:r>
          </a:p>
        </p:txBody>
      </p:sp>
    </p:spTree>
    <p:extLst>
      <p:ext uri="{BB962C8B-B14F-4D97-AF65-F5344CB8AC3E}">
        <p14:creationId xmlns:p14="http://schemas.microsoft.com/office/powerpoint/2010/main" val="1782390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2000"/>
    </mc:Choice>
    <mc:Fallback xmlns="">
      <p:transition spd="slow" advTm="12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53933" y="383834"/>
            <a:ext cx="3805727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April 2024</a:t>
            </a:r>
          </a:p>
          <a:p>
            <a:r>
              <a:rPr lang="en-US" dirty="0"/>
              <a:t>Su	Mo	</a:t>
            </a:r>
            <a:r>
              <a:rPr lang="en-US" dirty="0" err="1"/>
              <a:t>Tu</a:t>
            </a:r>
            <a:r>
              <a:rPr lang="en-US" dirty="0"/>
              <a:t>	We	</a:t>
            </a:r>
            <a:r>
              <a:rPr lang="en-US" dirty="0" err="1"/>
              <a:t>Th</a:t>
            </a:r>
            <a:r>
              <a:rPr lang="en-US" dirty="0"/>
              <a:t>	Fr	Sa</a:t>
            </a:r>
          </a:p>
          <a:p>
            <a:r>
              <a:rPr lang="en-US" dirty="0"/>
              <a:t>	1	2	3	4	</a:t>
            </a:r>
            <a:r>
              <a:rPr lang="en-US" sz="2000" b="1" dirty="0">
                <a:solidFill>
                  <a:srgbClr val="FF0000"/>
                </a:solidFill>
              </a:rPr>
              <a:t>5	6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7	8</a:t>
            </a:r>
            <a:r>
              <a:rPr lang="en-US" dirty="0"/>
              <a:t>	9	10	11	12	13</a:t>
            </a:r>
          </a:p>
          <a:p>
            <a:r>
              <a:rPr lang="en-US" dirty="0"/>
              <a:t>14	15	16	17	18	19	20</a:t>
            </a:r>
          </a:p>
          <a:p>
            <a:r>
              <a:rPr lang="en-US" dirty="0"/>
              <a:t>21	22	23	24	25	26	27</a:t>
            </a:r>
          </a:p>
          <a:p>
            <a:r>
              <a:rPr lang="en-US" dirty="0"/>
              <a:t>28	29	30	 </a:t>
            </a:r>
          </a:p>
          <a:p>
            <a:r>
              <a:rPr lang="en-US" dirty="0"/>
              <a:t>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7456" y="0"/>
            <a:ext cx="6414543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EBC7DF-A3BE-B39D-E92B-BDB4DAC6EF21}"/>
              </a:ext>
            </a:extLst>
          </p:cNvPr>
          <p:cNvSpPr txBox="1"/>
          <p:nvPr/>
        </p:nvSpPr>
        <p:spPr>
          <a:xfrm>
            <a:off x="315921" y="2499615"/>
            <a:ext cx="452833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APPROXIMATELY 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</a:rPr>
              <a:t>250,000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</a:rPr>
              <a:t>visitors to 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</a:rPr>
              <a:t>Richland County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7F7E8F-237F-4E4B-7AFF-103D4BDFA8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617" y="4669717"/>
            <a:ext cx="3805727" cy="2066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09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2000"/>
    </mc:Choice>
    <mc:Fallback xmlns="">
      <p:transition spd="slow" advTm="12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8296542" y="-6258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5360" y="4833104"/>
            <a:ext cx="3456640" cy="20248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EF82010-E167-283B-6230-6000D0F9BC78}"/>
              </a:ext>
            </a:extLst>
          </p:cNvPr>
          <p:cNvSpPr txBox="1"/>
          <p:nvPr/>
        </p:nvSpPr>
        <p:spPr>
          <a:xfrm>
            <a:off x="6871317" y="734234"/>
            <a:ext cx="4634143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b="1" dirty="0">
              <a:solidFill>
                <a:srgbClr val="FF0000"/>
              </a:solidFill>
            </a:endParaRPr>
          </a:p>
          <a:p>
            <a:pPr algn="ctr"/>
            <a:endParaRPr lang="en-US" sz="2400" b="1" dirty="0">
              <a:solidFill>
                <a:srgbClr val="FF0000"/>
              </a:solidFill>
            </a:endParaRPr>
          </a:p>
          <a:p>
            <a:pPr algn="ctr"/>
            <a:endParaRPr lang="en-US" sz="2400" b="1" dirty="0">
              <a:solidFill>
                <a:srgbClr val="FF0000"/>
              </a:solidFill>
            </a:endParaRPr>
          </a:p>
          <a:p>
            <a:pPr algn="ctr"/>
            <a:r>
              <a:rPr lang="en-US" sz="4400" b="1" dirty="0">
                <a:solidFill>
                  <a:srgbClr val="FF0000"/>
                </a:solidFill>
              </a:rPr>
              <a:t>Approximately</a:t>
            </a:r>
          </a:p>
          <a:p>
            <a:pPr algn="ctr"/>
            <a:r>
              <a:rPr lang="en-US" sz="4400" b="1" dirty="0">
                <a:solidFill>
                  <a:srgbClr val="FF0000"/>
                </a:solidFill>
              </a:rPr>
              <a:t>31.5M </a:t>
            </a:r>
          </a:p>
          <a:p>
            <a:pPr algn="ctr"/>
            <a:r>
              <a:rPr lang="en-US" sz="4400" b="1" dirty="0">
                <a:solidFill>
                  <a:srgbClr val="FF0000"/>
                </a:solidFill>
              </a:rPr>
              <a:t>people in path of totality</a:t>
            </a:r>
          </a:p>
          <a:p>
            <a:pPr algn="ctr"/>
            <a:endParaRPr lang="en-US" sz="2400" b="1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456555-1781-4068-7DE7-11B3A4FB4720}"/>
              </a:ext>
            </a:extLst>
          </p:cNvPr>
          <p:cNvSpPr txBox="1"/>
          <p:nvPr/>
        </p:nvSpPr>
        <p:spPr>
          <a:xfrm rot="21434591">
            <a:off x="460643" y="554199"/>
            <a:ext cx="7347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11 states will experience TOTALITY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99081F-5877-868A-F051-6D8859D8C94D}"/>
              </a:ext>
            </a:extLst>
          </p:cNvPr>
          <p:cNvSpPr txBox="1"/>
          <p:nvPr/>
        </p:nvSpPr>
        <p:spPr>
          <a:xfrm>
            <a:off x="450831" y="5227772"/>
            <a:ext cx="80289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TOTALITY will occur between NOON and 8PM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D4C5B1-C68F-9CD3-EEEB-40A391E1D0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540" y="1630719"/>
            <a:ext cx="5948434" cy="2729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15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2000"/>
    </mc:Choice>
    <mc:Fallback xmlns="">
      <p:transition spd="slow" advTm="12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8296542" y="-6258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5360" y="4755392"/>
            <a:ext cx="3456640" cy="210260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422E94B-090D-A78A-A542-447BFD34E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4051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AA8A0F9-C2BD-621C-0AD4-64F002AAD04B}"/>
              </a:ext>
            </a:extLst>
          </p:cNvPr>
          <p:cNvSpPr txBox="1"/>
          <p:nvPr/>
        </p:nvSpPr>
        <p:spPr>
          <a:xfrm>
            <a:off x="8930937" y="1482571"/>
            <a:ext cx="28852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PATH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</a:rPr>
              <a:t>of 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</a:rPr>
              <a:t>2024 ECLIPSE</a:t>
            </a:r>
          </a:p>
        </p:txBody>
      </p:sp>
    </p:spTree>
    <p:extLst>
      <p:ext uri="{BB962C8B-B14F-4D97-AF65-F5344CB8AC3E}">
        <p14:creationId xmlns:p14="http://schemas.microsoft.com/office/powerpoint/2010/main" val="34056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2000"/>
    </mc:Choice>
    <mc:Fallback xmlns="">
      <p:transition spd="slow" advTm="12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33" y="1081377"/>
            <a:ext cx="5385902" cy="4977144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683" y="574414"/>
            <a:ext cx="5642351" cy="3566160"/>
          </a:xfr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8698195" y="-560331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4727" y="5037763"/>
            <a:ext cx="3107273" cy="18202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89481" y="4563677"/>
            <a:ext cx="29976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 Black" panose="020B0A04020102020204" pitchFamily="34" charset="0"/>
              </a:rPr>
              <a:t>2017 Eclipse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2AD5AA-9C52-BECD-E6F5-11EC9861887C}"/>
              </a:ext>
            </a:extLst>
          </p:cNvPr>
          <p:cNvSpPr txBox="1"/>
          <p:nvPr/>
        </p:nvSpPr>
        <p:spPr>
          <a:xfrm>
            <a:off x="550967" y="361349"/>
            <a:ext cx="45536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WYOMING…</a:t>
            </a:r>
          </a:p>
        </p:txBody>
      </p:sp>
    </p:spTree>
    <p:extLst>
      <p:ext uri="{BB962C8B-B14F-4D97-AF65-F5344CB8AC3E}">
        <p14:creationId xmlns:p14="http://schemas.microsoft.com/office/powerpoint/2010/main" val="47467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2000"/>
    </mc:Choice>
    <mc:Fallback xmlns="">
      <p:transition spd="slow" advTm="12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8698195" y="-560331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4727" y="5037763"/>
            <a:ext cx="3107273" cy="18202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1CE24FC-9DD0-856B-5723-DB44AA9D8306}"/>
              </a:ext>
            </a:extLst>
          </p:cNvPr>
          <p:cNvSpPr txBox="1"/>
          <p:nvPr/>
        </p:nvSpPr>
        <p:spPr>
          <a:xfrm>
            <a:off x="302234" y="639192"/>
            <a:ext cx="8096042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   MISSOURI…</a:t>
            </a:r>
          </a:p>
          <a:p>
            <a:endParaRPr lang="en-US" sz="1600" b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 Rounded MT Bold" panose="020F0704030504030204" pitchFamily="34" charset="0"/>
              </a:rPr>
              <a:t>Totality occurred during school dismissal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 Rounded MT Bold" panose="020F0704030504030204" pitchFamily="34" charset="0"/>
              </a:rPr>
              <a:t>Rest areas experienced 75% capacity during peak eclipse</a:t>
            </a:r>
          </a:p>
          <a:p>
            <a:endParaRPr lang="en-US" sz="2400" dirty="0">
              <a:latin typeface="Arial Rounded MT Bold" panose="020F0704030504030204" pitchFamily="34" charset="0"/>
            </a:endParaRPr>
          </a:p>
          <a:p>
            <a:r>
              <a:rPr lang="en-US" sz="2400" dirty="0">
                <a:latin typeface="Arial Rounded MT Bold" panose="020F0704030504030204" pitchFamily="34" charset="0"/>
              </a:rPr>
              <a:t>Following totality, visitors left almost </a:t>
            </a:r>
            <a:r>
              <a:rPr lang="en-US" sz="3600" b="1" dirty="0">
                <a:solidFill>
                  <a:srgbClr val="FF0000"/>
                </a:solidFill>
              </a:rPr>
              <a:t>immediately – EVERYONE </a:t>
            </a:r>
          </a:p>
          <a:p>
            <a:r>
              <a:rPr lang="en-US" sz="3600" b="1" dirty="0">
                <a:solidFill>
                  <a:srgbClr val="FF0000"/>
                </a:solidFill>
              </a:rPr>
              <a:t>wanted to leave at the same time !!</a:t>
            </a:r>
          </a:p>
          <a:p>
            <a:r>
              <a:rPr lang="en-US" sz="3600" b="1" dirty="0">
                <a:solidFill>
                  <a:srgbClr val="FF0000"/>
                </a:solidFill>
              </a:rPr>
              <a:t>  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922B9F-EFB3-8E5B-1182-64D005DF2B1A}"/>
              </a:ext>
            </a:extLst>
          </p:cNvPr>
          <p:cNvSpPr txBox="1"/>
          <p:nvPr/>
        </p:nvSpPr>
        <p:spPr>
          <a:xfrm rot="465890">
            <a:off x="8317271" y="2495485"/>
            <a:ext cx="3428118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1"/>
                </a:solidFill>
                <a:latin typeface="Arial Rounded MT Bold" panose="020F0704030504030204" pitchFamily="34" charset="0"/>
              </a:rPr>
              <a:t>Experienced high volume of network/internet issues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0A8150B-3BE7-D161-EBBF-93409DD7EA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130052" y="4625266"/>
            <a:ext cx="4603989" cy="207839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7E8B4AD-6676-F250-EF08-E3EBD84C7F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5057" y="241154"/>
            <a:ext cx="3564362" cy="16355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460EB9-7A22-A529-3934-D66E1F9C4AFF}"/>
              </a:ext>
            </a:extLst>
          </p:cNvPr>
          <p:cNvSpPr txBox="1"/>
          <p:nvPr/>
        </p:nvSpPr>
        <p:spPr>
          <a:xfrm>
            <a:off x="6457961" y="5176309"/>
            <a:ext cx="233981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Arial Black" panose="020B0A04020102020204" pitchFamily="34" charset="0"/>
              </a:rPr>
              <a:t>2017 Eclipse</a:t>
            </a:r>
          </a:p>
        </p:txBody>
      </p:sp>
    </p:spTree>
    <p:extLst>
      <p:ext uri="{BB962C8B-B14F-4D97-AF65-F5344CB8AC3E}">
        <p14:creationId xmlns:p14="http://schemas.microsoft.com/office/powerpoint/2010/main" val="152205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2000"/>
    </mc:Choice>
    <mc:Fallback xmlns="">
      <p:transition spd="slow" advTm="12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" y="747623"/>
            <a:ext cx="1148164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8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Our ECLIPSE plan of attack … </a:t>
            </a:r>
          </a:p>
          <a:p>
            <a:pPr lvl="1"/>
            <a:r>
              <a:rPr lang="en-US" sz="28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           </a:t>
            </a:r>
          </a:p>
          <a:p>
            <a:pPr lvl="1"/>
            <a:r>
              <a:rPr lang="en-US" sz="28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          				Engage many COMMUNITY partners in our 							planning </a:t>
            </a:r>
          </a:p>
          <a:p>
            <a:pPr marL="3200400" lvl="6" indent="-457200">
              <a:buFont typeface="Wingdings" panose="05000000000000000000" pitchFamily="2" charset="2"/>
              <a:buChar char="Ø"/>
            </a:pPr>
            <a:r>
              <a:rPr lang="en-US" sz="2800" dirty="0">
                <a:latin typeface="Arial Rounded MT Bold" panose="020F0704030504030204" pitchFamily="34" charset="0"/>
              </a:rPr>
              <a:t>Community Awareness</a:t>
            </a:r>
          </a:p>
          <a:p>
            <a:pPr marL="3200400" lvl="6" indent="-457200">
              <a:buFont typeface="Wingdings" panose="05000000000000000000" pitchFamily="2" charset="2"/>
              <a:buChar char="Ø"/>
            </a:pPr>
            <a:r>
              <a:rPr lang="en-US" sz="2800" dirty="0">
                <a:latin typeface="Arial Rounded MT Bold" panose="020F0704030504030204" pitchFamily="34" charset="0"/>
              </a:rPr>
              <a:t>Public Safety</a:t>
            </a:r>
          </a:p>
          <a:p>
            <a:pPr marL="3200400" lvl="6" indent="-457200">
              <a:buFont typeface="Wingdings" panose="05000000000000000000" pitchFamily="2" charset="2"/>
              <a:buChar char="Ø"/>
            </a:pPr>
            <a:r>
              <a:rPr lang="en-US" sz="2800" dirty="0">
                <a:latin typeface="Arial Rounded MT Bold" panose="020F0704030504030204" pitchFamily="34" charset="0"/>
              </a:rPr>
              <a:t>Education</a:t>
            </a:r>
          </a:p>
          <a:p>
            <a:pPr marL="3200400" lvl="6" indent="-457200">
              <a:buFont typeface="Wingdings" panose="05000000000000000000" pitchFamily="2" charset="2"/>
              <a:buChar char="Ø"/>
            </a:pPr>
            <a:r>
              <a:rPr lang="en-US" sz="2800" dirty="0">
                <a:latin typeface="Arial Rounded MT Bold" panose="020F0704030504030204" pitchFamily="34" charset="0"/>
              </a:rPr>
              <a:t>Public Health</a:t>
            </a:r>
          </a:p>
          <a:p>
            <a:pPr marL="3200400" lvl="6" indent="-457200">
              <a:buFont typeface="Wingdings" panose="05000000000000000000" pitchFamily="2" charset="2"/>
              <a:buChar char="Ø"/>
            </a:pPr>
            <a:r>
              <a:rPr lang="en-US" sz="2800" dirty="0">
                <a:latin typeface="Arial Rounded MT Bold" panose="020F0704030504030204" pitchFamily="34" charset="0"/>
              </a:rPr>
              <a:t>Resources &amp; Logistics</a:t>
            </a:r>
          </a:p>
          <a:p>
            <a:pPr marL="3200400" lvl="6" indent="-457200">
              <a:buFont typeface="Wingdings" panose="05000000000000000000" pitchFamily="2" charset="2"/>
              <a:buChar char="Ø"/>
            </a:pPr>
            <a:r>
              <a:rPr lang="en-US" sz="2800" dirty="0">
                <a:latin typeface="Arial Rounded MT Bold" panose="020F0704030504030204" pitchFamily="34" charset="0"/>
              </a:rPr>
              <a:t>Viewing Sites</a:t>
            </a:r>
          </a:p>
          <a:p>
            <a:pPr lvl="1"/>
            <a:r>
              <a:rPr lang="en-US" sz="2400" dirty="0"/>
              <a:t>					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en-US" dirty="0"/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en-US" dirty="0"/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152400" y="1524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1904" y="5164985"/>
            <a:ext cx="2890096" cy="1693015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84562392-2649-D9E1-1045-56FC2BE04C37}"/>
              </a:ext>
            </a:extLst>
          </p:cNvPr>
          <p:cNvSpPr/>
          <p:nvPr/>
        </p:nvSpPr>
        <p:spPr>
          <a:xfrm>
            <a:off x="1686312" y="1648051"/>
            <a:ext cx="978408" cy="45012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78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2000"/>
    </mc:Choice>
    <mc:Fallback xmlns="">
      <p:transition spd="slow" advTm="12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152400" y="1524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1904" y="5164985"/>
            <a:ext cx="2890096" cy="1693015"/>
          </a:xfrm>
          <a:prstGeom prst="rect">
            <a:avLst/>
          </a:prstGeom>
        </p:spPr>
      </p:pic>
      <p:sp>
        <p:nvSpPr>
          <p:cNvPr id="8" name="Rectangle 6">
            <a:extLst>
              <a:ext uri="{FF2B5EF4-FFF2-40B4-BE49-F238E27FC236}">
                <a16:creationId xmlns:a16="http://schemas.microsoft.com/office/drawing/2014/main" id="{F8C54D24-12B7-F07E-4CA9-88BAEE4346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048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63AE82-2124-8A51-13B1-D2839649B98D}"/>
              </a:ext>
            </a:extLst>
          </p:cNvPr>
          <p:cNvSpPr txBox="1"/>
          <p:nvPr/>
        </p:nvSpPr>
        <p:spPr>
          <a:xfrm>
            <a:off x="62540" y="336510"/>
            <a:ext cx="11824659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28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Our ECLIPSE plan of attack …              </a:t>
            </a:r>
          </a:p>
          <a:p>
            <a:pPr lvl="1"/>
            <a:r>
              <a:rPr lang="en-US" sz="28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          				Create COMMUNITY AWARENESS CAMPAIGN for </a:t>
            </a:r>
          </a:p>
          <a:p>
            <a:pPr lvl="1"/>
            <a:r>
              <a:rPr lang="en-US" sz="28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					residents, businesses, visitors</a:t>
            </a:r>
          </a:p>
          <a:p>
            <a:pPr marL="3200400" lvl="6" indent="-457200">
              <a:buFont typeface="Wingdings" panose="05000000000000000000" pitchFamily="2" charset="2"/>
              <a:buChar char="Ø"/>
            </a:pPr>
            <a:r>
              <a:rPr lang="en-US" sz="2800" dirty="0">
                <a:latin typeface="Arial Rounded MT Bold" panose="020F0704030504030204" pitchFamily="34" charset="0"/>
              </a:rPr>
              <a:t>Marketing – social media, websites, brochures, etc.</a:t>
            </a:r>
          </a:p>
          <a:p>
            <a:pPr marL="3200400" lvl="6" indent="-457200">
              <a:buFont typeface="Wingdings" panose="05000000000000000000" pitchFamily="2" charset="2"/>
              <a:buChar char="Ø"/>
            </a:pPr>
            <a:r>
              <a:rPr lang="en-US" sz="2800" dirty="0">
                <a:latin typeface="Arial Rounded MT Bold" panose="020F0704030504030204" pitchFamily="34" charset="0"/>
              </a:rPr>
              <a:t>Presentations </a:t>
            </a:r>
          </a:p>
          <a:p>
            <a:pPr marL="3657600" lvl="7" indent="-457200">
              <a:buFont typeface="Wingdings" panose="05000000000000000000" pitchFamily="2" charset="2"/>
              <a:buChar char="Ø"/>
            </a:pPr>
            <a:r>
              <a:rPr lang="en-US" sz="2800" dirty="0">
                <a:latin typeface="Arial Rounded MT Bold" panose="020F0704030504030204" pitchFamily="34" charset="0"/>
              </a:rPr>
              <a:t>Local Govt, Civic Organizations</a:t>
            </a:r>
          </a:p>
          <a:p>
            <a:pPr marL="3657600" lvl="7" indent="-457200">
              <a:buFont typeface="Wingdings" panose="05000000000000000000" pitchFamily="2" charset="2"/>
              <a:buChar char="Ø"/>
            </a:pPr>
            <a:r>
              <a:rPr lang="en-US" sz="2800" dirty="0">
                <a:latin typeface="Arial Rounded MT Bold" panose="020F0704030504030204" pitchFamily="34" charset="0"/>
              </a:rPr>
              <a:t>School Superintendents</a:t>
            </a:r>
          </a:p>
          <a:p>
            <a:pPr marL="3657600" lvl="7" indent="-457200">
              <a:buFont typeface="Wingdings" panose="05000000000000000000" pitchFamily="2" charset="2"/>
              <a:buChar char="Ø"/>
            </a:pPr>
            <a:r>
              <a:rPr lang="en-US" sz="2800" dirty="0">
                <a:latin typeface="Arial Rounded MT Bold" panose="020F0704030504030204" pitchFamily="34" charset="0"/>
              </a:rPr>
              <a:t>City/Village/Township meetings</a:t>
            </a:r>
          </a:p>
          <a:p>
            <a:pPr marL="3657600" lvl="7" indent="-457200">
              <a:buFont typeface="Wingdings" panose="05000000000000000000" pitchFamily="2" charset="2"/>
              <a:buChar char="Ø"/>
            </a:pPr>
            <a:r>
              <a:rPr lang="en-US" sz="2800" dirty="0">
                <a:latin typeface="Arial Rounded MT Bold" panose="020F0704030504030204" pitchFamily="34" charset="0"/>
              </a:rPr>
              <a:t>Neighborhood watch meetings</a:t>
            </a:r>
          </a:p>
          <a:p>
            <a:pPr marL="3200400" lvl="6" indent="-457200">
              <a:buFont typeface="Wingdings" panose="05000000000000000000" pitchFamily="2" charset="2"/>
              <a:buChar char="Ø"/>
            </a:pPr>
            <a:r>
              <a:rPr lang="en-US" sz="2800" dirty="0">
                <a:latin typeface="Arial Rounded MT Bold" panose="020F0704030504030204" pitchFamily="34" charset="0"/>
              </a:rPr>
              <a:t>Community Events </a:t>
            </a:r>
          </a:p>
          <a:p>
            <a:pPr marL="3657600" lvl="7" indent="-457200">
              <a:buFont typeface="Wingdings" panose="05000000000000000000" pitchFamily="2" charset="2"/>
              <a:buChar char="Ø"/>
            </a:pPr>
            <a:r>
              <a:rPr lang="en-US" sz="2800" dirty="0">
                <a:latin typeface="Arial Rounded MT Bold" panose="020F0704030504030204" pitchFamily="34" charset="0"/>
              </a:rPr>
              <a:t>County Fair</a:t>
            </a:r>
          </a:p>
          <a:p>
            <a:pPr marL="3657600" lvl="7" indent="-457200">
              <a:buFont typeface="Wingdings" panose="05000000000000000000" pitchFamily="2" charset="2"/>
              <a:buChar char="Ø"/>
            </a:pPr>
            <a:r>
              <a:rPr lang="en-US" sz="2800" dirty="0">
                <a:latin typeface="Arial Rounded MT Bold" panose="020F0704030504030204" pitchFamily="34" charset="0"/>
              </a:rPr>
              <a:t>Amish Safety Day, Amish Buggy Day</a:t>
            </a:r>
          </a:p>
          <a:p>
            <a:pPr marL="3657600" lvl="7" indent="-457200">
              <a:buFont typeface="Wingdings" panose="05000000000000000000" pitchFamily="2" charset="2"/>
              <a:buChar char="Ø"/>
            </a:pPr>
            <a:r>
              <a:rPr lang="en-US" sz="2800" dirty="0">
                <a:latin typeface="Arial Rounded MT Bold" panose="020F0704030504030204" pitchFamily="34" charset="0"/>
              </a:rPr>
              <a:t>Malabar Family Fun Day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6A012A05-388C-9740-E0C7-D8529ABBB95D}"/>
              </a:ext>
            </a:extLst>
          </p:cNvPr>
          <p:cNvSpPr/>
          <p:nvPr/>
        </p:nvSpPr>
        <p:spPr>
          <a:xfrm>
            <a:off x="1335504" y="862013"/>
            <a:ext cx="978408" cy="45012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87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2000"/>
    </mc:Choice>
    <mc:Fallback xmlns="">
      <p:transition spd="slow" advTm="12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0" y="2672954"/>
            <a:ext cx="10648603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4400" b="1" dirty="0">
                <a:solidFill>
                  <a:srgbClr val="FF0000"/>
                </a:solidFill>
              </a:rPr>
              <a:t>IF WE ARE PREPARED!!</a:t>
            </a:r>
          </a:p>
          <a:p>
            <a:pPr lvl="1"/>
            <a:endParaRPr lang="en-US" sz="4400" b="1" dirty="0">
              <a:solidFill>
                <a:srgbClr val="FF0000"/>
              </a:solidFill>
            </a:endParaRPr>
          </a:p>
          <a:p>
            <a:pPr lvl="1"/>
            <a:r>
              <a:rPr lang="en-US" sz="2800" dirty="0">
                <a:latin typeface="Arial Rounded MT Bold" panose="020F0704030504030204" pitchFamily="34" charset="0"/>
              </a:rPr>
              <a:t>Businesses should keep in mind…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en-US" sz="2800" dirty="0">
                <a:latin typeface="Arial Rounded MT Bold" panose="020F0704030504030204" pitchFamily="34" charset="0"/>
              </a:rPr>
              <a:t>Shift change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en-US" sz="2800" dirty="0">
                <a:latin typeface="Arial Rounded MT Bold" panose="020F0704030504030204" pitchFamily="34" charset="0"/>
              </a:rPr>
              <a:t>Deliveries/shipments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en-US" sz="2800" dirty="0">
                <a:latin typeface="Arial Rounded MT Bold" panose="020F0704030504030204" pitchFamily="34" charset="0"/>
              </a:rPr>
              <a:t>Internet/computer issues</a:t>
            </a:r>
          </a:p>
          <a:p>
            <a:pPr lvl="2"/>
            <a:endParaRPr lang="en-US" sz="2800" dirty="0"/>
          </a:p>
          <a:p>
            <a:pPr marL="1371600" lvl="2" indent="-457200">
              <a:buFont typeface="Wingdings" panose="05000000000000000000" pitchFamily="2" charset="2"/>
              <a:buChar char="Ø"/>
            </a:pPr>
            <a:endParaRPr lang="en-US" sz="2800" dirty="0"/>
          </a:p>
          <a:p>
            <a:pPr marL="1371600" lvl="2" indent="-457200">
              <a:buFont typeface="Wingdings" panose="05000000000000000000" pitchFamily="2" charset="2"/>
              <a:buChar char="Ø"/>
            </a:pPr>
            <a:endParaRPr lang="en-US" sz="2800" dirty="0"/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152400" y="1524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8501" y="5034117"/>
            <a:ext cx="3113499" cy="1823884"/>
          </a:xfrm>
          <a:prstGeom prst="rect">
            <a:avLst/>
          </a:prstGeom>
        </p:spPr>
      </p:pic>
      <p:sp>
        <p:nvSpPr>
          <p:cNvPr id="8" name="Rectangle 6">
            <a:extLst>
              <a:ext uri="{FF2B5EF4-FFF2-40B4-BE49-F238E27FC236}">
                <a16:creationId xmlns:a16="http://schemas.microsoft.com/office/drawing/2014/main" id="{F8C54D24-12B7-F07E-4CA9-88BAEE4346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048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63AE82-2124-8A51-13B1-D2839649B98D}"/>
              </a:ext>
            </a:extLst>
          </p:cNvPr>
          <p:cNvSpPr txBox="1"/>
          <p:nvPr/>
        </p:nvSpPr>
        <p:spPr>
          <a:xfrm>
            <a:off x="62541" y="336510"/>
            <a:ext cx="1122943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28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Our ECLIPSE plan of attack …            </a:t>
            </a:r>
          </a:p>
          <a:p>
            <a:pPr lvl="1"/>
            <a:r>
              <a:rPr lang="en-US" sz="28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          				Great  ECONOMIC OPPORTUNITY for area</a:t>
            </a:r>
          </a:p>
          <a:p>
            <a:pPr lvl="1"/>
            <a:r>
              <a:rPr lang="en-US" sz="28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                          businesses – restaurants, hotels, local</a:t>
            </a:r>
          </a:p>
          <a:p>
            <a:pPr lvl="1"/>
            <a:r>
              <a:rPr lang="en-US" sz="28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                          attractions, etc.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6A012A05-388C-9740-E0C7-D8529ABBB95D}"/>
              </a:ext>
            </a:extLst>
          </p:cNvPr>
          <p:cNvSpPr/>
          <p:nvPr/>
        </p:nvSpPr>
        <p:spPr>
          <a:xfrm>
            <a:off x="1335504" y="862013"/>
            <a:ext cx="978408" cy="45012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8A0FA0-DD6D-B6F8-A2D7-F6D11B10C5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003758" y="2152391"/>
            <a:ext cx="2825475" cy="255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5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2000"/>
    </mc:Choice>
    <mc:Fallback xmlns="">
      <p:transition spd="slow" advTm="12000"/>
    </mc:Fallback>
  </mc:AlternateContent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3345</TotalTime>
  <Words>509</Words>
  <Application>Microsoft Office PowerPoint</Application>
  <PresentationFormat>Widescreen</PresentationFormat>
  <Paragraphs>114</Paragraphs>
  <Slides>13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Arial Black</vt:lpstr>
      <vt:lpstr>Arial Rounded MT Bold</vt:lpstr>
      <vt:lpstr>Bahnschrift</vt:lpstr>
      <vt:lpstr>Calibri</vt:lpstr>
      <vt:lpstr>Century Gothic</vt:lpstr>
      <vt:lpstr>Wingdings</vt:lpstr>
      <vt:lpstr>Wingdings 3</vt:lpstr>
      <vt:lpstr>Slice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Solar Eclipse planning FOR</dc:title>
  <dc:creator>Joseph Petrycki</dc:creator>
  <cp:lastModifiedBy>Dana Yeager</cp:lastModifiedBy>
  <cp:revision>92</cp:revision>
  <cp:lastPrinted>2023-12-05T19:37:02Z</cp:lastPrinted>
  <dcterms:created xsi:type="dcterms:W3CDTF">2022-04-25T17:22:49Z</dcterms:created>
  <dcterms:modified xsi:type="dcterms:W3CDTF">2024-01-19T17:43:48Z</dcterms:modified>
</cp:coreProperties>
</file>