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8"/>
  </p:notesMasterIdLst>
  <p:handoutMasterIdLst>
    <p:handoutMasterId r:id="rId19"/>
  </p:handoutMasterIdLst>
  <p:sldIdLst>
    <p:sldId id="346" r:id="rId2"/>
    <p:sldId id="355" r:id="rId3"/>
    <p:sldId id="348" r:id="rId4"/>
    <p:sldId id="337" r:id="rId5"/>
    <p:sldId id="344" r:id="rId6"/>
    <p:sldId id="339" r:id="rId7"/>
    <p:sldId id="341" r:id="rId8"/>
    <p:sldId id="345" r:id="rId9"/>
    <p:sldId id="347" r:id="rId10"/>
    <p:sldId id="280" r:id="rId11"/>
    <p:sldId id="333" r:id="rId12"/>
    <p:sldId id="354" r:id="rId13"/>
    <p:sldId id="352" r:id="rId14"/>
    <p:sldId id="353" r:id="rId15"/>
    <p:sldId id="351" r:id="rId16"/>
    <p:sldId id="349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0066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03" autoAdjust="0"/>
    <p:restoredTop sz="90222" autoAdjust="0"/>
  </p:normalViewPr>
  <p:slideViewPr>
    <p:cSldViewPr>
      <p:cViewPr varScale="1">
        <p:scale>
          <a:sx n="80" d="100"/>
          <a:sy n="80" d="100"/>
        </p:scale>
        <p:origin x="96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D11895-D563-44DF-A3BC-D57BC8049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938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1A031C-BAE4-4CE3-98E5-677BFC527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7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D175F1-7D76-445E-AE8D-E8DE9CA9B36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18444" name="Rectangle 1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44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32B53B-FF97-4F16-B82F-8DC0D1D2589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6963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63CC-F6BB-4169-8B95-FBD442C06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408242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8C34-9686-40BE-A82D-CD62E8002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8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7110-4FCB-4009-96EB-8A0534773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10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7246-E839-443F-B120-D4BA2A725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28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9043-2552-4822-96A6-E87FC961F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2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6CAC-ADEA-49DB-927E-C848476F9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5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BE9D-FA28-452A-AC12-05CC622E8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31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CD2E-EED8-44FD-88F0-9B4BE5FA0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86322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C7D4-7024-4738-AA16-A9E702E0C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2441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2B93-6292-497E-98F5-3DAD65628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878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498A-4AD4-43F0-98E1-484EA63EB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58894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16DF-1F99-4159-9307-AEA4B77A0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5228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4BF4-8250-4AE0-8406-9D37E4E36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1841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1C33-56A7-4929-91EE-BA0DBAF4E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43265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5A76-94D0-4BBB-B5AA-B5D8DBA6E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08939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2F0C-A150-4C93-9289-68BB3E1D7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04314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DCE8-024F-484C-8330-4535AF502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92586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2356940-543B-4D94-AD19-46F908F2E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60" r:id="rId7"/>
    <p:sldLayoutId id="2147484470" r:id="rId8"/>
    <p:sldLayoutId id="2147484461" r:id="rId9"/>
    <p:sldLayoutId id="2147484462" r:id="rId10"/>
    <p:sldLayoutId id="2147484471" r:id="rId11"/>
    <p:sldLayoutId id="2147484472" r:id="rId12"/>
    <p:sldLayoutId id="2147484463" r:id="rId13"/>
    <p:sldLayoutId id="2147484473" r:id="rId14"/>
    <p:sldLayoutId id="2147484474" r:id="rId15"/>
    <p:sldLayoutId id="2147484475" r:id="rId16"/>
    <p:sldLayoutId id="2147484476" r:id="rId17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tahealt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417513" y="785813"/>
            <a:ext cx="8305800" cy="1290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Ergo in the Virtual World / </a:t>
            </a:r>
            <a:br>
              <a:rPr lang="en-US" b="1" dirty="0" smtClean="0"/>
            </a:br>
            <a:r>
              <a:rPr lang="en-US" b="1" dirty="0" smtClean="0"/>
              <a:t>Working from Home</a:t>
            </a:r>
            <a:br>
              <a:rPr lang="en-US" b="1" dirty="0" smtClean="0"/>
            </a:br>
            <a:r>
              <a:rPr lang="en-US" dirty="0" smtClean="0"/>
              <a:t>(Everyone isn’t feeling it)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5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/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838200" y="2741613"/>
            <a:ext cx="7124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  <a:p>
            <a:pPr algn="ctr"/>
            <a:endParaRPr lang="en-US" altLang="en-US" sz="2800" dirty="0"/>
          </a:p>
          <a:p>
            <a:pPr algn="ctr"/>
            <a:endParaRPr lang="en-US" altLang="en-US" sz="800" dirty="0"/>
          </a:p>
          <a:p>
            <a:pPr algn="ctr"/>
            <a:endParaRPr lang="en-US" altLang="en-US" sz="1200" dirty="0"/>
          </a:p>
          <a:p>
            <a:pPr algn="ctr"/>
            <a:r>
              <a:rPr lang="en-US" altLang="en-US" sz="2800" dirty="0"/>
              <a:t>Avita Health System - WorkWell</a:t>
            </a:r>
          </a:p>
          <a:p>
            <a:pPr algn="ctr"/>
            <a:r>
              <a:rPr lang="en-US" altLang="en-US" sz="2800" dirty="0"/>
              <a:t>Jared Cass, OTR/L, CEAS I,II, TWD</a:t>
            </a:r>
          </a:p>
          <a:p>
            <a:pPr algn="ctr"/>
            <a:r>
              <a:rPr lang="en-US" altLang="en-US" sz="2000" dirty="0"/>
              <a:t>Director – Employee Health and Occupational Medicine</a:t>
            </a:r>
          </a:p>
          <a:p>
            <a:pPr algn="ctr"/>
            <a:r>
              <a:rPr lang="en-US" altLang="en-US" sz="2800" dirty="0">
                <a:solidFill>
                  <a:srgbClr val="FF0000"/>
                </a:solidFill>
              </a:rPr>
              <a:t>jcass@avitahs.org</a:t>
            </a:r>
          </a:p>
          <a:p>
            <a:pPr algn="ctr"/>
            <a:r>
              <a:rPr lang="en-US" altLang="en-US" sz="2800" dirty="0"/>
              <a:t>419-566-3888</a:t>
            </a:r>
          </a:p>
          <a:p>
            <a:endParaRPr lang="en-US" altLang="en-US" sz="2800" dirty="0"/>
          </a:p>
        </p:txBody>
      </p:sp>
      <p:pic>
        <p:nvPicPr>
          <p:cNvPr id="17417" name="Picture 8" descr="AVITA Health Systems Logo_4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20938"/>
            <a:ext cx="180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800" b="1" smtClean="0">
                <a:ln>
                  <a:noFill/>
                </a:ln>
                <a:solidFill>
                  <a:schemeClr val="tx1"/>
                </a:solidFill>
              </a:rPr>
              <a:t>Progression of an Injury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3638"/>
            <a:ext cx="7924800" cy="44196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    </a:t>
            </a:r>
            <a:r>
              <a:rPr lang="en-US" alt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Hassle (How do you know?)</a:t>
            </a:r>
            <a:endParaRPr lang="en-US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Discomfort        </a:t>
            </a: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        Pain</a:t>
            </a: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</a:t>
            </a: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</a:t>
            </a: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Injury</a:t>
            </a: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76338" y="609600"/>
            <a:ext cx="6799262" cy="533400"/>
          </a:xfrm>
        </p:spPr>
        <p:txBody>
          <a:bodyPr/>
          <a:lstStyle/>
          <a:p>
            <a:r>
              <a:rPr lang="en-US" altLang="en-US" sz="3800" b="1" dirty="0" smtClean="0">
                <a:ln>
                  <a:noFill/>
                </a:ln>
              </a:rPr>
              <a:t>Ergo Glasses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2260600"/>
            <a:ext cx="7924800" cy="3444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heck am I looking for?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buy just because it says “Ergo”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Spend the money! Buy the right product the first time.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to Vendors about trials.  Check the warranty.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Adjustability.  Educate yourself how to adjust.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the experts.    #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WristRests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I need to do this?  Root cause analysis.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339850"/>
            <a:ext cx="22431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8331"/>
            <a:ext cx="5972442" cy="47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76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Ergonomic Product Sales Department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1543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3862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51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752600"/>
            <a:ext cx="3832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191000"/>
            <a:ext cx="29098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2766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685800"/>
            <a:ext cx="624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+mj-lt"/>
              </a:rPr>
              <a:t>Shoveling Snow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329088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n>
                  <a:noFill/>
                </a:ln>
              </a:rPr>
              <a:t>Shoveling Snow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467600" cy="3444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Every year there are over 12,000 reported injuries from snow shoveling, with 34.3% due to musculoskeletal overexertion by the back.</a:t>
            </a:r>
          </a:p>
          <a:p>
            <a:pPr>
              <a:defRPr/>
            </a:pPr>
            <a:r>
              <a:rPr lang="en-US" dirty="0" smtClean="0"/>
              <a:t>16.5% decrease in forces with bent handled shovel AND, working in a more upright posture = Ergonomic win.</a:t>
            </a:r>
          </a:p>
          <a:p>
            <a:pPr>
              <a:defRPr/>
            </a:pPr>
            <a:r>
              <a:rPr lang="en-US" dirty="0" smtClean="0"/>
              <a:t>Older?  Yes.  Common Task?  No.  Superman?  No.</a:t>
            </a:r>
          </a:p>
          <a:p>
            <a:pPr>
              <a:defRPr/>
            </a:pPr>
            <a:r>
              <a:rPr lang="en-US" dirty="0" smtClean="0"/>
              <a:t>Rest Breaks.  Breathe.  Be Realistic.  Rotation.  Need to?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Hire the neighbor kid ambitious enough to do it</a:t>
            </a:r>
            <a:endParaRPr 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741547" y="1558909"/>
            <a:ext cx="7696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/>
              <a:t>Hips, knees, elbows 90 degrees, wrist neutral</a:t>
            </a:r>
          </a:p>
          <a:p>
            <a:r>
              <a:rPr lang="en-US" altLang="en-US" sz="2800" b="1" dirty="0" smtClean="0"/>
              <a:t>Move every 20 minutes</a:t>
            </a:r>
          </a:p>
          <a:p>
            <a:r>
              <a:rPr lang="en-US" altLang="en-US" sz="2800" b="1" dirty="0" smtClean="0"/>
              <a:t>Eyes should be looking at top line of screen and an arm’s length away from the monitor</a:t>
            </a:r>
          </a:p>
          <a:p>
            <a:r>
              <a:rPr lang="en-US" altLang="en-US" sz="2800" b="1" dirty="0" smtClean="0"/>
              <a:t>Feet on the floor with low back supported</a:t>
            </a:r>
          </a:p>
          <a:p>
            <a:r>
              <a:rPr lang="en-US" altLang="en-US" sz="2800" b="1" dirty="0" smtClean="0"/>
              <a:t>Micro Breaks make all the difference</a:t>
            </a:r>
          </a:p>
          <a:p>
            <a:r>
              <a:rPr lang="en-US" altLang="en-US" sz="2800" b="1" dirty="0" smtClean="0"/>
              <a:t>Vary your tasks if possible</a:t>
            </a:r>
          </a:p>
          <a:p>
            <a:r>
              <a:rPr lang="en-US" altLang="en-US" sz="2800" b="1" dirty="0" smtClean="0"/>
              <a:t>Plan and Prepare – don’t procrastinate (stress)</a:t>
            </a:r>
          </a:p>
          <a:p>
            <a:endParaRPr lang="en-US" alt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90016" y="952517"/>
            <a:ext cx="67992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5400" i="1" dirty="0" smtClean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from Home</a:t>
            </a:r>
            <a:r>
              <a:rPr lang="en-US" altLang="en-US" dirty="0" smtClean="0">
                <a:ln>
                  <a:noFill/>
                </a:ln>
              </a:rPr>
              <a:t/>
            </a:r>
            <a:br>
              <a:rPr lang="en-US" altLang="en-US" dirty="0" smtClean="0">
                <a:ln>
                  <a:noFill/>
                </a:ln>
              </a:rPr>
            </a:br>
            <a:endParaRPr lang="en-US" altLang="en-US" dirty="0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62292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190016" y="1066800"/>
            <a:ext cx="6799263" cy="608013"/>
          </a:xfrm>
        </p:spPr>
        <p:txBody>
          <a:bodyPr/>
          <a:lstStyle/>
          <a:p>
            <a:r>
              <a:rPr lang="en-US" altLang="en-US" sz="5400" i="1" dirty="0" smtClean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from Home</a:t>
            </a:r>
            <a:r>
              <a:rPr lang="en-US" altLang="en-US" dirty="0" smtClean="0">
                <a:ln>
                  <a:noFill/>
                </a:ln>
              </a:rPr>
              <a:t/>
            </a:r>
            <a:br>
              <a:rPr lang="en-US" altLang="en-US" dirty="0" smtClean="0">
                <a:ln>
                  <a:noFill/>
                </a:ln>
              </a:rPr>
            </a:br>
            <a:endParaRPr lang="en-US" altLang="en-US" dirty="0" smtClean="0">
              <a:ln>
                <a:noFill/>
              </a:ln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741548" y="1560530"/>
            <a:ext cx="7696200" cy="3444875"/>
          </a:xfrm>
        </p:spPr>
        <p:txBody>
          <a:bodyPr/>
          <a:lstStyle/>
          <a:p>
            <a:r>
              <a:rPr lang="en-US" altLang="en-US" sz="2800" b="1" dirty="0" smtClean="0"/>
              <a:t>The Next Posture is the Best Posture</a:t>
            </a:r>
          </a:p>
          <a:p>
            <a:r>
              <a:rPr lang="en-US" altLang="en-US" sz="2800" b="1" dirty="0" smtClean="0"/>
              <a:t>All good - if in Moderation</a:t>
            </a:r>
          </a:p>
          <a:p>
            <a:r>
              <a:rPr lang="en-US" altLang="en-US" sz="2800" b="1" dirty="0" smtClean="0"/>
              <a:t>Stretch – If it feels good, do it, Opp. Direction</a:t>
            </a:r>
          </a:p>
          <a:p>
            <a:r>
              <a:rPr lang="en-US" altLang="en-US" sz="2800" b="1" dirty="0" smtClean="0"/>
              <a:t>Have a neighbor take a look</a:t>
            </a:r>
          </a:p>
          <a:p>
            <a:r>
              <a:rPr lang="en-US" altLang="en-US" sz="2800" b="1" dirty="0" smtClean="0"/>
              <a:t>Morale – biggest contributor to injury</a:t>
            </a:r>
          </a:p>
          <a:p>
            <a:r>
              <a:rPr lang="en-US" altLang="en-US" sz="2800" b="1" dirty="0" smtClean="0"/>
              <a:t>Set a Timer – Self assess, take a break, Stuck</a:t>
            </a:r>
          </a:p>
          <a:p>
            <a:r>
              <a:rPr lang="en-US" altLang="en-US" sz="2800" b="1" dirty="0" smtClean="0"/>
              <a:t>Don’t Multitask</a:t>
            </a:r>
          </a:p>
          <a:p>
            <a:r>
              <a:rPr lang="en-US" altLang="en-US" sz="2800" b="1" dirty="0" smtClean="0"/>
              <a:t>Keep a Schedule, a constant in this crazy world</a:t>
            </a:r>
          </a:p>
          <a:p>
            <a:endParaRPr lang="en-US" altLang="en-US" sz="2800" b="1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9525" y="533400"/>
            <a:ext cx="9220200" cy="1303338"/>
          </a:xfrm>
        </p:spPr>
        <p:txBody>
          <a:bodyPr/>
          <a:lstStyle/>
          <a:p>
            <a:r>
              <a:rPr lang="en-US" altLang="en-US" sz="3200" b="1" smtClean="0">
                <a:ln>
                  <a:noFill/>
                </a:ln>
              </a:rPr>
              <a:t>Working from home?  </a:t>
            </a:r>
            <a:br>
              <a:rPr lang="en-US" altLang="en-US" sz="3200" b="1" smtClean="0">
                <a:ln>
                  <a:noFill/>
                </a:ln>
              </a:rPr>
            </a:br>
            <a:r>
              <a:rPr lang="en-US" altLang="en-US" sz="3200" b="1" smtClean="0">
                <a:ln>
                  <a:noFill/>
                </a:ln>
              </a:rPr>
              <a:t>It will be so fun they said.  Isn’t it GREAT!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695325" y="1600200"/>
            <a:ext cx="7848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 dirty="0"/>
          </a:p>
          <a:p>
            <a:r>
              <a:rPr lang="en-US" altLang="en-US" sz="2000" dirty="0"/>
              <a:t>To some it is…..to others…….</a:t>
            </a:r>
          </a:p>
          <a:p>
            <a:r>
              <a:rPr lang="en-US" altLang="en-US" sz="2000" dirty="0"/>
              <a:t>   Cook for kids</a:t>
            </a:r>
          </a:p>
          <a:p>
            <a:r>
              <a:rPr lang="en-US" altLang="en-US" sz="2000" dirty="0"/>
              <a:t>   Listen to “I’m bored” ALL DAY, not just in the evening</a:t>
            </a:r>
          </a:p>
          <a:p>
            <a:r>
              <a:rPr lang="en-US" altLang="en-US" sz="2000" dirty="0"/>
              <a:t>   Watch the Dog</a:t>
            </a:r>
          </a:p>
          <a:p>
            <a:r>
              <a:rPr lang="en-US" altLang="en-US" sz="2000" dirty="0"/>
              <a:t>   Listen to the TV, kids, rocket launchers, etc. in the background </a:t>
            </a:r>
          </a:p>
          <a:p>
            <a:r>
              <a:rPr lang="en-US" altLang="en-US" sz="2000" dirty="0"/>
              <a:t>   Fix all the problems that seem to get fixed when you are not home</a:t>
            </a:r>
          </a:p>
          <a:p>
            <a:r>
              <a:rPr lang="en-US" altLang="en-US" sz="2000" dirty="0"/>
              <a:t>   Get caught in PJ’s on a Zoom call – or worse – we won’t go there</a:t>
            </a:r>
          </a:p>
          <a:p>
            <a:r>
              <a:rPr lang="en-US" altLang="en-US" sz="2000" dirty="0"/>
              <a:t>   Forget to </a:t>
            </a:r>
            <a:r>
              <a:rPr lang="en-US" altLang="en-US" sz="2000" dirty="0" smtClean="0"/>
              <a:t>unmute….or worse…..forget to mute</a:t>
            </a:r>
            <a:endParaRPr lang="en-US" altLang="en-US" sz="2000" dirty="0"/>
          </a:p>
          <a:p>
            <a:r>
              <a:rPr lang="en-US" altLang="en-US" sz="2000" dirty="0"/>
              <a:t>   The dreaded Zoom echo</a:t>
            </a:r>
          </a:p>
          <a:p>
            <a:r>
              <a:rPr lang="en-US" altLang="en-US" sz="2000" dirty="0"/>
              <a:t>   Social </a:t>
            </a:r>
            <a:r>
              <a:rPr lang="en-US" altLang="en-US" sz="2000" dirty="0" err="1"/>
              <a:t>Isoloation</a:t>
            </a:r>
            <a:endParaRPr lang="en-US" altLang="en-US" sz="2000" dirty="0"/>
          </a:p>
          <a:p>
            <a:endParaRPr lang="en-US" altLang="en-US" sz="800" dirty="0"/>
          </a:p>
          <a:p>
            <a:pPr algn="ctr"/>
            <a:r>
              <a:rPr lang="en-US" altLang="en-US" sz="2000" dirty="0"/>
              <a:t>Recognize even the annoying coworkers were  at least adult interactions</a:t>
            </a:r>
          </a:p>
          <a:p>
            <a:pPr algn="ctr"/>
            <a:endParaRPr lang="en-US" altLang="en-US" sz="1400" dirty="0"/>
          </a:p>
          <a:p>
            <a:pPr algn="ctr"/>
            <a:r>
              <a:rPr lang="en-US" altLang="en-US" sz="4400" dirty="0">
                <a:solidFill>
                  <a:srgbClr val="FF0000"/>
                </a:solidFill>
              </a:rPr>
              <a:t>S</a:t>
            </a:r>
            <a:r>
              <a:rPr lang="en-US" altLang="en-US" sz="4400" dirty="0"/>
              <a:t>      </a:t>
            </a:r>
            <a:r>
              <a:rPr lang="en-US" altLang="en-US" sz="4400" dirty="0">
                <a:solidFill>
                  <a:srgbClr val="009900"/>
                </a:solidFill>
              </a:rPr>
              <a:t>T</a:t>
            </a:r>
            <a:r>
              <a:rPr lang="en-US" altLang="en-US" sz="4400" dirty="0"/>
              <a:t>      </a:t>
            </a:r>
            <a:r>
              <a:rPr lang="en-US" altLang="en-US" sz="4400" dirty="0">
                <a:solidFill>
                  <a:srgbClr val="FF0000"/>
                </a:solidFill>
              </a:rPr>
              <a:t>R</a:t>
            </a:r>
            <a:r>
              <a:rPr lang="en-US" altLang="en-US" sz="4400" dirty="0"/>
              <a:t>      </a:t>
            </a:r>
            <a:r>
              <a:rPr lang="en-US" altLang="en-US" sz="4400" dirty="0">
                <a:solidFill>
                  <a:srgbClr val="009900"/>
                </a:solidFill>
              </a:rPr>
              <a:t>E</a:t>
            </a:r>
            <a:r>
              <a:rPr lang="en-US" altLang="en-US" sz="4400" dirty="0"/>
              <a:t>      </a:t>
            </a:r>
            <a:r>
              <a:rPr lang="en-US" altLang="en-US" sz="4400" dirty="0">
                <a:solidFill>
                  <a:srgbClr val="FF0000"/>
                </a:solidFill>
              </a:rPr>
              <a:t>S</a:t>
            </a:r>
            <a:r>
              <a:rPr lang="en-US" altLang="en-US" sz="4400" dirty="0"/>
              <a:t>      </a:t>
            </a:r>
            <a:r>
              <a:rPr lang="en-US" altLang="en-US" sz="4400" dirty="0" err="1">
                <a:solidFill>
                  <a:srgbClr val="009900"/>
                </a:solidFill>
              </a:rPr>
              <a:t>S</a:t>
            </a:r>
            <a:endParaRPr lang="en-US" altLang="en-US" sz="4400" dirty="0">
              <a:solidFill>
                <a:srgbClr val="009900"/>
              </a:solidFill>
            </a:endParaRPr>
          </a:p>
          <a:p>
            <a:pPr algn="ctr"/>
            <a:endParaRPr lang="en-US" altLang="en-US" sz="2000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54050" y="823913"/>
            <a:ext cx="7772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0000"/>
                </a:solidFill>
              </a:rPr>
              <a:t>Your body works more efficiently when not stressed</a:t>
            </a:r>
          </a:p>
          <a:p>
            <a:endParaRPr lang="en-US" altLang="en-US" sz="800">
              <a:latin typeface="Garamond" panose="02020404030301010803" pitchFamily="18" charset="0"/>
            </a:endParaRPr>
          </a:p>
          <a:p>
            <a:endParaRPr lang="en-US" altLang="en-US" sz="4000"/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762000" y="1454150"/>
            <a:ext cx="7696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/>
              <a:t>Ergonomics (Force, Frequency, Posture, Duration):  </a:t>
            </a:r>
          </a:p>
          <a:p>
            <a:pPr algn="ctr"/>
            <a:r>
              <a:rPr lang="en-US" altLang="en-US" sz="2000"/>
              <a:t>The study and utilization of anthropometric data to…..BORING</a:t>
            </a:r>
          </a:p>
          <a:p>
            <a:endParaRPr lang="en-US" altLang="en-US" sz="2000"/>
          </a:p>
          <a:p>
            <a:pPr algn="ctr"/>
            <a:r>
              <a:rPr lang="en-US" altLang="en-US" sz="2000"/>
              <a:t>Adjusting the work station or the work process to fit the worker</a:t>
            </a:r>
          </a:p>
          <a:p>
            <a:pPr algn="ctr"/>
            <a:endParaRPr lang="en-US" altLang="en-US" sz="2000"/>
          </a:p>
          <a:p>
            <a:pPr algn="ctr"/>
            <a:r>
              <a:rPr lang="en-US" altLang="en-US" sz="2000"/>
              <a:t>Tilt Steering wheel</a:t>
            </a:r>
          </a:p>
          <a:p>
            <a:pPr algn="ctr"/>
            <a:r>
              <a:rPr lang="en-US" altLang="en-US" sz="2000"/>
              <a:t>Plastic bags (handles) versus paper bags</a:t>
            </a:r>
          </a:p>
          <a:p>
            <a:pPr algn="ctr"/>
            <a:r>
              <a:rPr lang="en-US" altLang="en-US" sz="2000"/>
              <a:t>A stack of paper to adjust the monitor height</a:t>
            </a:r>
          </a:p>
          <a:p>
            <a:pPr algn="ctr"/>
            <a:endParaRPr lang="en-US" altLang="en-US" sz="2000"/>
          </a:p>
          <a:p>
            <a:r>
              <a:rPr lang="en-US" altLang="en-US" sz="2000"/>
              <a:t>However, as you may have heard, the leading pre-contributing factor to injury is…………</a:t>
            </a:r>
          </a:p>
          <a:p>
            <a:endParaRPr lang="en-US" altLang="en-US" sz="20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3325" y="5181600"/>
            <a:ext cx="706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/>
              <a:t>MORALE (STRESS)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305800" cy="1303338"/>
          </a:xfrm>
        </p:spPr>
        <p:txBody>
          <a:bodyPr/>
          <a:lstStyle/>
          <a:p>
            <a:r>
              <a:rPr lang="en-US" altLang="en-US" sz="3200" b="1" smtClean="0">
                <a:ln>
                  <a:noFill/>
                </a:ln>
              </a:rPr>
              <a:t>Ergonomics (Restrictions) at work, home, etc.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543800" cy="4800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Santa was grumpy last December 26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When Santa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happy, nobody is happy.  When asked why, he moaned and groaned….</a:t>
            </a:r>
          </a:p>
          <a:p>
            <a:pPr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job is just too much, especially as I get older.</a:t>
            </a:r>
          </a:p>
          <a:p>
            <a:pPr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are bigger, heavier and there are more of them</a:t>
            </a:r>
          </a:p>
          <a:p>
            <a:pPr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chimney is smaller…..ok Santa….whatever</a:t>
            </a:r>
          </a:p>
          <a:p>
            <a:pPr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never did well with confined spaces anyway</a:t>
            </a:r>
          </a:p>
          <a:p>
            <a:pPr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Sitting in the sleigh hurts my back – never did before</a:t>
            </a:r>
          </a:p>
          <a:p>
            <a:pPr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cookies are catching up to me – my suit is tight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rying to work smarter not harder but now I just worry about work overload for the elves wrapping all the gifts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723900" y="152400"/>
            <a:ext cx="7772400" cy="1303338"/>
          </a:xfrm>
        </p:spPr>
        <p:txBody>
          <a:bodyPr/>
          <a:lstStyle/>
          <a:p>
            <a:r>
              <a:rPr lang="en-US" altLang="en-US" b="1" smtClean="0">
                <a:ln>
                  <a:noFill/>
                </a:ln>
              </a:rPr>
              <a:t>Ergonomics at work, home, etc.</a:t>
            </a:r>
            <a:endParaRPr lang="en-US" altLang="en-US" smtClean="0">
              <a:ln>
                <a:noFill/>
              </a:ln>
            </a:endParaRPr>
          </a:p>
        </p:txBody>
      </p:sp>
      <p:pic>
        <p:nvPicPr>
          <p:cNvPr id="23555" name="Picture 1" descr="parents | The View Through The Windo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49580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Amelia's Sad Face | Donnie Ray Jones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676775"/>
            <a:ext cx="23383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Mad Santa Vector | Free Vector Art at Vecteezy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3669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833438" y="1060450"/>
            <a:ext cx="7553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He grew more frustrated and yelled “I cannot keep doing this all in one night.  One more elf injury this year and Christmas would not have happened.  I absolutely cannot miss work – the world relies on me.”  Could automate, but then have unemployed elves.</a:t>
            </a:r>
          </a:p>
          <a:p>
            <a:endParaRPr lang="en-US" altLang="en-US" sz="1200"/>
          </a:p>
          <a:p>
            <a:r>
              <a:rPr lang="en-US" altLang="en-US" sz="2400"/>
              <a:t>Santa is not alone.  He needs to learn to identify ergonomic opportunities, say no, to delegate, to plan, find activities to reduce his stress, maybe even jump on a treadmill here and there...and practice moderation……. with the cookies.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92480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3600" b="1" dirty="0">
                <a:latin typeface="Garamond" panose="02020404030301010803" pitchFamily="18" charset="0"/>
              </a:rPr>
              <a:t>Is this Santa story time or Ergonomics?</a:t>
            </a:r>
          </a:p>
          <a:p>
            <a:pPr>
              <a:defRPr/>
            </a:pPr>
            <a:endParaRPr lang="en-US" sz="8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anose="02020603050405020304" pitchFamily="18" charset="0"/>
              </a:rPr>
              <a:t>*Recognize even Santa is sick of COVID – smile more, say please and thank you</a:t>
            </a:r>
          </a:p>
          <a:p>
            <a:pPr>
              <a:defRPr/>
            </a:pPr>
            <a:endParaRPr lang="en-US" sz="1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anose="02020603050405020304" pitchFamily="18" charset="0"/>
              </a:rPr>
              <a:t>*Fabricate adjustable workstations for the elves</a:t>
            </a:r>
          </a:p>
          <a:p>
            <a:pPr>
              <a:defRPr/>
            </a:pPr>
            <a:endParaRPr lang="en-US" sz="1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anose="02020603050405020304" pitchFamily="18" charset="0"/>
              </a:rPr>
              <a:t>*Listen to your body.  If it feels like you need a break or could use a good stretch – do it.</a:t>
            </a:r>
          </a:p>
          <a:p>
            <a:pPr marL="742950" indent="-742950">
              <a:buFontTx/>
              <a:buAutoNum type="arabicPeriod"/>
              <a:defRPr/>
            </a:pPr>
            <a:endParaRPr lang="en-US" sz="1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anose="02020603050405020304" pitchFamily="18" charset="0"/>
              </a:rPr>
              <a:t>*After engineering out ergo concerns, evaluate task variation or job rotation</a:t>
            </a:r>
          </a:p>
          <a:p>
            <a:pPr marL="742950" indent="-742950">
              <a:buFontTx/>
              <a:buAutoNum type="arabicPeriod"/>
              <a:defRPr/>
            </a:pPr>
            <a:endParaRPr lang="en-US" sz="1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anose="02020603050405020304" pitchFamily="18" charset="0"/>
              </a:rPr>
              <a:t>*Take time off to perform DIFFERENT tasks</a:t>
            </a:r>
          </a:p>
          <a:p>
            <a:pPr marL="742950" indent="-742950">
              <a:buFontTx/>
              <a:buAutoNum type="arabicPeriod"/>
              <a:defRPr/>
            </a:pPr>
            <a:endParaRPr lang="en-US" sz="1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cs typeface="Times New Roman" panose="02020603050405020304" pitchFamily="18" charset="0"/>
              </a:rPr>
              <a:t>*Promote routine stretching – any stretching</a:t>
            </a:r>
          </a:p>
        </p:txBody>
      </p:sp>
      <p:pic>
        <p:nvPicPr>
          <p:cNvPr id="24579" name="Picture 1" descr="File:Mechanical egg ti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970463"/>
            <a:ext cx="1246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85800"/>
            <a:ext cx="78486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dirty="0">
                <a:latin typeface="Garamond" panose="02020404030301010803" pitchFamily="18" charset="0"/>
              </a:rPr>
              <a:t>Is this Santa story time or Ergonomics</a:t>
            </a:r>
            <a:r>
              <a:rPr lang="en-US" altLang="en-US" sz="3600" b="1" dirty="0" smtClean="0">
                <a:latin typeface="Garamond" panose="02020404030301010803" pitchFamily="18" charset="0"/>
              </a:rPr>
              <a:t>?</a:t>
            </a:r>
          </a:p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Yes</a:t>
            </a:r>
            <a:endParaRPr lang="en-US" altLang="en-US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altLang="en-US" sz="100" dirty="0">
              <a:latin typeface="Garamond" panose="02020404030301010803" pitchFamily="18" charset="0"/>
            </a:endParaRPr>
          </a:p>
          <a:p>
            <a:r>
              <a:rPr lang="en-US" altLang="en-US" sz="2800" dirty="0">
                <a:cs typeface="Times New Roman" panose="02020603050405020304" pitchFamily="18" charset="0"/>
              </a:rPr>
              <a:t>*Spread work out throughout the year</a:t>
            </a:r>
          </a:p>
          <a:p>
            <a:endParaRPr lang="en-US" altLang="en-US" sz="1400" dirty="0">
              <a:cs typeface="Times New Roman" panose="02020603050405020304" pitchFamily="18" charset="0"/>
            </a:endParaRPr>
          </a:p>
          <a:p>
            <a:r>
              <a:rPr lang="en-US" altLang="en-US" sz="2800" dirty="0">
                <a:cs typeface="Times New Roman" panose="02020603050405020304" pitchFamily="18" charset="0"/>
              </a:rPr>
              <a:t>*Get a smaller bag or a container with improved coupling</a:t>
            </a:r>
          </a:p>
          <a:p>
            <a:endParaRPr lang="en-US" altLang="en-US" sz="1400" dirty="0">
              <a:cs typeface="Times New Roman" panose="02020603050405020304" pitchFamily="18" charset="0"/>
            </a:endParaRPr>
          </a:p>
          <a:p>
            <a:r>
              <a:rPr lang="en-US" altLang="en-US" sz="2800" dirty="0">
                <a:cs typeface="Times New Roman" panose="02020603050405020304" pitchFamily="18" charset="0"/>
              </a:rPr>
              <a:t>*Upgrade the sleigh seat to an adjustable chair with appropriate support</a:t>
            </a:r>
          </a:p>
          <a:p>
            <a:endParaRPr lang="en-US" altLang="en-US" sz="1400" dirty="0">
              <a:cs typeface="Times New Roman" panose="02020603050405020304" pitchFamily="18" charset="0"/>
            </a:endParaRPr>
          </a:p>
          <a:p>
            <a:r>
              <a:rPr lang="en-US" altLang="en-US" sz="2800" dirty="0">
                <a:cs typeface="Times New Roman" panose="02020603050405020304" pitchFamily="18" charset="0"/>
              </a:rPr>
              <a:t>*Put handles and non-slip surfaces on the sleigh</a:t>
            </a:r>
          </a:p>
          <a:p>
            <a:endParaRPr lang="en-US" altLang="en-US" sz="1200" dirty="0"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Never forget:</a:t>
            </a:r>
          </a:p>
          <a:p>
            <a:pPr algn="ctr"/>
            <a:r>
              <a:rPr lang="en-US" alt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The Next Posture is the Best Posture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14587</TotalTime>
  <Words>903</Words>
  <Application>Microsoft Office PowerPoint</Application>
  <PresentationFormat>On-screen Show (4:3)</PresentationFormat>
  <Paragraphs>122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Garamond</vt:lpstr>
      <vt:lpstr>Symbol</vt:lpstr>
      <vt:lpstr>Times New Roman</vt:lpstr>
      <vt:lpstr>Wingdings</vt:lpstr>
      <vt:lpstr>Organic</vt:lpstr>
      <vt:lpstr>Ergo in the Virtual World /  Working from Home (Everyone isn’t feeling it)</vt:lpstr>
      <vt:lpstr>PowerPoint Presentation</vt:lpstr>
      <vt:lpstr>Working from Home </vt:lpstr>
      <vt:lpstr>Working from home?   It will be so fun they said.  Isn’t it GREAT!</vt:lpstr>
      <vt:lpstr>PowerPoint Presentation</vt:lpstr>
      <vt:lpstr>Ergonomics (Restrictions) at work, home, etc.</vt:lpstr>
      <vt:lpstr>Ergonomics at work, home, etc.</vt:lpstr>
      <vt:lpstr>PowerPoint Presentation</vt:lpstr>
      <vt:lpstr>PowerPoint Presentation</vt:lpstr>
      <vt:lpstr>Progression of an Injury</vt:lpstr>
      <vt:lpstr>Ergo Glasses</vt:lpstr>
      <vt:lpstr>PowerPoint Presentation</vt:lpstr>
      <vt:lpstr>PowerPoint Presentation</vt:lpstr>
      <vt:lpstr>PowerPoint Presentation</vt:lpstr>
      <vt:lpstr>PowerPoint Presentation</vt:lpstr>
      <vt:lpstr>Shoveling Snow</vt:lpstr>
    </vt:vector>
  </TitlesOfParts>
  <Company>MedCentral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Implementing and Utilizing a Transitional Work Process</dc:title>
  <dc:creator>Jared Cass</dc:creator>
  <cp:lastModifiedBy>Dana Yeager</cp:lastModifiedBy>
  <cp:revision>106</cp:revision>
  <cp:lastPrinted>2018-04-19T14:42:20Z</cp:lastPrinted>
  <dcterms:created xsi:type="dcterms:W3CDTF">2003-03-24T14:33:08Z</dcterms:created>
  <dcterms:modified xsi:type="dcterms:W3CDTF">2021-03-18T19:51:33Z</dcterms:modified>
</cp:coreProperties>
</file>