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94" r:id="rId2"/>
    <p:sldId id="257" r:id="rId3"/>
    <p:sldId id="258" r:id="rId4"/>
    <p:sldId id="259" r:id="rId5"/>
    <p:sldId id="260" r:id="rId6"/>
    <p:sldId id="261" r:id="rId7"/>
    <p:sldId id="262" r:id="rId8"/>
    <p:sldId id="263" r:id="rId9"/>
    <p:sldId id="299" r:id="rId10"/>
    <p:sldId id="298" r:id="rId11"/>
    <p:sldId id="267" r:id="rId12"/>
    <p:sldId id="268" r:id="rId13"/>
    <p:sldId id="269" r:id="rId14"/>
    <p:sldId id="274" r:id="rId15"/>
    <p:sldId id="277" r:id="rId16"/>
    <p:sldId id="280" r:id="rId17"/>
    <p:sldId id="282" r:id="rId18"/>
    <p:sldId id="318" r:id="rId19"/>
    <p:sldId id="317" r:id="rId20"/>
    <p:sldId id="316" r:id="rId21"/>
    <p:sldId id="315" r:id="rId22"/>
    <p:sldId id="323" r:id="rId23"/>
    <p:sldId id="324" r:id="rId24"/>
    <p:sldId id="308" r:id="rId25"/>
    <p:sldId id="322" r:id="rId26"/>
    <p:sldId id="321" r:id="rId27"/>
    <p:sldId id="320" r:id="rId28"/>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6" d="100"/>
          <a:sy n="116" d="100"/>
        </p:scale>
        <p:origin x="106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1737"/>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5265809" y="0"/>
            <a:ext cx="4028440" cy="351737"/>
          </a:xfrm>
          <a:prstGeom prst="rect">
            <a:avLst/>
          </a:prstGeom>
        </p:spPr>
        <p:txBody>
          <a:bodyPr vert="horz" lIns="93164" tIns="46582" rIns="93164" bIns="46582" rtlCol="0"/>
          <a:lstStyle>
            <a:lvl1pPr algn="r">
              <a:defRPr sz="1200"/>
            </a:lvl1pPr>
          </a:lstStyle>
          <a:p>
            <a:fld id="{585C47B2-CE81-4523-8C87-7C14538E8943}" type="datetimeFigureOut">
              <a:rPr lang="en-US" smtClean="0"/>
              <a:t>6/18/2025</a:t>
            </a:fld>
            <a:endParaRPr lang="en-US" dirty="0"/>
          </a:p>
        </p:txBody>
      </p:sp>
      <p:sp>
        <p:nvSpPr>
          <p:cNvPr id="4" name="Footer Placeholder 3"/>
          <p:cNvSpPr>
            <a:spLocks noGrp="1"/>
          </p:cNvSpPr>
          <p:nvPr>
            <p:ph type="ftr" sz="quarter" idx="2"/>
          </p:nvPr>
        </p:nvSpPr>
        <p:spPr>
          <a:xfrm>
            <a:off x="0" y="6658664"/>
            <a:ext cx="4028440" cy="351736"/>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64" tIns="46582" rIns="93164" bIns="46582" rtlCol="0" anchor="b"/>
          <a:lstStyle>
            <a:lvl1pPr algn="r">
              <a:defRPr sz="1200"/>
            </a:lvl1pPr>
          </a:lstStyle>
          <a:p>
            <a:fld id="{060E2729-081F-4639-BD47-178DE8E9226B}" type="slidenum">
              <a:rPr lang="en-US" smtClean="0"/>
              <a:t>‹#›</a:t>
            </a:fld>
            <a:endParaRPr lang="en-US" dirty="0"/>
          </a:p>
        </p:txBody>
      </p:sp>
    </p:spTree>
    <p:extLst>
      <p:ext uri="{BB962C8B-B14F-4D97-AF65-F5344CB8AC3E}">
        <p14:creationId xmlns:p14="http://schemas.microsoft.com/office/powerpoint/2010/main" val="867445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idx="1"/>
          </p:nvPr>
        </p:nvSpPr>
        <p:spPr>
          <a:xfrm>
            <a:off x="5265739" y="0"/>
            <a:ext cx="4029075" cy="350838"/>
          </a:xfrm>
          <a:prstGeom prst="rect">
            <a:avLst/>
          </a:prstGeom>
        </p:spPr>
        <p:txBody>
          <a:bodyPr vert="horz" lIns="91427" tIns="45713" rIns="91427" bIns="45713" rtlCol="0"/>
          <a:lstStyle>
            <a:lvl1pPr algn="r">
              <a:defRPr sz="1200"/>
            </a:lvl1pPr>
          </a:lstStyle>
          <a:p>
            <a:fld id="{D6B30AFC-257A-4716-A339-5CF482CF0CFB}" type="datetimeFigureOut">
              <a:rPr lang="en-US" smtClean="0"/>
              <a:t>6/18/2025</a:t>
            </a:fld>
            <a:endParaRPr lang="en-US" dirty="0"/>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1427" tIns="45713" rIns="91427" bIns="45713" rtlCol="0" anchor="ctr"/>
          <a:lstStyle/>
          <a:p>
            <a:endParaRPr lang="en-US" dirty="0"/>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27" tIns="45713" rIns="91427" bIns="457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9564"/>
            <a:ext cx="4029075" cy="350837"/>
          </a:xfrm>
          <a:prstGeom prst="rect">
            <a:avLst/>
          </a:prstGeom>
        </p:spPr>
        <p:txBody>
          <a:bodyPr vert="horz" lIns="91427" tIns="45713" rIns="91427" bIns="457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739" y="6659564"/>
            <a:ext cx="4029075" cy="350837"/>
          </a:xfrm>
          <a:prstGeom prst="rect">
            <a:avLst/>
          </a:prstGeom>
        </p:spPr>
        <p:txBody>
          <a:bodyPr vert="horz" lIns="91427" tIns="45713" rIns="91427" bIns="45713" rtlCol="0" anchor="b"/>
          <a:lstStyle>
            <a:lvl1pPr algn="r">
              <a:defRPr sz="1200"/>
            </a:lvl1pPr>
          </a:lstStyle>
          <a:p>
            <a:fld id="{C5DD0674-9A5B-4246-A65B-26F9ED7E7BD1}" type="slidenum">
              <a:rPr lang="en-US" smtClean="0"/>
              <a:t>‹#›</a:t>
            </a:fld>
            <a:endParaRPr lang="en-US" dirty="0"/>
          </a:p>
        </p:txBody>
      </p:sp>
    </p:spTree>
    <p:extLst>
      <p:ext uri="{BB962C8B-B14F-4D97-AF65-F5344CB8AC3E}">
        <p14:creationId xmlns:p14="http://schemas.microsoft.com/office/powerpoint/2010/main" val="3298397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BFF5DE4-D69C-4F19-B961-F4684D5AAB1F}"/>
              </a:ext>
            </a:extLst>
          </p:cNvPr>
          <p:cNvSpPr/>
          <p:nvPr userDrawn="1"/>
        </p:nvSpPr>
        <p:spPr>
          <a:xfrm>
            <a:off x="0" y="0"/>
            <a:ext cx="9144000" cy="434714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F5C711C-0634-47CC-9A00-05991BF37DC0}"/>
              </a:ext>
            </a:extLst>
          </p:cNvPr>
          <p:cNvSpPr>
            <a:spLocks noGrp="1"/>
          </p:cNvSpPr>
          <p:nvPr>
            <p:ph type="ctrTitle"/>
          </p:nvPr>
        </p:nvSpPr>
        <p:spPr>
          <a:xfrm>
            <a:off x="1143000" y="2226037"/>
            <a:ext cx="6858000" cy="1958483"/>
          </a:xfrm>
        </p:spPr>
        <p:txBody>
          <a:bodyPr anchor="b">
            <a:normAutofit/>
          </a:bodyPr>
          <a:lstStyle>
            <a:lvl1pPr algn="l">
              <a:lnSpc>
                <a:spcPts val="4200"/>
              </a:lnSpc>
              <a:defRPr sz="44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F831A728-C3AE-4362-A5C4-5684A75C828F}"/>
              </a:ext>
            </a:extLst>
          </p:cNvPr>
          <p:cNvSpPr>
            <a:spLocks noGrp="1"/>
          </p:cNvSpPr>
          <p:nvPr>
            <p:ph type="subTitle" idx="1"/>
          </p:nvPr>
        </p:nvSpPr>
        <p:spPr>
          <a:xfrm>
            <a:off x="1143000" y="4482058"/>
            <a:ext cx="6858000" cy="1873772"/>
          </a:xfrm>
        </p:spPr>
        <p:txBody>
          <a:bodyPr>
            <a:normAutofit/>
          </a:bodyPr>
          <a:lstStyle>
            <a:lvl1pPr marL="0" indent="0" algn="l">
              <a:buNone/>
              <a:defRPr sz="24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7" name="Picture 6">
            <a:extLst>
              <a:ext uri="{FF2B5EF4-FFF2-40B4-BE49-F238E27FC236}">
                <a16:creationId xmlns:a16="http://schemas.microsoft.com/office/drawing/2014/main" id="{3375DFF1-807E-4B60-AA92-FA4CE74FDF0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69025" y="285178"/>
            <a:ext cx="1805950" cy="1805950"/>
          </a:xfrm>
          <a:prstGeom prst="rect">
            <a:avLst/>
          </a:prstGeom>
        </p:spPr>
      </p:pic>
    </p:spTree>
    <p:extLst>
      <p:ext uri="{BB962C8B-B14F-4D97-AF65-F5344CB8AC3E}">
        <p14:creationId xmlns:p14="http://schemas.microsoft.com/office/powerpoint/2010/main" val="3988041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E24D15-CC7C-4C6A-AC26-B30B4862F755}"/>
              </a:ext>
            </a:extLst>
          </p:cNvPr>
          <p:cNvSpPr/>
          <p:nvPr userDrawn="1"/>
        </p:nvSpPr>
        <p:spPr>
          <a:xfrm>
            <a:off x="0" y="0"/>
            <a:ext cx="9144000" cy="16906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D00BA62-E6BC-4916-9FF3-E35CD96C40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7ADD49-F113-4746-BE29-105644E47780}"/>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E036BB97-3852-4A0F-8C3F-B8A1B110247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FCA9D24-4632-4A76-B13D-326089A6DA13}"/>
              </a:ext>
            </a:extLst>
          </p:cNvPr>
          <p:cNvSpPr>
            <a:spLocks noGrp="1"/>
          </p:cNvSpPr>
          <p:nvPr>
            <p:ph type="sldNum" sz="quarter" idx="12"/>
          </p:nvPr>
        </p:nvSpPr>
        <p:spPr/>
        <p:txBody>
          <a:bodyPr/>
          <a:lstStyle/>
          <a:p>
            <a:fld id="{AA68E6EA-E57E-4440-A531-C7DC5F7D763D}" type="slidenum">
              <a:rPr lang="en-US" smtClean="0"/>
              <a:t>‹#›</a:t>
            </a:fld>
            <a:endParaRPr lang="en-US" dirty="0"/>
          </a:p>
        </p:txBody>
      </p:sp>
    </p:spTree>
    <p:extLst>
      <p:ext uri="{BB962C8B-B14F-4D97-AF65-F5344CB8AC3E}">
        <p14:creationId xmlns:p14="http://schemas.microsoft.com/office/powerpoint/2010/main" val="2929330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E24D15-CC7C-4C6A-AC26-B30B4862F755}"/>
              </a:ext>
            </a:extLst>
          </p:cNvPr>
          <p:cNvSpPr/>
          <p:nvPr userDrawn="1"/>
        </p:nvSpPr>
        <p:spPr>
          <a:xfrm>
            <a:off x="0" y="0"/>
            <a:ext cx="9144000" cy="16906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D00BA62-E6BC-4916-9FF3-E35CD96C40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7ADD49-F113-4746-BE29-105644E47780}"/>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E036BB97-3852-4A0F-8C3F-B8A1B110247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FCA9D24-4632-4A76-B13D-326089A6DA13}"/>
              </a:ext>
            </a:extLst>
          </p:cNvPr>
          <p:cNvSpPr>
            <a:spLocks noGrp="1"/>
          </p:cNvSpPr>
          <p:nvPr>
            <p:ph type="sldNum" sz="quarter" idx="12"/>
          </p:nvPr>
        </p:nvSpPr>
        <p:spPr/>
        <p:txBody>
          <a:bodyPr/>
          <a:lstStyle/>
          <a:p>
            <a:fld id="{AA68E6EA-E57E-4440-A531-C7DC5F7D763D}" type="slidenum">
              <a:rPr lang="en-US" smtClean="0"/>
              <a:t>‹#›</a:t>
            </a:fld>
            <a:endParaRPr lang="en-US" dirty="0"/>
          </a:p>
        </p:txBody>
      </p:sp>
    </p:spTree>
    <p:extLst>
      <p:ext uri="{BB962C8B-B14F-4D97-AF65-F5344CB8AC3E}">
        <p14:creationId xmlns:p14="http://schemas.microsoft.com/office/powerpoint/2010/main" val="2974191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12A85B-0412-4D0D-99DB-0FBB30D3A43A}"/>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9429E0E1-F8B3-4533-A79E-109661D1E34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324C0E5-7206-4CC1-B9AE-2503F1F6D38A}"/>
              </a:ext>
            </a:extLst>
          </p:cNvPr>
          <p:cNvSpPr>
            <a:spLocks noGrp="1"/>
          </p:cNvSpPr>
          <p:nvPr>
            <p:ph type="sldNum" sz="quarter" idx="12"/>
          </p:nvPr>
        </p:nvSpPr>
        <p:spPr/>
        <p:txBody>
          <a:bodyPr/>
          <a:lstStyle/>
          <a:p>
            <a:fld id="{AA68E6EA-E57E-4440-A531-C7DC5F7D763D}" type="slidenum">
              <a:rPr lang="en-US" smtClean="0"/>
              <a:t>‹#›</a:t>
            </a:fld>
            <a:endParaRPr lang="en-US" dirty="0"/>
          </a:p>
        </p:txBody>
      </p:sp>
    </p:spTree>
    <p:extLst>
      <p:ext uri="{BB962C8B-B14F-4D97-AF65-F5344CB8AC3E}">
        <p14:creationId xmlns:p14="http://schemas.microsoft.com/office/powerpoint/2010/main" val="726512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12A85B-0412-4D0D-99DB-0FBB30D3A43A}"/>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9429E0E1-F8B3-4533-A79E-109661D1E34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324C0E5-7206-4CC1-B9AE-2503F1F6D38A}"/>
              </a:ext>
            </a:extLst>
          </p:cNvPr>
          <p:cNvSpPr>
            <a:spLocks noGrp="1"/>
          </p:cNvSpPr>
          <p:nvPr>
            <p:ph type="sldNum" sz="quarter" idx="12"/>
          </p:nvPr>
        </p:nvSpPr>
        <p:spPr/>
        <p:txBody>
          <a:bodyPr/>
          <a:lstStyle/>
          <a:p>
            <a:fld id="{AA68E6EA-E57E-4440-A531-C7DC5F7D763D}" type="slidenum">
              <a:rPr lang="en-US" smtClean="0"/>
              <a:t>‹#›</a:t>
            </a:fld>
            <a:endParaRPr lang="en-US" dirty="0"/>
          </a:p>
        </p:txBody>
      </p:sp>
      <p:pic>
        <p:nvPicPr>
          <p:cNvPr id="5" name="Picture 4">
            <a:extLst>
              <a:ext uri="{FF2B5EF4-FFF2-40B4-BE49-F238E27FC236}">
                <a16:creationId xmlns:a16="http://schemas.microsoft.com/office/drawing/2014/main" id="{5E11F34C-0390-427B-8B29-30EB10C5670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15525" y="5112010"/>
            <a:ext cx="1099825" cy="1099825"/>
          </a:xfrm>
          <a:prstGeom prst="rect">
            <a:avLst/>
          </a:prstGeom>
        </p:spPr>
      </p:pic>
    </p:spTree>
    <p:extLst>
      <p:ext uri="{BB962C8B-B14F-4D97-AF65-F5344CB8AC3E}">
        <p14:creationId xmlns:p14="http://schemas.microsoft.com/office/powerpoint/2010/main" val="3357526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ection divi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BFF5DE4-D69C-4F19-B961-F4684D5AAB1F}"/>
              </a:ext>
            </a:extLst>
          </p:cNvPr>
          <p:cNvSpPr/>
          <p:nvPr userDrawn="1"/>
        </p:nvSpPr>
        <p:spPr>
          <a:xfrm>
            <a:off x="0" y="0"/>
            <a:ext cx="9144000" cy="43471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F5C711C-0634-47CC-9A00-05991BF37DC0}"/>
              </a:ext>
            </a:extLst>
          </p:cNvPr>
          <p:cNvSpPr>
            <a:spLocks noGrp="1"/>
          </p:cNvSpPr>
          <p:nvPr>
            <p:ph type="ctrTitle"/>
          </p:nvPr>
        </p:nvSpPr>
        <p:spPr>
          <a:xfrm>
            <a:off x="1143000" y="2226037"/>
            <a:ext cx="6858000" cy="1958483"/>
          </a:xfrm>
        </p:spPr>
        <p:txBody>
          <a:bodyPr anchor="b">
            <a:normAutofit/>
          </a:bodyPr>
          <a:lstStyle>
            <a:lvl1pPr algn="l">
              <a:lnSpc>
                <a:spcPts val="4200"/>
              </a:lnSpc>
              <a:defRPr sz="44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F831A728-C3AE-4362-A5C4-5684A75C828F}"/>
              </a:ext>
            </a:extLst>
          </p:cNvPr>
          <p:cNvSpPr>
            <a:spLocks noGrp="1"/>
          </p:cNvSpPr>
          <p:nvPr>
            <p:ph type="subTitle" idx="1"/>
          </p:nvPr>
        </p:nvSpPr>
        <p:spPr>
          <a:xfrm>
            <a:off x="1143000" y="4482058"/>
            <a:ext cx="6858000" cy="1873772"/>
          </a:xfrm>
        </p:spPr>
        <p:txBody>
          <a:bodyPr>
            <a:normAutofit/>
          </a:bodyPr>
          <a:lstStyle>
            <a:lvl1pPr marL="0" indent="0" algn="l">
              <a:buNone/>
              <a:defRPr sz="24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Tree>
    <p:extLst>
      <p:ext uri="{BB962C8B-B14F-4D97-AF65-F5344CB8AC3E}">
        <p14:creationId xmlns:p14="http://schemas.microsoft.com/office/powerpoint/2010/main" val="3273306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Section divi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BFF5DE4-D69C-4F19-B961-F4684D5AAB1F}"/>
              </a:ext>
            </a:extLst>
          </p:cNvPr>
          <p:cNvSpPr/>
          <p:nvPr userDrawn="1"/>
        </p:nvSpPr>
        <p:spPr>
          <a:xfrm>
            <a:off x="0" y="0"/>
            <a:ext cx="9144000" cy="43471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F5C711C-0634-47CC-9A00-05991BF37DC0}"/>
              </a:ext>
            </a:extLst>
          </p:cNvPr>
          <p:cNvSpPr>
            <a:spLocks noGrp="1"/>
          </p:cNvSpPr>
          <p:nvPr>
            <p:ph type="ctrTitle"/>
          </p:nvPr>
        </p:nvSpPr>
        <p:spPr>
          <a:xfrm>
            <a:off x="1143000" y="2226037"/>
            <a:ext cx="6858000" cy="1958483"/>
          </a:xfrm>
        </p:spPr>
        <p:txBody>
          <a:bodyPr anchor="b">
            <a:normAutofit/>
          </a:bodyPr>
          <a:lstStyle>
            <a:lvl1pPr algn="l">
              <a:lnSpc>
                <a:spcPts val="4200"/>
              </a:lnSpc>
              <a:defRPr sz="44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F831A728-C3AE-4362-A5C4-5684A75C828F}"/>
              </a:ext>
            </a:extLst>
          </p:cNvPr>
          <p:cNvSpPr>
            <a:spLocks noGrp="1"/>
          </p:cNvSpPr>
          <p:nvPr>
            <p:ph type="subTitle" idx="1"/>
          </p:nvPr>
        </p:nvSpPr>
        <p:spPr>
          <a:xfrm>
            <a:off x="1143000" y="4482058"/>
            <a:ext cx="6858000" cy="1873772"/>
          </a:xfrm>
        </p:spPr>
        <p:txBody>
          <a:bodyPr>
            <a:normAutofit/>
          </a:bodyPr>
          <a:lstStyle>
            <a:lvl1pPr marL="0" indent="0" algn="l">
              <a:buNone/>
              <a:defRPr sz="24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Tree>
    <p:extLst>
      <p:ext uri="{BB962C8B-B14F-4D97-AF65-F5344CB8AC3E}">
        <p14:creationId xmlns:p14="http://schemas.microsoft.com/office/powerpoint/2010/main" val="877817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12C3228-9F93-468A-A692-EEA71A0B0106}"/>
              </a:ext>
            </a:extLst>
          </p:cNvPr>
          <p:cNvSpPr/>
          <p:nvPr userDrawn="1"/>
        </p:nvSpPr>
        <p:spPr>
          <a:xfrm>
            <a:off x="0" y="0"/>
            <a:ext cx="9144000" cy="16906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149A9F7-DE12-4CA9-A0BD-EBE41C0F42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58B4C6-26A4-4BEB-B654-3EAFEC73F855}"/>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p:txBody>
      </p:sp>
      <p:sp>
        <p:nvSpPr>
          <p:cNvPr id="4" name="Date Placeholder 3">
            <a:extLst>
              <a:ext uri="{FF2B5EF4-FFF2-40B4-BE49-F238E27FC236}">
                <a16:creationId xmlns:a16="http://schemas.microsoft.com/office/drawing/2014/main" id="{1AC1A163-ECE0-4509-92C2-281606C4CF39}"/>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870B34E0-542C-474D-8C1D-BFC330A36EC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3EACB13-7EAC-444F-8267-92C86EB02572}"/>
              </a:ext>
            </a:extLst>
          </p:cNvPr>
          <p:cNvSpPr>
            <a:spLocks noGrp="1"/>
          </p:cNvSpPr>
          <p:nvPr>
            <p:ph type="sldNum" sz="quarter" idx="12"/>
          </p:nvPr>
        </p:nvSpPr>
        <p:spPr/>
        <p:txBody>
          <a:bodyPr/>
          <a:lstStyle/>
          <a:p>
            <a:fld id="{AA68E6EA-E57E-4440-A531-C7DC5F7D763D}" type="slidenum">
              <a:rPr lang="en-US" smtClean="0"/>
              <a:t>‹#›</a:t>
            </a:fld>
            <a:endParaRPr lang="en-US" dirty="0"/>
          </a:p>
        </p:txBody>
      </p:sp>
    </p:spTree>
    <p:extLst>
      <p:ext uri="{BB962C8B-B14F-4D97-AF65-F5344CB8AC3E}">
        <p14:creationId xmlns:p14="http://schemas.microsoft.com/office/powerpoint/2010/main" val="4101187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12C3228-9F93-468A-A692-EEA71A0B0106}"/>
              </a:ext>
            </a:extLst>
          </p:cNvPr>
          <p:cNvSpPr/>
          <p:nvPr userDrawn="1"/>
        </p:nvSpPr>
        <p:spPr>
          <a:xfrm>
            <a:off x="0" y="0"/>
            <a:ext cx="9144000" cy="16906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149A9F7-DE12-4CA9-A0BD-EBE41C0F42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58B4C6-26A4-4BEB-B654-3EAFEC73F855}"/>
              </a:ext>
            </a:extLst>
          </p:cNvPr>
          <p:cNvSpPr>
            <a:spLocks noGrp="1"/>
          </p:cNvSpPr>
          <p:nvPr>
            <p:ph idx="1"/>
          </p:nvPr>
        </p:nvSpPr>
        <p:spPr/>
        <p:txBody>
          <a:bodyPr/>
          <a:lstStyle>
            <a:lvl1pPr>
              <a:buClr>
                <a:schemeClr val="accent2"/>
              </a:buClr>
              <a:defRPr/>
            </a:lvl1pPr>
            <a:lvl2pPr>
              <a:buClr>
                <a:schemeClr val="accent2"/>
              </a:buClr>
              <a:defRPr/>
            </a:lvl2pPr>
            <a:lvl3pPr>
              <a:buClr>
                <a:schemeClr val="accent2"/>
              </a:buClr>
              <a:defRPr/>
            </a:lvl3pPr>
          </a:lstStyle>
          <a:p>
            <a:pPr lvl="0"/>
            <a:r>
              <a:rPr lang="en-US" dirty="0"/>
              <a:t>Edit Master text styles</a:t>
            </a:r>
          </a:p>
          <a:p>
            <a:pPr lvl="1"/>
            <a:r>
              <a:rPr lang="en-US" dirty="0"/>
              <a:t>Second level</a:t>
            </a:r>
          </a:p>
          <a:p>
            <a:pPr lvl="2"/>
            <a:r>
              <a:rPr lang="en-US" dirty="0"/>
              <a:t>Third level</a:t>
            </a:r>
          </a:p>
        </p:txBody>
      </p:sp>
      <p:sp>
        <p:nvSpPr>
          <p:cNvPr id="4" name="Date Placeholder 3">
            <a:extLst>
              <a:ext uri="{FF2B5EF4-FFF2-40B4-BE49-F238E27FC236}">
                <a16:creationId xmlns:a16="http://schemas.microsoft.com/office/drawing/2014/main" id="{1AC1A163-ECE0-4509-92C2-281606C4CF39}"/>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870B34E0-542C-474D-8C1D-BFC330A36EC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3EACB13-7EAC-444F-8267-92C86EB02572}"/>
              </a:ext>
            </a:extLst>
          </p:cNvPr>
          <p:cNvSpPr>
            <a:spLocks noGrp="1"/>
          </p:cNvSpPr>
          <p:nvPr>
            <p:ph type="sldNum" sz="quarter" idx="12"/>
          </p:nvPr>
        </p:nvSpPr>
        <p:spPr/>
        <p:txBody>
          <a:bodyPr/>
          <a:lstStyle/>
          <a:p>
            <a:fld id="{AA68E6EA-E57E-4440-A531-C7DC5F7D763D}" type="slidenum">
              <a:rPr lang="en-US" smtClean="0"/>
              <a:t>‹#›</a:t>
            </a:fld>
            <a:endParaRPr lang="en-US" dirty="0"/>
          </a:p>
        </p:txBody>
      </p:sp>
    </p:spTree>
    <p:extLst>
      <p:ext uri="{BB962C8B-B14F-4D97-AF65-F5344CB8AC3E}">
        <p14:creationId xmlns:p14="http://schemas.microsoft.com/office/powerpoint/2010/main" val="3303171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0666F99-44AE-4EC8-96BC-F10A29D66AEE}"/>
              </a:ext>
            </a:extLst>
          </p:cNvPr>
          <p:cNvSpPr/>
          <p:nvPr userDrawn="1"/>
        </p:nvSpPr>
        <p:spPr>
          <a:xfrm>
            <a:off x="0" y="0"/>
            <a:ext cx="9144000" cy="16906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F179E13-52EF-4052-BE74-B6638F55C4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3F9BF3-1908-4F88-BA4D-8AE0B89084F4}"/>
              </a:ext>
            </a:extLst>
          </p:cNvPr>
          <p:cNvSpPr>
            <a:spLocks noGrp="1"/>
          </p:cNvSpPr>
          <p:nvPr>
            <p:ph sz="half" idx="1"/>
          </p:nvPr>
        </p:nvSpPr>
        <p:spPr>
          <a:xfrm>
            <a:off x="628650" y="1825625"/>
            <a:ext cx="3886200" cy="4351338"/>
          </a:xfrm>
        </p:spPr>
        <p:txBody>
          <a:bodyPr/>
          <a:lstStyle/>
          <a:p>
            <a:pPr lvl="0"/>
            <a:r>
              <a:rPr lang="en-US" dirty="0"/>
              <a:t>Edit Master text styles</a:t>
            </a:r>
          </a:p>
          <a:p>
            <a:pPr lvl="1"/>
            <a:r>
              <a:rPr lang="en-US" dirty="0"/>
              <a:t>Second level</a:t>
            </a:r>
          </a:p>
          <a:p>
            <a:pPr lvl="2"/>
            <a:r>
              <a:rPr lang="en-US" dirty="0"/>
              <a:t>Third level</a:t>
            </a:r>
          </a:p>
        </p:txBody>
      </p:sp>
      <p:sp>
        <p:nvSpPr>
          <p:cNvPr id="4" name="Content Placeholder 3">
            <a:extLst>
              <a:ext uri="{FF2B5EF4-FFF2-40B4-BE49-F238E27FC236}">
                <a16:creationId xmlns:a16="http://schemas.microsoft.com/office/drawing/2014/main" id="{63DEAD95-91EE-49FA-AE70-E59EF8489C0B}"/>
              </a:ext>
            </a:extLst>
          </p:cNvPr>
          <p:cNvSpPr>
            <a:spLocks noGrp="1"/>
          </p:cNvSpPr>
          <p:nvPr>
            <p:ph sz="half" idx="2"/>
          </p:nvPr>
        </p:nvSpPr>
        <p:spPr>
          <a:xfrm>
            <a:off x="4629150" y="1825625"/>
            <a:ext cx="3886200" cy="4351338"/>
          </a:xfrm>
        </p:spPr>
        <p:txBody>
          <a:bodyPr/>
          <a:lstStyle/>
          <a:p>
            <a:pPr lvl="0"/>
            <a:r>
              <a:rPr lang="en-US" dirty="0"/>
              <a:t>Edit Master text styles</a:t>
            </a:r>
          </a:p>
          <a:p>
            <a:pPr lvl="1"/>
            <a:r>
              <a:rPr lang="en-US" dirty="0"/>
              <a:t>Second level</a:t>
            </a:r>
          </a:p>
          <a:p>
            <a:pPr lvl="2"/>
            <a:r>
              <a:rPr lang="en-US" dirty="0"/>
              <a:t>Third level</a:t>
            </a:r>
          </a:p>
        </p:txBody>
      </p:sp>
      <p:sp>
        <p:nvSpPr>
          <p:cNvPr id="5" name="Date Placeholder 4">
            <a:extLst>
              <a:ext uri="{FF2B5EF4-FFF2-40B4-BE49-F238E27FC236}">
                <a16:creationId xmlns:a16="http://schemas.microsoft.com/office/drawing/2014/main" id="{BCC3B932-AFE1-42A5-B534-86B7A7409835}"/>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D7241473-4120-413E-BEA3-317CE02ADB5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76DB825-65A9-494F-827C-BF4504B72AD0}"/>
              </a:ext>
            </a:extLst>
          </p:cNvPr>
          <p:cNvSpPr>
            <a:spLocks noGrp="1"/>
          </p:cNvSpPr>
          <p:nvPr>
            <p:ph type="sldNum" sz="quarter" idx="12"/>
          </p:nvPr>
        </p:nvSpPr>
        <p:spPr/>
        <p:txBody>
          <a:bodyPr/>
          <a:lstStyle/>
          <a:p>
            <a:fld id="{AA68E6EA-E57E-4440-A531-C7DC5F7D763D}" type="slidenum">
              <a:rPr lang="en-US" smtClean="0"/>
              <a:t>‹#›</a:t>
            </a:fld>
            <a:endParaRPr lang="en-US" dirty="0"/>
          </a:p>
        </p:txBody>
      </p:sp>
    </p:spTree>
    <p:extLst>
      <p:ext uri="{BB962C8B-B14F-4D97-AF65-F5344CB8AC3E}">
        <p14:creationId xmlns:p14="http://schemas.microsoft.com/office/powerpoint/2010/main" val="2444955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0666F99-44AE-4EC8-96BC-F10A29D66AEE}"/>
              </a:ext>
            </a:extLst>
          </p:cNvPr>
          <p:cNvSpPr/>
          <p:nvPr userDrawn="1"/>
        </p:nvSpPr>
        <p:spPr>
          <a:xfrm>
            <a:off x="0" y="0"/>
            <a:ext cx="9144000" cy="16906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F179E13-52EF-4052-BE74-B6638F55C4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3F9BF3-1908-4F88-BA4D-8AE0B89084F4}"/>
              </a:ext>
            </a:extLst>
          </p:cNvPr>
          <p:cNvSpPr>
            <a:spLocks noGrp="1"/>
          </p:cNvSpPr>
          <p:nvPr>
            <p:ph sz="half" idx="1"/>
          </p:nvPr>
        </p:nvSpPr>
        <p:spPr>
          <a:xfrm>
            <a:off x="628650" y="1825625"/>
            <a:ext cx="3886200" cy="4351338"/>
          </a:xfrm>
        </p:spPr>
        <p:txBody>
          <a:bodyPr/>
          <a:lstStyle>
            <a:lvl1pPr>
              <a:buClr>
                <a:schemeClr val="accent2"/>
              </a:buClr>
              <a:defRPr/>
            </a:lvl1pPr>
            <a:lvl2pPr>
              <a:buClr>
                <a:schemeClr val="accent2"/>
              </a:buClr>
              <a:defRPr/>
            </a:lvl2pPr>
            <a:lvl3pPr>
              <a:buClr>
                <a:schemeClr val="accent2"/>
              </a:buClr>
              <a:defRPr/>
            </a:lvl3pPr>
          </a:lstStyle>
          <a:p>
            <a:pPr lvl="0"/>
            <a:r>
              <a:rPr lang="en-US" dirty="0"/>
              <a:t>Edit Master text styles</a:t>
            </a:r>
          </a:p>
          <a:p>
            <a:pPr lvl="1"/>
            <a:r>
              <a:rPr lang="en-US" dirty="0"/>
              <a:t>Second level</a:t>
            </a:r>
          </a:p>
          <a:p>
            <a:pPr lvl="2"/>
            <a:r>
              <a:rPr lang="en-US" dirty="0"/>
              <a:t>Third level</a:t>
            </a:r>
          </a:p>
        </p:txBody>
      </p:sp>
      <p:sp>
        <p:nvSpPr>
          <p:cNvPr id="4" name="Content Placeholder 3">
            <a:extLst>
              <a:ext uri="{FF2B5EF4-FFF2-40B4-BE49-F238E27FC236}">
                <a16:creationId xmlns:a16="http://schemas.microsoft.com/office/drawing/2014/main" id="{63DEAD95-91EE-49FA-AE70-E59EF8489C0B}"/>
              </a:ext>
            </a:extLst>
          </p:cNvPr>
          <p:cNvSpPr>
            <a:spLocks noGrp="1"/>
          </p:cNvSpPr>
          <p:nvPr>
            <p:ph sz="half" idx="2"/>
          </p:nvPr>
        </p:nvSpPr>
        <p:spPr>
          <a:xfrm>
            <a:off x="4629150" y="1825625"/>
            <a:ext cx="3886200" cy="4351338"/>
          </a:xfrm>
        </p:spPr>
        <p:txBody>
          <a:bodyPr/>
          <a:lstStyle>
            <a:lvl1pPr>
              <a:buClr>
                <a:schemeClr val="tx2"/>
              </a:buClr>
              <a:defRPr/>
            </a:lvl1pPr>
            <a:lvl2pPr>
              <a:buClr>
                <a:schemeClr val="tx2"/>
              </a:buClr>
              <a:defRPr/>
            </a:lvl2pPr>
            <a:lvl3pPr>
              <a:buClr>
                <a:schemeClr val="tx2"/>
              </a:buClr>
              <a:defRPr/>
            </a:lvl3pPr>
          </a:lstStyle>
          <a:p>
            <a:pPr lvl="0"/>
            <a:r>
              <a:rPr lang="en-US" dirty="0"/>
              <a:t>Edit Master text styles</a:t>
            </a:r>
          </a:p>
          <a:p>
            <a:pPr lvl="1"/>
            <a:r>
              <a:rPr lang="en-US" dirty="0"/>
              <a:t>Second level</a:t>
            </a:r>
          </a:p>
          <a:p>
            <a:pPr lvl="2"/>
            <a:r>
              <a:rPr lang="en-US" dirty="0"/>
              <a:t>Third level</a:t>
            </a:r>
          </a:p>
        </p:txBody>
      </p:sp>
      <p:sp>
        <p:nvSpPr>
          <p:cNvPr id="5" name="Date Placeholder 4">
            <a:extLst>
              <a:ext uri="{FF2B5EF4-FFF2-40B4-BE49-F238E27FC236}">
                <a16:creationId xmlns:a16="http://schemas.microsoft.com/office/drawing/2014/main" id="{BCC3B932-AFE1-42A5-B534-86B7A7409835}"/>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D7241473-4120-413E-BEA3-317CE02ADB5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76DB825-65A9-494F-827C-BF4504B72AD0}"/>
              </a:ext>
            </a:extLst>
          </p:cNvPr>
          <p:cNvSpPr>
            <a:spLocks noGrp="1"/>
          </p:cNvSpPr>
          <p:nvPr>
            <p:ph type="sldNum" sz="quarter" idx="12"/>
          </p:nvPr>
        </p:nvSpPr>
        <p:spPr/>
        <p:txBody>
          <a:bodyPr/>
          <a:lstStyle/>
          <a:p>
            <a:fld id="{AA68E6EA-E57E-4440-A531-C7DC5F7D763D}" type="slidenum">
              <a:rPr lang="en-US" smtClean="0"/>
              <a:t>‹#›</a:t>
            </a:fld>
            <a:endParaRPr lang="en-US" dirty="0"/>
          </a:p>
        </p:txBody>
      </p:sp>
    </p:spTree>
    <p:extLst>
      <p:ext uri="{BB962C8B-B14F-4D97-AF65-F5344CB8AC3E}">
        <p14:creationId xmlns:p14="http://schemas.microsoft.com/office/powerpoint/2010/main" val="3340440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40A5EA2-3802-4288-9BD8-930F825A87C9}"/>
              </a:ext>
            </a:extLst>
          </p:cNvPr>
          <p:cNvSpPr/>
          <p:nvPr userDrawn="1"/>
        </p:nvSpPr>
        <p:spPr>
          <a:xfrm>
            <a:off x="0" y="0"/>
            <a:ext cx="9144000" cy="16906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D25D84-BA45-4857-8EA2-AFCDF502E7AB}"/>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16276C-00C0-420A-B210-9F682AE94616}"/>
              </a:ext>
            </a:extLst>
          </p:cNvPr>
          <p:cNvSpPr>
            <a:spLocks noGrp="1"/>
          </p:cNvSpPr>
          <p:nvPr>
            <p:ph type="body" idx="1"/>
          </p:nvPr>
        </p:nvSpPr>
        <p:spPr>
          <a:xfrm>
            <a:off x="629842" y="1681163"/>
            <a:ext cx="3868340" cy="823912"/>
          </a:xfrm>
        </p:spPr>
        <p:txBody>
          <a:bodyPr anchor="b">
            <a:normAutofit/>
          </a:bodyPr>
          <a:lstStyle>
            <a:lvl1pPr marL="0" indent="0">
              <a:lnSpc>
                <a:spcPts val="2900"/>
              </a:lnSpc>
              <a:buNone/>
              <a:defRPr sz="28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4" name="Content Placeholder 3">
            <a:extLst>
              <a:ext uri="{FF2B5EF4-FFF2-40B4-BE49-F238E27FC236}">
                <a16:creationId xmlns:a16="http://schemas.microsoft.com/office/drawing/2014/main" id="{912DC8F1-AE83-48B6-9464-FE47C5D36A0B}"/>
              </a:ext>
            </a:extLst>
          </p:cNvPr>
          <p:cNvSpPr>
            <a:spLocks noGrp="1"/>
          </p:cNvSpPr>
          <p:nvPr>
            <p:ph sz="half" idx="2"/>
          </p:nvPr>
        </p:nvSpPr>
        <p:spPr>
          <a:xfrm>
            <a:off x="629842" y="2505075"/>
            <a:ext cx="3868340" cy="3684588"/>
          </a:xfrm>
        </p:spPr>
        <p:txBody>
          <a:bodyPr/>
          <a:lstStyle>
            <a:lvl1pPr>
              <a:buClr>
                <a:schemeClr val="accent2"/>
              </a:buClr>
              <a:defRPr/>
            </a:lvl1pPr>
            <a:lvl2pPr>
              <a:buClr>
                <a:schemeClr val="accent2"/>
              </a:buClr>
              <a:defRPr/>
            </a:lvl2pPr>
            <a:lvl3pPr>
              <a:buClr>
                <a:schemeClr val="accent2"/>
              </a:buClr>
              <a:defRPr/>
            </a:lvl3pPr>
          </a:lstStyle>
          <a:p>
            <a:pPr lvl="0"/>
            <a:r>
              <a:rPr lang="en-US" dirty="0"/>
              <a:t>Edit Master text styles</a:t>
            </a:r>
          </a:p>
          <a:p>
            <a:pPr lvl="1"/>
            <a:r>
              <a:rPr lang="en-US" dirty="0"/>
              <a:t>Second level</a:t>
            </a:r>
          </a:p>
          <a:p>
            <a:pPr lvl="2"/>
            <a:r>
              <a:rPr lang="en-US" dirty="0"/>
              <a:t>Third level</a:t>
            </a:r>
          </a:p>
        </p:txBody>
      </p:sp>
      <p:sp>
        <p:nvSpPr>
          <p:cNvPr id="5" name="Text Placeholder 4">
            <a:extLst>
              <a:ext uri="{FF2B5EF4-FFF2-40B4-BE49-F238E27FC236}">
                <a16:creationId xmlns:a16="http://schemas.microsoft.com/office/drawing/2014/main" id="{3C17E412-1B1A-4619-BDEA-8533AB3DDE85}"/>
              </a:ext>
            </a:extLst>
          </p:cNvPr>
          <p:cNvSpPr>
            <a:spLocks noGrp="1"/>
          </p:cNvSpPr>
          <p:nvPr>
            <p:ph type="body" sz="quarter" idx="3"/>
          </p:nvPr>
        </p:nvSpPr>
        <p:spPr>
          <a:xfrm>
            <a:off x="4629150" y="1681163"/>
            <a:ext cx="3887391" cy="823912"/>
          </a:xfrm>
        </p:spPr>
        <p:txBody>
          <a:bodyPr anchor="b">
            <a:normAutofit/>
          </a:bodyPr>
          <a:lstStyle>
            <a:lvl1pPr marL="0" indent="0">
              <a:lnSpc>
                <a:spcPts val="2900"/>
              </a:lnSpc>
              <a:buNone/>
              <a:defRPr sz="28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6" name="Content Placeholder 5">
            <a:extLst>
              <a:ext uri="{FF2B5EF4-FFF2-40B4-BE49-F238E27FC236}">
                <a16:creationId xmlns:a16="http://schemas.microsoft.com/office/drawing/2014/main" id="{013B7D9C-1396-447D-A731-03D195108824}"/>
              </a:ext>
            </a:extLst>
          </p:cNvPr>
          <p:cNvSpPr>
            <a:spLocks noGrp="1"/>
          </p:cNvSpPr>
          <p:nvPr>
            <p:ph sz="quarter" idx="4"/>
          </p:nvPr>
        </p:nvSpPr>
        <p:spPr>
          <a:xfrm>
            <a:off x="4629150" y="2505075"/>
            <a:ext cx="3887391" cy="3684588"/>
          </a:xfrm>
        </p:spPr>
        <p:txBody>
          <a:bodyPr/>
          <a:lstStyle>
            <a:lvl1pPr>
              <a:buClr>
                <a:schemeClr val="accent2"/>
              </a:buClr>
              <a:defRPr/>
            </a:lvl1pPr>
            <a:lvl2pPr>
              <a:buClr>
                <a:schemeClr val="accent2"/>
              </a:buClr>
              <a:defRPr/>
            </a:lvl2pPr>
            <a:lvl3pPr>
              <a:buClr>
                <a:schemeClr val="accent2"/>
              </a:buClr>
              <a:defRPr/>
            </a:lvl3pPr>
          </a:lstStyle>
          <a:p>
            <a:pPr lvl="0"/>
            <a:r>
              <a:rPr lang="en-US" dirty="0"/>
              <a:t>Edit Master text styles</a:t>
            </a:r>
          </a:p>
          <a:p>
            <a:pPr lvl="1"/>
            <a:r>
              <a:rPr lang="en-US" dirty="0"/>
              <a:t>Second level</a:t>
            </a:r>
          </a:p>
          <a:p>
            <a:pPr lvl="2"/>
            <a:r>
              <a:rPr lang="en-US" dirty="0"/>
              <a:t>Third level</a:t>
            </a:r>
          </a:p>
        </p:txBody>
      </p:sp>
      <p:sp>
        <p:nvSpPr>
          <p:cNvPr id="7" name="Date Placeholder 6">
            <a:extLst>
              <a:ext uri="{FF2B5EF4-FFF2-40B4-BE49-F238E27FC236}">
                <a16:creationId xmlns:a16="http://schemas.microsoft.com/office/drawing/2014/main" id="{6FDA89C8-C4D6-4791-8670-E0DF2779DCD5}"/>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E892B36C-B027-48AF-8568-2F5D2056CF3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79CBC5E-4FF3-445A-9F88-32116A69B535}"/>
              </a:ext>
            </a:extLst>
          </p:cNvPr>
          <p:cNvSpPr>
            <a:spLocks noGrp="1"/>
          </p:cNvSpPr>
          <p:nvPr>
            <p:ph type="sldNum" sz="quarter" idx="12"/>
          </p:nvPr>
        </p:nvSpPr>
        <p:spPr/>
        <p:txBody>
          <a:bodyPr/>
          <a:lstStyle/>
          <a:p>
            <a:fld id="{AA68E6EA-E57E-4440-A531-C7DC5F7D763D}" type="slidenum">
              <a:rPr lang="en-US" smtClean="0"/>
              <a:t>‹#›</a:t>
            </a:fld>
            <a:endParaRPr lang="en-US" dirty="0"/>
          </a:p>
        </p:txBody>
      </p:sp>
    </p:spTree>
    <p:extLst>
      <p:ext uri="{BB962C8B-B14F-4D97-AF65-F5344CB8AC3E}">
        <p14:creationId xmlns:p14="http://schemas.microsoft.com/office/powerpoint/2010/main" val="3888341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40A5EA2-3802-4288-9BD8-930F825A87C9}"/>
              </a:ext>
            </a:extLst>
          </p:cNvPr>
          <p:cNvSpPr/>
          <p:nvPr userDrawn="1"/>
        </p:nvSpPr>
        <p:spPr>
          <a:xfrm>
            <a:off x="0" y="0"/>
            <a:ext cx="9144000" cy="16906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D25D84-BA45-4857-8EA2-AFCDF502E7AB}"/>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16276C-00C0-420A-B210-9F682AE94616}"/>
              </a:ext>
            </a:extLst>
          </p:cNvPr>
          <p:cNvSpPr>
            <a:spLocks noGrp="1"/>
          </p:cNvSpPr>
          <p:nvPr>
            <p:ph type="body" idx="1"/>
          </p:nvPr>
        </p:nvSpPr>
        <p:spPr>
          <a:xfrm>
            <a:off x="629842" y="1681163"/>
            <a:ext cx="3868340" cy="823912"/>
          </a:xfrm>
        </p:spPr>
        <p:txBody>
          <a:bodyPr anchor="b">
            <a:normAutofit/>
          </a:bodyPr>
          <a:lstStyle>
            <a:lvl1pPr marL="0" indent="0">
              <a:lnSpc>
                <a:spcPts val="2900"/>
              </a:lnSpc>
              <a:buNone/>
              <a:defRPr sz="28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4" name="Content Placeholder 3">
            <a:extLst>
              <a:ext uri="{FF2B5EF4-FFF2-40B4-BE49-F238E27FC236}">
                <a16:creationId xmlns:a16="http://schemas.microsoft.com/office/drawing/2014/main" id="{912DC8F1-AE83-48B6-9464-FE47C5D36A0B}"/>
              </a:ext>
            </a:extLst>
          </p:cNvPr>
          <p:cNvSpPr>
            <a:spLocks noGrp="1"/>
          </p:cNvSpPr>
          <p:nvPr>
            <p:ph sz="half" idx="2"/>
          </p:nvPr>
        </p:nvSpPr>
        <p:spPr>
          <a:xfrm>
            <a:off x="629842" y="2505075"/>
            <a:ext cx="3868340" cy="3684588"/>
          </a:xfrm>
        </p:spPr>
        <p:txBody>
          <a:bodyPr/>
          <a:lstStyle>
            <a:lvl1pPr>
              <a:buClr>
                <a:schemeClr val="accent2"/>
              </a:buClr>
              <a:defRPr/>
            </a:lvl1pPr>
            <a:lvl2pPr>
              <a:buClr>
                <a:schemeClr val="accent2"/>
              </a:buClr>
              <a:defRPr/>
            </a:lvl2pPr>
            <a:lvl3pPr>
              <a:buClr>
                <a:schemeClr val="accent2"/>
              </a:buClr>
              <a:defRPr/>
            </a:lvl3pPr>
          </a:lstStyle>
          <a:p>
            <a:pPr lvl="0"/>
            <a:r>
              <a:rPr lang="en-US" dirty="0"/>
              <a:t>Edit Master text styles</a:t>
            </a:r>
          </a:p>
          <a:p>
            <a:pPr lvl="1"/>
            <a:r>
              <a:rPr lang="en-US" dirty="0"/>
              <a:t>Second level</a:t>
            </a:r>
          </a:p>
          <a:p>
            <a:pPr lvl="2"/>
            <a:r>
              <a:rPr lang="en-US" dirty="0"/>
              <a:t>Third level</a:t>
            </a:r>
          </a:p>
        </p:txBody>
      </p:sp>
      <p:sp>
        <p:nvSpPr>
          <p:cNvPr id="5" name="Text Placeholder 4">
            <a:extLst>
              <a:ext uri="{FF2B5EF4-FFF2-40B4-BE49-F238E27FC236}">
                <a16:creationId xmlns:a16="http://schemas.microsoft.com/office/drawing/2014/main" id="{3C17E412-1B1A-4619-BDEA-8533AB3DDE85}"/>
              </a:ext>
            </a:extLst>
          </p:cNvPr>
          <p:cNvSpPr>
            <a:spLocks noGrp="1"/>
          </p:cNvSpPr>
          <p:nvPr>
            <p:ph type="body" sz="quarter" idx="3"/>
          </p:nvPr>
        </p:nvSpPr>
        <p:spPr>
          <a:xfrm>
            <a:off x="4629150" y="1681163"/>
            <a:ext cx="3887391" cy="823912"/>
          </a:xfrm>
        </p:spPr>
        <p:txBody>
          <a:bodyPr anchor="b">
            <a:normAutofit/>
          </a:bodyPr>
          <a:lstStyle>
            <a:lvl1pPr marL="0" indent="0">
              <a:lnSpc>
                <a:spcPts val="2900"/>
              </a:lnSpc>
              <a:buNone/>
              <a:defRPr sz="28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6" name="Content Placeholder 5">
            <a:extLst>
              <a:ext uri="{FF2B5EF4-FFF2-40B4-BE49-F238E27FC236}">
                <a16:creationId xmlns:a16="http://schemas.microsoft.com/office/drawing/2014/main" id="{013B7D9C-1396-447D-A731-03D195108824}"/>
              </a:ext>
            </a:extLst>
          </p:cNvPr>
          <p:cNvSpPr>
            <a:spLocks noGrp="1"/>
          </p:cNvSpPr>
          <p:nvPr>
            <p:ph sz="quarter" idx="4"/>
          </p:nvPr>
        </p:nvSpPr>
        <p:spPr>
          <a:xfrm>
            <a:off x="4629150" y="2505075"/>
            <a:ext cx="3887391" cy="3684588"/>
          </a:xfrm>
        </p:spPr>
        <p:txBody>
          <a:bodyPr/>
          <a:lstStyle>
            <a:lvl1pPr>
              <a:buClr>
                <a:schemeClr val="accent2"/>
              </a:buClr>
              <a:defRPr/>
            </a:lvl1pPr>
            <a:lvl2pPr>
              <a:buClr>
                <a:schemeClr val="accent2"/>
              </a:buClr>
              <a:defRPr/>
            </a:lvl2pPr>
            <a:lvl3pPr>
              <a:buClr>
                <a:schemeClr val="accent2"/>
              </a:buClr>
              <a:defRPr/>
            </a:lvl3pPr>
          </a:lstStyle>
          <a:p>
            <a:pPr lvl="0"/>
            <a:r>
              <a:rPr lang="en-US" dirty="0"/>
              <a:t>Edit Master text styles</a:t>
            </a:r>
          </a:p>
          <a:p>
            <a:pPr lvl="1"/>
            <a:r>
              <a:rPr lang="en-US" dirty="0"/>
              <a:t>Second level</a:t>
            </a:r>
          </a:p>
          <a:p>
            <a:pPr lvl="2"/>
            <a:r>
              <a:rPr lang="en-US" dirty="0"/>
              <a:t>Third level</a:t>
            </a:r>
          </a:p>
        </p:txBody>
      </p:sp>
      <p:sp>
        <p:nvSpPr>
          <p:cNvPr id="7" name="Date Placeholder 6">
            <a:extLst>
              <a:ext uri="{FF2B5EF4-FFF2-40B4-BE49-F238E27FC236}">
                <a16:creationId xmlns:a16="http://schemas.microsoft.com/office/drawing/2014/main" id="{6FDA89C8-C4D6-4791-8670-E0DF2779DCD5}"/>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E892B36C-B027-48AF-8568-2F5D2056CF3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79CBC5E-4FF3-445A-9F88-32116A69B535}"/>
              </a:ext>
            </a:extLst>
          </p:cNvPr>
          <p:cNvSpPr>
            <a:spLocks noGrp="1"/>
          </p:cNvSpPr>
          <p:nvPr>
            <p:ph type="sldNum" sz="quarter" idx="12"/>
          </p:nvPr>
        </p:nvSpPr>
        <p:spPr/>
        <p:txBody>
          <a:bodyPr/>
          <a:lstStyle/>
          <a:p>
            <a:fld id="{AA68E6EA-E57E-4440-A531-C7DC5F7D763D}" type="slidenum">
              <a:rPr lang="en-US" smtClean="0"/>
              <a:t>‹#›</a:t>
            </a:fld>
            <a:endParaRPr lang="en-US" dirty="0"/>
          </a:p>
        </p:txBody>
      </p:sp>
    </p:spTree>
    <p:extLst>
      <p:ext uri="{BB962C8B-B14F-4D97-AF65-F5344CB8AC3E}">
        <p14:creationId xmlns:p14="http://schemas.microsoft.com/office/powerpoint/2010/main" val="3871680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431FBB-D3F5-488C-9924-2E596C8A451D}"/>
              </a:ext>
            </a:extLst>
          </p:cNvPr>
          <p:cNvSpPr>
            <a:spLocks noGrp="1"/>
          </p:cNvSpPr>
          <p:nvPr>
            <p:ph type="title"/>
          </p:nvPr>
        </p:nvSpPr>
        <p:spPr>
          <a:xfrm>
            <a:off x="628650" y="365126"/>
            <a:ext cx="7886700" cy="1325563"/>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B798E654-3235-4CC5-B159-AF777698DD4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4" name="Date Placeholder 3">
            <a:extLst>
              <a:ext uri="{FF2B5EF4-FFF2-40B4-BE49-F238E27FC236}">
                <a16:creationId xmlns:a16="http://schemas.microsoft.com/office/drawing/2014/main" id="{E4C81D57-7400-46F3-A953-1FBC7480BE4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A869F78F-A0F4-4D07-B80A-C4E8F02DB8E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5602E84-3CE9-4265-BF5A-C2F0A8B538A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A68E6EA-E57E-4440-A531-C7DC5F7D763D}" type="slidenum">
              <a:rPr lang="en-US" smtClean="0"/>
              <a:t>‹#›</a:t>
            </a:fld>
            <a:endParaRPr lang="en-US" dirty="0"/>
          </a:p>
        </p:txBody>
      </p:sp>
    </p:spTree>
    <p:extLst>
      <p:ext uri="{BB962C8B-B14F-4D97-AF65-F5344CB8AC3E}">
        <p14:creationId xmlns:p14="http://schemas.microsoft.com/office/powerpoint/2010/main" val="294769025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5" r:id="rId3"/>
    <p:sldLayoutId id="2147483650" r:id="rId4"/>
    <p:sldLayoutId id="2147483661" r:id="rId5"/>
    <p:sldLayoutId id="2147483652" r:id="rId6"/>
    <p:sldLayoutId id="2147483662" r:id="rId7"/>
    <p:sldLayoutId id="2147483653" r:id="rId8"/>
    <p:sldLayoutId id="2147483664" r:id="rId9"/>
    <p:sldLayoutId id="2147483654" r:id="rId10"/>
    <p:sldLayoutId id="2147483663" r:id="rId11"/>
    <p:sldLayoutId id="2147483655" r:id="rId12"/>
    <p:sldLayoutId id="2147483666" r:id="rId13"/>
  </p:sldLayoutIdLst>
  <p:hf hdr="0" ftr="0" dt="0"/>
  <p:txStyles>
    <p:titleStyle>
      <a:lvl1pPr algn="l" defTabSz="685800" rtl="0" eaLnBrk="1" latinLnBrk="0" hangingPunct="1">
        <a:lnSpc>
          <a:spcPts val="4200"/>
        </a:lnSpc>
        <a:spcBef>
          <a:spcPct val="0"/>
        </a:spcBef>
        <a:buNone/>
        <a:defRPr sz="4000" kern="1200">
          <a:solidFill>
            <a:schemeClr val="bg1"/>
          </a:solidFill>
          <a:latin typeface="+mj-lt"/>
          <a:ea typeface="+mj-ea"/>
          <a:cs typeface="+mj-cs"/>
        </a:defRPr>
      </a:lvl1pPr>
    </p:titleStyle>
    <p:bodyStyle>
      <a:lvl1pPr marL="171450" indent="-171450" algn="l" defTabSz="685800" rtl="0" eaLnBrk="1" latinLnBrk="0" hangingPunct="1">
        <a:lnSpc>
          <a:spcPct val="90000"/>
        </a:lnSpc>
        <a:spcBef>
          <a:spcPts val="750"/>
        </a:spcBef>
        <a:buClr>
          <a:schemeClr val="accent2"/>
        </a:buClr>
        <a:buFont typeface="Arial" panose="020B0604020202020204" pitchFamily="34" charset="0"/>
        <a:buChar char="•"/>
        <a:defRPr sz="2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Clr>
          <a:schemeClr val="accent2"/>
        </a:buClr>
        <a:buFont typeface="Arial" panose="020B0604020202020204" pitchFamily="34" charset="0"/>
        <a:buChar char="•"/>
        <a:defRPr sz="2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Clr>
          <a:schemeClr val="accent2"/>
        </a:buClr>
        <a:buFont typeface="Arial" panose="020B0604020202020204" pitchFamily="34" charset="0"/>
        <a:buChar char="•"/>
        <a:defRPr sz="20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1.next.westlaw.com/Link/Document/FullText?findType=Y&amp;serNum=1981130922&amp;pubNum=578&amp;originatingDoc=I6f86f67cd44811d98ac8f235252e36df&amp;refType=RP&amp;originationContext=document&amp;transitionType=DocumentItem&amp;contextData=(sc.DocLink)" TargetMode="External"/><Relationship Id="rId2" Type="http://schemas.openxmlformats.org/officeDocument/2006/relationships/hyperlink" Target="https://1.next.westlaw.com/Link/Document/FullText?findType=Y&amp;serNum=1990050275&amp;pubNum=578&amp;originatingDoc=I25f0b4f8d23211d9bf60c1d57ebc853e&amp;refType=RP&amp;originationContext=document&amp;transitionType=DocumentItem&amp;contextData=(sc.Search)" TargetMode="Externa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AC8FA7A-328A-4E98-93EB-AB5496E9E7C8}"/>
              </a:ext>
            </a:extLst>
          </p:cNvPr>
          <p:cNvSpPr txBox="1">
            <a:spLocks/>
          </p:cNvSpPr>
          <p:nvPr/>
        </p:nvSpPr>
        <p:spPr>
          <a:xfrm>
            <a:off x="892500" y="2090437"/>
            <a:ext cx="7663800" cy="1958483"/>
          </a:xfrm>
          <a:prstGeom prst="rect">
            <a:avLst/>
          </a:prstGeom>
        </p:spPr>
        <p:txBody>
          <a:bodyPr vert="horz" lIns="91440" tIns="45720" rIns="91440" bIns="45720" rtlCol="0" anchor="b">
            <a:normAutofit/>
          </a:bodyPr>
          <a:lstStyle>
            <a:lvl1pPr algn="l" defTabSz="685800" rtl="0" eaLnBrk="1" latinLnBrk="0" hangingPunct="1">
              <a:lnSpc>
                <a:spcPts val="4200"/>
              </a:lnSpc>
              <a:spcBef>
                <a:spcPct val="0"/>
              </a:spcBef>
              <a:buNone/>
              <a:defRPr sz="4400" kern="1200">
                <a:solidFill>
                  <a:schemeClr val="bg1"/>
                </a:solidFill>
                <a:latin typeface="+mj-lt"/>
                <a:ea typeface="+mj-ea"/>
                <a:cs typeface="+mj-cs"/>
              </a:defRPr>
            </a:lvl1pPr>
          </a:lstStyle>
          <a:p>
            <a:pPr algn="ctr"/>
            <a:r>
              <a:rPr lang="en-US" dirty="0"/>
              <a:t>Workers’ Comp Defense Strategies and Legal Update </a:t>
            </a:r>
          </a:p>
        </p:txBody>
      </p:sp>
      <p:sp>
        <p:nvSpPr>
          <p:cNvPr id="5" name="Subtitle 2">
            <a:extLst>
              <a:ext uri="{FF2B5EF4-FFF2-40B4-BE49-F238E27FC236}">
                <a16:creationId xmlns:a16="http://schemas.microsoft.com/office/drawing/2014/main" id="{47E457F1-A8DA-45FA-9F3B-A1AC8E44211D}"/>
              </a:ext>
            </a:extLst>
          </p:cNvPr>
          <p:cNvSpPr txBox="1">
            <a:spLocks/>
          </p:cNvSpPr>
          <p:nvPr/>
        </p:nvSpPr>
        <p:spPr>
          <a:xfrm>
            <a:off x="1295400" y="4634458"/>
            <a:ext cx="6858000" cy="1873772"/>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Clr>
                <a:schemeClr val="accent2"/>
              </a:buClr>
              <a:buFont typeface="Arial" panose="020B0604020202020204" pitchFamily="34" charset="0"/>
              <a:buNone/>
              <a:defRPr sz="2400" kern="1200">
                <a:solidFill>
                  <a:schemeClr val="tx2"/>
                </a:solidFill>
                <a:latin typeface="+mn-lt"/>
                <a:ea typeface="+mn-ea"/>
                <a:cs typeface="+mn-cs"/>
              </a:defRPr>
            </a:lvl1pPr>
            <a:lvl2pPr marL="342900" indent="0" algn="ctr" defTabSz="685800" rtl="0" eaLnBrk="1" latinLnBrk="0" hangingPunct="1">
              <a:lnSpc>
                <a:spcPct val="90000"/>
              </a:lnSpc>
              <a:spcBef>
                <a:spcPts val="375"/>
              </a:spcBef>
              <a:buClr>
                <a:schemeClr val="accent2"/>
              </a:buClr>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Clr>
                <a:schemeClr val="accent2"/>
              </a:buClr>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endParaRPr lang="en-US" dirty="0"/>
          </a:p>
          <a:p>
            <a:pPr algn="ctr"/>
            <a:r>
              <a:rPr lang="en-US" dirty="0"/>
              <a:t>Elizabeth Weeden</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0589" y="213230"/>
            <a:ext cx="3487622" cy="2171044"/>
          </a:xfrm>
          <a:prstGeom prst="rect">
            <a:avLst/>
          </a:prstGeom>
        </p:spPr>
      </p:pic>
    </p:spTree>
    <p:extLst>
      <p:ext uri="{BB962C8B-B14F-4D97-AF65-F5344CB8AC3E}">
        <p14:creationId xmlns:p14="http://schemas.microsoft.com/office/powerpoint/2010/main" val="53192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normAutofit/>
          </a:bodyPr>
          <a:lstStyle/>
          <a:p>
            <a:pPr algn="ctr"/>
            <a:r>
              <a:rPr lang="en-US" sz="3000" dirty="0"/>
              <a:t>Injury must be “In the course of” and “Arising out of” the person’s Employment</a:t>
            </a:r>
          </a:p>
        </p:txBody>
      </p:sp>
      <p:sp>
        <p:nvSpPr>
          <p:cNvPr id="3" name="Content Placeholder 2"/>
          <p:cNvSpPr>
            <a:spLocks noGrp="1"/>
          </p:cNvSpPr>
          <p:nvPr>
            <p:ph idx="1"/>
          </p:nvPr>
        </p:nvSpPr>
        <p:spPr>
          <a:xfrm>
            <a:off x="628650" y="1825625"/>
            <a:ext cx="7886700" cy="4300090"/>
          </a:xfrm>
        </p:spPr>
        <p:txBody>
          <a:bodyPr>
            <a:normAutofit/>
          </a:bodyPr>
          <a:lstStyle/>
          <a:p>
            <a:pPr marL="342900" lvl="2" indent="-342900">
              <a:spcBef>
                <a:spcPts val="750"/>
              </a:spcBef>
            </a:pPr>
            <a:r>
              <a:rPr lang="en-US" sz="1700" dirty="0"/>
              <a:t>The injury must be </a:t>
            </a:r>
            <a:r>
              <a:rPr lang="en-US" sz="1700" i="1" dirty="0"/>
              <a:t> in the course of the employment </a:t>
            </a:r>
            <a:r>
              <a:rPr lang="en-US" sz="1700" dirty="0"/>
              <a:t>(time, place, circumstances of injury), AND</a:t>
            </a:r>
          </a:p>
          <a:p>
            <a:pPr marL="342900" lvl="2" indent="-342900">
              <a:spcBef>
                <a:spcPts val="750"/>
              </a:spcBef>
            </a:pPr>
            <a:r>
              <a:rPr lang="en-US" sz="1700" dirty="0"/>
              <a:t>Injury must also </a:t>
            </a:r>
            <a:r>
              <a:rPr lang="en-US" sz="1700" i="1" dirty="0"/>
              <a:t>arise out of the employment </a:t>
            </a:r>
            <a:r>
              <a:rPr lang="en-US" sz="1700" dirty="0"/>
              <a:t>(there must be a causal connection between the injury and the employment).</a:t>
            </a:r>
          </a:p>
          <a:p>
            <a:pPr marL="342900" lvl="2" indent="-342900">
              <a:spcBef>
                <a:spcPts val="750"/>
              </a:spcBef>
            </a:pPr>
            <a:endParaRPr lang="en-US" sz="1700" dirty="0"/>
          </a:p>
          <a:p>
            <a:pPr marL="0" lvl="2" indent="0">
              <a:spcBef>
                <a:spcPts val="750"/>
              </a:spcBef>
              <a:buNone/>
            </a:pPr>
            <a:r>
              <a:rPr lang="en-US" sz="1700" dirty="0"/>
              <a:t>The “Totality of the Circumstances” test set forth in  </a:t>
            </a:r>
            <a:r>
              <a:rPr lang="en-US" sz="1700" i="1" u="sng" dirty="0">
                <a:hlinkClick r:id="rId2"/>
              </a:rPr>
              <a:t>Fisher v. Mayfield</a:t>
            </a:r>
            <a:r>
              <a:rPr lang="en-US" sz="1700" u="sng" dirty="0">
                <a:hlinkClick r:id="rId2"/>
              </a:rPr>
              <a:t> (1990), 49 Ohio St.3d 275, 276, 551 N.E.2d 1271</a:t>
            </a:r>
            <a:r>
              <a:rPr lang="en-US" sz="1700" dirty="0"/>
              <a:t>, (citing  </a:t>
            </a:r>
            <a:r>
              <a:rPr lang="en-US" sz="1700" i="1" u="sng" dirty="0">
                <a:hlinkClick r:id="rId3"/>
              </a:rPr>
              <a:t>Lord v. Daugherty</a:t>
            </a:r>
            <a:r>
              <a:rPr lang="en-US" sz="1700" u="sng" dirty="0">
                <a:hlinkClick r:id="rId3"/>
              </a:rPr>
              <a:t> (1981), 66 Ohio St.2d 441, 20 O.O.3d 376, 423 N.E.2d </a:t>
            </a:r>
            <a:r>
              <a:rPr lang="en-US" sz="1700" dirty="0">
                <a:hlinkClick r:id="rId3"/>
              </a:rPr>
              <a:t>96</a:t>
            </a:r>
            <a:r>
              <a:rPr lang="en-US" sz="1700" dirty="0"/>
              <a:t>) is used to determine if an injury is “arising out of” the employment. The circumstances to consider include, but are not limited to: </a:t>
            </a:r>
          </a:p>
          <a:p>
            <a:pPr marL="0" lvl="2" indent="0">
              <a:spcBef>
                <a:spcPts val="750"/>
              </a:spcBef>
              <a:buNone/>
            </a:pPr>
            <a:endParaRPr lang="en-US" sz="1700" dirty="0"/>
          </a:p>
          <a:p>
            <a:pPr marL="0" lvl="2" indent="0">
              <a:spcBef>
                <a:spcPts val="750"/>
              </a:spcBef>
              <a:buNone/>
            </a:pPr>
            <a:r>
              <a:rPr lang="en-US" sz="1700" dirty="0"/>
              <a:t>1. the proximity of the scene of the accident to the place of employment, </a:t>
            </a:r>
          </a:p>
          <a:p>
            <a:pPr marL="0" lvl="2" indent="0">
              <a:spcBef>
                <a:spcPts val="750"/>
              </a:spcBef>
              <a:buNone/>
            </a:pPr>
            <a:r>
              <a:rPr lang="en-US" sz="1700" dirty="0"/>
              <a:t>2. the degree of control the employer had over the scene of the accident, and </a:t>
            </a:r>
          </a:p>
          <a:p>
            <a:pPr marL="0" lvl="2" indent="0">
              <a:spcBef>
                <a:spcPts val="750"/>
              </a:spcBef>
              <a:buNone/>
            </a:pPr>
            <a:r>
              <a:rPr lang="en-US" sz="1700" dirty="0"/>
              <a:t>3. the benefit the employer received from the injured employee’s presence at the scene of the accident.</a:t>
            </a:r>
          </a:p>
          <a:p>
            <a:endParaRPr lang="en-US" dirty="0"/>
          </a:p>
        </p:txBody>
      </p:sp>
      <p:sp>
        <p:nvSpPr>
          <p:cNvPr id="4" name="Slide Number Placeholder 3"/>
          <p:cNvSpPr>
            <a:spLocks noGrp="1"/>
          </p:cNvSpPr>
          <p:nvPr>
            <p:ph type="sldNum" sz="quarter" idx="12"/>
          </p:nvPr>
        </p:nvSpPr>
        <p:spPr/>
        <p:txBody>
          <a:bodyPr/>
          <a:lstStyle/>
          <a:p>
            <a:fld id="{AA68E6EA-E57E-4440-A531-C7DC5F7D763D}" type="slidenum">
              <a:rPr lang="en-US" smtClean="0"/>
              <a:t>10</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1369070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US" dirty="0"/>
              <a:t>Prepare for Allowance of a Claim</a:t>
            </a:r>
          </a:p>
        </p:txBody>
      </p:sp>
      <p:sp>
        <p:nvSpPr>
          <p:cNvPr id="3" name="Content Placeholder 2"/>
          <p:cNvSpPr>
            <a:spLocks noGrp="1"/>
          </p:cNvSpPr>
          <p:nvPr>
            <p:ph idx="1"/>
          </p:nvPr>
        </p:nvSpPr>
        <p:spPr/>
        <p:txBody>
          <a:bodyPr/>
          <a:lstStyle/>
          <a:p>
            <a:pPr lvl="1" fontAlgn="base"/>
            <a:endParaRPr lang="en-US" dirty="0"/>
          </a:p>
          <a:p>
            <a:pPr lvl="1" fontAlgn="base"/>
            <a:r>
              <a:rPr lang="en-US" sz="1800" dirty="0"/>
              <a:t>Gather witness statements and put them in affidavit form with notarization.  Hearing Officers may not consider handwritten statements that are not notarized.</a:t>
            </a:r>
          </a:p>
          <a:p>
            <a:pPr marL="342900" lvl="1" indent="0" fontAlgn="base">
              <a:buNone/>
            </a:pPr>
            <a:endParaRPr lang="en-US" sz="1800" dirty="0"/>
          </a:p>
          <a:p>
            <a:pPr marL="0" indent="0">
              <a:buNone/>
            </a:pPr>
            <a:endParaRPr lang="en-US" sz="1800" dirty="0"/>
          </a:p>
          <a:p>
            <a:pPr lvl="1" fontAlgn="base"/>
            <a:r>
              <a:rPr lang="en-US" sz="1800" dirty="0"/>
              <a:t>Check to see if there is video evidence of the injured worker’s workstation or accident location that may be relevant to the defense of the claim.  Many employers have cameras in the workplace which may capture a view of the scene of an alleged injury and may shed light on whether or not an injury occurred as described.</a:t>
            </a:r>
          </a:p>
          <a:p>
            <a:endParaRPr lang="en-US" dirty="0"/>
          </a:p>
        </p:txBody>
      </p:sp>
      <p:sp>
        <p:nvSpPr>
          <p:cNvPr id="4" name="Slide Number Placeholder 3"/>
          <p:cNvSpPr>
            <a:spLocks noGrp="1"/>
          </p:cNvSpPr>
          <p:nvPr>
            <p:ph type="sldNum" sz="quarter" idx="12"/>
          </p:nvPr>
        </p:nvSpPr>
        <p:spPr/>
        <p:txBody>
          <a:bodyPr/>
          <a:lstStyle/>
          <a:p>
            <a:fld id="{AA68E6EA-E57E-4440-A531-C7DC5F7D763D}" type="slidenum">
              <a:rPr lang="en-US" smtClean="0"/>
              <a:t>11</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2012473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US" dirty="0"/>
              <a:t>Prepare for Allowance of a Claim</a:t>
            </a:r>
          </a:p>
        </p:txBody>
      </p:sp>
      <p:sp>
        <p:nvSpPr>
          <p:cNvPr id="3" name="Content Placeholder 2"/>
          <p:cNvSpPr>
            <a:spLocks noGrp="1"/>
          </p:cNvSpPr>
          <p:nvPr>
            <p:ph idx="1"/>
          </p:nvPr>
        </p:nvSpPr>
        <p:spPr/>
        <p:txBody>
          <a:bodyPr>
            <a:normAutofit lnSpcReduction="10000"/>
          </a:bodyPr>
          <a:lstStyle/>
          <a:p>
            <a:pPr marL="171450" lvl="1">
              <a:spcBef>
                <a:spcPts val="750"/>
              </a:spcBef>
            </a:pPr>
            <a:r>
              <a:rPr lang="en-US" sz="1700" dirty="0"/>
              <a:t>Consider an IME </a:t>
            </a:r>
          </a:p>
          <a:p>
            <a:pPr marL="0" lvl="1" indent="0">
              <a:spcBef>
                <a:spcPts val="750"/>
              </a:spcBef>
              <a:buNone/>
            </a:pPr>
            <a:endParaRPr lang="en-US" sz="1700" dirty="0"/>
          </a:p>
          <a:p>
            <a:pPr marL="514350" lvl="2">
              <a:spcBef>
                <a:spcPts val="750"/>
              </a:spcBef>
            </a:pPr>
            <a:r>
              <a:rPr lang="en-US" sz="1500" dirty="0"/>
              <a:t>Be sure to tell the IME doctor the story of the claim, what the concerns are and to ask specific questions to obtain the doctor’s opinion within “reasonable medical probability.” </a:t>
            </a:r>
          </a:p>
          <a:p>
            <a:pPr marL="342900" lvl="2" indent="0">
              <a:spcBef>
                <a:spcPts val="750"/>
              </a:spcBef>
              <a:buNone/>
            </a:pPr>
            <a:endParaRPr lang="en-US" sz="1500" dirty="0"/>
          </a:p>
          <a:p>
            <a:pPr marL="514350" lvl="2">
              <a:spcBef>
                <a:spcPts val="750"/>
              </a:spcBef>
            </a:pPr>
            <a:r>
              <a:rPr lang="en-US" sz="1500" dirty="0"/>
              <a:t>If diagnostic testing has been completed, obtain the testing on disc (not just the typed interpretations) and send the discs to your IME doctor for review. </a:t>
            </a:r>
          </a:p>
          <a:p>
            <a:pPr marL="342900" lvl="2" indent="0">
              <a:spcBef>
                <a:spcPts val="750"/>
              </a:spcBef>
              <a:buNone/>
            </a:pPr>
            <a:endParaRPr lang="en-US" sz="1500" dirty="0"/>
          </a:p>
          <a:p>
            <a:pPr marL="514350" lvl="2">
              <a:spcBef>
                <a:spcPts val="750"/>
              </a:spcBef>
            </a:pPr>
            <a:r>
              <a:rPr lang="en-US" sz="1500" dirty="0"/>
              <a:t>Make sure the IME doctor has a job description for the job the injured worker was doing at the time of the injury.</a:t>
            </a:r>
          </a:p>
          <a:p>
            <a:pPr marL="342900" lvl="2" indent="0">
              <a:spcBef>
                <a:spcPts val="750"/>
              </a:spcBef>
              <a:buNone/>
            </a:pPr>
            <a:endParaRPr lang="en-US" sz="1500" dirty="0"/>
          </a:p>
          <a:p>
            <a:pPr marL="514350" lvl="2">
              <a:spcBef>
                <a:spcPts val="750"/>
              </a:spcBef>
            </a:pPr>
            <a:r>
              <a:rPr lang="en-US" sz="1500" dirty="0"/>
              <a:t>Submit any witness statements to the IME doctor.</a:t>
            </a:r>
          </a:p>
          <a:p>
            <a:pPr marL="342900" lvl="2" indent="0">
              <a:spcBef>
                <a:spcPts val="750"/>
              </a:spcBef>
              <a:buNone/>
            </a:pPr>
            <a:endParaRPr lang="en-US" sz="1500" dirty="0"/>
          </a:p>
          <a:p>
            <a:pPr marL="514350" lvl="2">
              <a:spcBef>
                <a:spcPts val="750"/>
              </a:spcBef>
            </a:pPr>
            <a:r>
              <a:rPr lang="en-US" sz="1500" dirty="0"/>
              <a:t>Don’t wait to schedule the IME.  If due diligence is not exercised in scheduling the IME promptly after the claim is filed, the Industrial Commission may not grant a continuance of a hearing due to a scheduled IME. Generally, the requirement is 14 days.</a:t>
            </a:r>
          </a:p>
          <a:p>
            <a:endParaRPr lang="en-US" dirty="0"/>
          </a:p>
        </p:txBody>
      </p:sp>
      <p:sp>
        <p:nvSpPr>
          <p:cNvPr id="4" name="Slide Number Placeholder 3"/>
          <p:cNvSpPr>
            <a:spLocks noGrp="1"/>
          </p:cNvSpPr>
          <p:nvPr>
            <p:ph type="sldNum" sz="quarter" idx="12"/>
          </p:nvPr>
        </p:nvSpPr>
        <p:spPr/>
        <p:txBody>
          <a:bodyPr/>
          <a:lstStyle/>
          <a:p>
            <a:fld id="{AA68E6EA-E57E-4440-A531-C7DC5F7D763D}" type="slidenum">
              <a:rPr lang="en-US" smtClean="0"/>
              <a:t>12</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2168492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5674"/>
            <a:ext cx="7886700" cy="1325563"/>
          </a:xfrm>
        </p:spPr>
        <p:txBody>
          <a:bodyPr/>
          <a:lstStyle/>
          <a:p>
            <a:pPr algn="ctr"/>
            <a:r>
              <a:rPr lang="en-US" dirty="0"/>
              <a:t>Prepare for Allowance of a Claim</a:t>
            </a:r>
          </a:p>
        </p:txBody>
      </p:sp>
      <p:sp>
        <p:nvSpPr>
          <p:cNvPr id="3" name="Content Placeholder 2"/>
          <p:cNvSpPr>
            <a:spLocks noGrp="1"/>
          </p:cNvSpPr>
          <p:nvPr>
            <p:ph idx="1"/>
          </p:nvPr>
        </p:nvSpPr>
        <p:spPr/>
        <p:txBody>
          <a:bodyPr>
            <a:normAutofit/>
          </a:bodyPr>
          <a:lstStyle/>
          <a:p>
            <a:pPr lvl="1" fontAlgn="base"/>
            <a:r>
              <a:rPr lang="en-US" sz="1700" dirty="0"/>
              <a:t>Request that any other claims for injuries to the same parts of the body are listed as reference claims for the hearing, so that information regarding those claims will be available for review by all parties and the hearing officer. </a:t>
            </a:r>
          </a:p>
          <a:p>
            <a:pPr marL="342900" lvl="1" indent="0" fontAlgn="base">
              <a:buNone/>
            </a:pPr>
            <a:endParaRPr lang="en-US" sz="1700" dirty="0"/>
          </a:p>
          <a:p>
            <a:pPr lvl="1" fontAlgn="base"/>
            <a:r>
              <a:rPr lang="en-US" sz="1700" dirty="0"/>
              <a:t>Submit all evidence to the Industrial Commission and opposing side in advance of the hearing and not a few days beforehand or it is likely that the hearing will be continued. </a:t>
            </a:r>
          </a:p>
          <a:p>
            <a:pPr marL="342900" lvl="1" indent="0" fontAlgn="base">
              <a:buNone/>
            </a:pPr>
            <a:endParaRPr lang="en-US" sz="1700" dirty="0"/>
          </a:p>
          <a:p>
            <a:pPr lvl="1" fontAlgn="base"/>
            <a:r>
              <a:rPr lang="en-US" sz="1700" dirty="0"/>
              <a:t>Consider court reporter if there are significant factual discrepancies to lockdown the Claimant’s testimony.</a:t>
            </a:r>
          </a:p>
          <a:p>
            <a:pPr marL="342900" lvl="1" indent="0" fontAlgn="base">
              <a:buNone/>
            </a:pPr>
            <a:endParaRPr lang="en-US" sz="1700" dirty="0"/>
          </a:p>
          <a:p>
            <a:pPr lvl="1" fontAlgn="base"/>
            <a:r>
              <a:rPr lang="en-US" sz="1700" dirty="0"/>
              <a:t>Consider requesting additional time in writing if you think the hearing will take more than 20 minutes.</a:t>
            </a:r>
          </a:p>
          <a:p>
            <a:endParaRPr lang="en-US" dirty="0"/>
          </a:p>
        </p:txBody>
      </p:sp>
      <p:sp>
        <p:nvSpPr>
          <p:cNvPr id="4" name="Slide Number Placeholder 3"/>
          <p:cNvSpPr>
            <a:spLocks noGrp="1"/>
          </p:cNvSpPr>
          <p:nvPr>
            <p:ph type="sldNum" sz="quarter" idx="12"/>
          </p:nvPr>
        </p:nvSpPr>
        <p:spPr/>
        <p:txBody>
          <a:bodyPr/>
          <a:lstStyle/>
          <a:p>
            <a:fld id="{AA68E6EA-E57E-4440-A531-C7DC5F7D763D}" type="slidenum">
              <a:rPr lang="en-US" smtClean="0"/>
              <a:t>13</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9519734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35682" y="1825625"/>
            <a:ext cx="7886700" cy="4351338"/>
          </a:xfrm>
        </p:spPr>
        <p:txBody>
          <a:bodyPr>
            <a:normAutofit/>
          </a:bodyPr>
          <a:lstStyle/>
          <a:p>
            <a:pPr marL="171450" lvl="1">
              <a:spcBef>
                <a:spcPts val="750"/>
              </a:spcBef>
            </a:pPr>
            <a:endParaRPr lang="en-US" sz="1800" dirty="0"/>
          </a:p>
          <a:p>
            <a:pPr marL="171450" lvl="1">
              <a:spcBef>
                <a:spcPts val="750"/>
              </a:spcBef>
            </a:pPr>
            <a:endParaRPr lang="en-US" sz="1800" dirty="0"/>
          </a:p>
          <a:p>
            <a:pPr marL="171450" lvl="1">
              <a:spcBef>
                <a:spcPts val="750"/>
              </a:spcBef>
            </a:pPr>
            <a:r>
              <a:rPr lang="en-US" sz="2000" dirty="0"/>
              <a:t>To be compensable, a psychological condition must be causally related to the actual physical injuries in the claim and not simply to the traumatic nature of the incident itself per </a:t>
            </a:r>
            <a:r>
              <a:rPr lang="en-US" sz="2000" i="1" dirty="0"/>
              <a:t>Armstrong v Jurgensen Co</a:t>
            </a:r>
            <a:r>
              <a:rPr lang="en-US" sz="2000" dirty="0"/>
              <a:t>., 136 Ohio St.3d 58 (2013).</a:t>
            </a:r>
          </a:p>
          <a:p>
            <a:pPr marL="0" lvl="1" indent="0">
              <a:spcBef>
                <a:spcPts val="750"/>
              </a:spcBef>
              <a:buNone/>
            </a:pPr>
            <a:endParaRPr lang="en-US" sz="2000" dirty="0"/>
          </a:p>
          <a:p>
            <a:endParaRPr lang="en-US" sz="2000" dirty="0"/>
          </a:p>
          <a:p>
            <a:r>
              <a:rPr lang="en-US" sz="2000" dirty="0"/>
              <a:t>Keep in mind that a psychologist cannot address medications and if you use a psychologist for an IME you may need a companion file review form a Psychiatrist to address medications.</a:t>
            </a:r>
          </a:p>
          <a:p>
            <a:pPr marL="0" lvl="1" indent="0">
              <a:spcBef>
                <a:spcPts val="750"/>
              </a:spcBef>
              <a:buNone/>
            </a:pPr>
            <a:endParaRPr lang="en-US" sz="2400" dirty="0"/>
          </a:p>
        </p:txBody>
      </p:sp>
      <p:sp>
        <p:nvSpPr>
          <p:cNvPr id="3" name="Slide Number Placeholder 2"/>
          <p:cNvSpPr>
            <a:spLocks noGrp="1"/>
          </p:cNvSpPr>
          <p:nvPr>
            <p:ph type="sldNum" sz="quarter" idx="12"/>
          </p:nvPr>
        </p:nvSpPr>
        <p:spPr/>
        <p:txBody>
          <a:bodyPr/>
          <a:lstStyle/>
          <a:p>
            <a:fld id="{AA68E6EA-E57E-4440-A531-C7DC5F7D763D}" type="slidenum">
              <a:rPr lang="en-US" smtClean="0"/>
              <a:t>14</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
        <p:nvSpPr>
          <p:cNvPr id="7" name="Title 6"/>
          <p:cNvSpPr>
            <a:spLocks noGrp="1"/>
          </p:cNvSpPr>
          <p:nvPr>
            <p:ph type="title"/>
          </p:nvPr>
        </p:nvSpPr>
        <p:spPr/>
        <p:txBody>
          <a:bodyPr/>
          <a:lstStyle/>
          <a:p>
            <a:pPr algn="ctr"/>
            <a:r>
              <a:rPr lang="en-US" dirty="0"/>
              <a:t>Allowance of a Psychological Condition</a:t>
            </a:r>
          </a:p>
        </p:txBody>
      </p:sp>
    </p:spTree>
    <p:extLst>
      <p:ext uri="{BB962C8B-B14F-4D97-AF65-F5344CB8AC3E}">
        <p14:creationId xmlns:p14="http://schemas.microsoft.com/office/powerpoint/2010/main" val="3949613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85126"/>
            <a:ext cx="7886700" cy="1325563"/>
          </a:xfrm>
        </p:spPr>
        <p:txBody>
          <a:bodyPr/>
          <a:lstStyle/>
          <a:p>
            <a:pPr algn="ctr"/>
            <a:r>
              <a:rPr lang="en-US" dirty="0"/>
              <a:t>Defend a Request for Temporary	Total Compensation</a:t>
            </a:r>
          </a:p>
        </p:txBody>
      </p:sp>
      <p:sp>
        <p:nvSpPr>
          <p:cNvPr id="3" name="Content Placeholder 2"/>
          <p:cNvSpPr>
            <a:spLocks noGrp="1"/>
          </p:cNvSpPr>
          <p:nvPr>
            <p:ph idx="1"/>
          </p:nvPr>
        </p:nvSpPr>
        <p:spPr/>
        <p:txBody>
          <a:bodyPr/>
          <a:lstStyle/>
          <a:p>
            <a:pPr marL="0" indent="0">
              <a:buNone/>
            </a:pPr>
            <a:r>
              <a:rPr lang="en-US" sz="2400" dirty="0"/>
              <a:t>Purpose of TTD:</a:t>
            </a:r>
          </a:p>
          <a:p>
            <a:pPr marL="0" indent="0">
              <a:buNone/>
            </a:pPr>
            <a:endParaRPr lang="en-US" sz="2400" dirty="0"/>
          </a:p>
          <a:p>
            <a:pPr marL="0" indent="0">
              <a:buNone/>
            </a:pPr>
            <a:r>
              <a:rPr lang="en-US" sz="2400" dirty="0"/>
              <a:t>To compensate an injured worker for lost earnings during a period of disability when an injury heals.  The injured worker must show that he or she cannot return to the former position of employment and that the industrial injury is the cause of the lost earnings. Claimant must be part of work force and taken off work to qualify for TTD. There must be actual lost earnings to replace.</a:t>
            </a:r>
          </a:p>
          <a:p>
            <a:pPr marL="0" indent="0">
              <a:buNone/>
            </a:pPr>
            <a:endParaRPr lang="en-US" dirty="0"/>
          </a:p>
          <a:p>
            <a:endParaRPr lang="en-US" sz="2400" dirty="0"/>
          </a:p>
        </p:txBody>
      </p:sp>
      <p:sp>
        <p:nvSpPr>
          <p:cNvPr id="4" name="Slide Number Placeholder 3"/>
          <p:cNvSpPr>
            <a:spLocks noGrp="1"/>
          </p:cNvSpPr>
          <p:nvPr>
            <p:ph type="sldNum" sz="quarter" idx="12"/>
          </p:nvPr>
        </p:nvSpPr>
        <p:spPr/>
        <p:txBody>
          <a:bodyPr/>
          <a:lstStyle/>
          <a:p>
            <a:fld id="{AA68E6EA-E57E-4440-A531-C7DC5F7D763D}" type="slidenum">
              <a:rPr lang="en-US" smtClean="0"/>
              <a:t>15</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4065497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9926"/>
            <a:ext cx="7886700" cy="1325563"/>
          </a:xfrm>
        </p:spPr>
        <p:txBody>
          <a:bodyPr>
            <a:normAutofit/>
          </a:bodyPr>
          <a:lstStyle/>
          <a:p>
            <a:pPr algn="ctr"/>
            <a:r>
              <a:rPr lang="en-US" dirty="0"/>
              <a:t>	Defend a Request for TTD</a:t>
            </a:r>
          </a:p>
        </p:txBody>
      </p:sp>
      <p:sp>
        <p:nvSpPr>
          <p:cNvPr id="3" name="Content Placeholder 2"/>
          <p:cNvSpPr>
            <a:spLocks noGrp="1"/>
          </p:cNvSpPr>
          <p:nvPr>
            <p:ph idx="1"/>
          </p:nvPr>
        </p:nvSpPr>
        <p:spPr/>
        <p:txBody>
          <a:bodyPr>
            <a:normAutofit/>
          </a:bodyPr>
          <a:lstStyle/>
          <a:p>
            <a:pPr marL="0" indent="0">
              <a:buNone/>
            </a:pPr>
            <a:r>
              <a:rPr lang="en-US" sz="1600" dirty="0">
                <a:latin typeface="Callibri"/>
              </a:rPr>
              <a:t>Ohio R.C. 4123.56 </a:t>
            </a:r>
            <a:r>
              <a:rPr lang="mr-IN" sz="1600" dirty="0">
                <a:latin typeface="Callibri"/>
              </a:rPr>
              <a:t>–</a:t>
            </a:r>
            <a:r>
              <a:rPr lang="en-US" sz="1600" dirty="0">
                <a:latin typeface="Callibri"/>
              </a:rPr>
              <a:t> states temporary total is payable when the allowed physical or psychological conditions in a claim prevent the injured worker from returning to their former position of employment. </a:t>
            </a:r>
          </a:p>
          <a:p>
            <a:pPr marL="0" indent="0">
              <a:buNone/>
            </a:pPr>
            <a:r>
              <a:rPr lang="en-US" sz="1600" dirty="0">
                <a:latin typeface="Callibri"/>
              </a:rPr>
              <a:t> </a:t>
            </a:r>
          </a:p>
          <a:p>
            <a:pPr marL="0" indent="0">
              <a:buNone/>
            </a:pPr>
            <a:r>
              <a:rPr lang="en-US" sz="1600" dirty="0">
                <a:latin typeface="Callibri"/>
              </a:rPr>
              <a:t>Temporary total is not payable:</a:t>
            </a:r>
          </a:p>
          <a:p>
            <a:r>
              <a:rPr lang="en-US" sz="1600" dirty="0">
                <a:latin typeface="Callibri"/>
              </a:rPr>
              <a:t>If the employee has returned to work;</a:t>
            </a:r>
          </a:p>
          <a:p>
            <a:r>
              <a:rPr lang="en-US" sz="1600" dirty="0">
                <a:latin typeface="Callibri"/>
              </a:rPr>
              <a:t>If the treating physician has released the employee to return to her former position of employment;</a:t>
            </a:r>
          </a:p>
          <a:p>
            <a:r>
              <a:rPr lang="en-US" sz="1600" dirty="0">
                <a:latin typeface="Callibri"/>
              </a:rPr>
              <a:t>When work within the restrictions is made available by the employer or another employer;</a:t>
            </a:r>
          </a:p>
          <a:p>
            <a:pPr lvl="1"/>
            <a:r>
              <a:rPr lang="en-US" sz="1600" dirty="0">
                <a:latin typeface="Callibri"/>
              </a:rPr>
              <a:t>Light-duty offer- Must be in writing.   Must be based upon restrictions from physician of record (preferably) or IME physician. Job duties must be set forth with specificity as well as rate of pay and hours.</a:t>
            </a:r>
          </a:p>
          <a:p>
            <a:pPr marL="342900" lvl="1" indent="0">
              <a:buNone/>
            </a:pPr>
            <a:endParaRPr lang="en-US" sz="1600" dirty="0">
              <a:latin typeface="Callibri"/>
            </a:endParaRPr>
          </a:p>
          <a:p>
            <a:r>
              <a:rPr lang="en-US" sz="1600" dirty="0">
                <a:latin typeface="Callibri"/>
              </a:rPr>
              <a:t>When the employee has reached maximum medical improvement.</a:t>
            </a:r>
          </a:p>
        </p:txBody>
      </p:sp>
      <p:sp>
        <p:nvSpPr>
          <p:cNvPr id="4" name="Slide Number Placeholder 3"/>
          <p:cNvSpPr>
            <a:spLocks noGrp="1"/>
          </p:cNvSpPr>
          <p:nvPr>
            <p:ph type="sldNum" sz="quarter" idx="12"/>
          </p:nvPr>
        </p:nvSpPr>
        <p:spPr/>
        <p:txBody>
          <a:bodyPr/>
          <a:lstStyle/>
          <a:p>
            <a:fld id="{AA68E6EA-E57E-4440-A531-C7DC5F7D763D}" type="slidenum">
              <a:rPr lang="en-US" smtClean="0"/>
              <a:t>16</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839000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US" dirty="0"/>
              <a:t>	Defend a Request for TTD</a:t>
            </a:r>
          </a:p>
        </p:txBody>
      </p:sp>
      <p:sp>
        <p:nvSpPr>
          <p:cNvPr id="3" name="Content Placeholder 2"/>
          <p:cNvSpPr>
            <a:spLocks noGrp="1"/>
          </p:cNvSpPr>
          <p:nvPr>
            <p:ph idx="1"/>
          </p:nvPr>
        </p:nvSpPr>
        <p:spPr/>
        <p:txBody>
          <a:bodyPr>
            <a:normAutofit/>
          </a:bodyPr>
          <a:lstStyle/>
          <a:p>
            <a:pPr marL="0" indent="0">
              <a:buNone/>
            </a:pPr>
            <a:endParaRPr lang="en-US" dirty="0"/>
          </a:p>
          <a:p>
            <a:r>
              <a:rPr lang="en-US" sz="2000" dirty="0"/>
              <a:t>Conduct surveillance if you think the injured worker is capable of more than what their doctor’s office notes say they are capable of. </a:t>
            </a:r>
          </a:p>
          <a:p>
            <a:endParaRPr lang="en-US" sz="2000" dirty="0"/>
          </a:p>
          <a:p>
            <a:pPr marL="0" indent="0">
              <a:buNone/>
            </a:pPr>
            <a:endParaRPr lang="en-US" sz="2000" dirty="0"/>
          </a:p>
          <a:p>
            <a:r>
              <a:rPr lang="en-US" sz="2000" dirty="0"/>
              <a:t>Have the investigator perform a full social media mining search to determine if the person may be working or may be posting things on Facebook about their activities that are inconsistent with being off work.</a:t>
            </a:r>
          </a:p>
        </p:txBody>
      </p:sp>
      <p:sp>
        <p:nvSpPr>
          <p:cNvPr id="4" name="Slide Number Placeholder 3"/>
          <p:cNvSpPr>
            <a:spLocks noGrp="1"/>
          </p:cNvSpPr>
          <p:nvPr>
            <p:ph type="sldNum" sz="quarter" idx="12"/>
          </p:nvPr>
        </p:nvSpPr>
        <p:spPr/>
        <p:txBody>
          <a:bodyPr/>
          <a:lstStyle/>
          <a:p>
            <a:fld id="{AA68E6EA-E57E-4440-A531-C7DC5F7D763D}" type="slidenum">
              <a:rPr lang="en-US" smtClean="0"/>
              <a:t>17</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3666260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US" dirty="0"/>
              <a:t>Legal Update - Autozone Case</a:t>
            </a:r>
          </a:p>
        </p:txBody>
      </p:sp>
      <p:sp>
        <p:nvSpPr>
          <p:cNvPr id="3" name="Content Placeholder 2"/>
          <p:cNvSpPr>
            <a:spLocks noGrp="1"/>
          </p:cNvSpPr>
          <p:nvPr>
            <p:ph idx="1"/>
          </p:nvPr>
        </p:nvSpPr>
        <p:spPr/>
        <p:txBody>
          <a:bodyPr>
            <a:normAutofit/>
          </a:bodyPr>
          <a:lstStyle/>
          <a:p>
            <a:pPr marL="0" indent="0">
              <a:buNone/>
            </a:pPr>
            <a:r>
              <a:rPr lang="en-US" sz="1500" dirty="0"/>
              <a:t>It all started with the changes to the Statute - ORC 4123.56 (F) was amended by HB 81 on September 5, 2020  and states that </a:t>
            </a:r>
          </a:p>
          <a:p>
            <a:pPr marL="0" indent="0">
              <a:buNone/>
            </a:pPr>
            <a:endParaRPr lang="en-US" sz="1500" dirty="0"/>
          </a:p>
          <a:p>
            <a:pPr>
              <a:buFont typeface="Arial" panose="020B0604020202020204" pitchFamily="34" charset="0"/>
              <a:buChar char="•"/>
            </a:pPr>
            <a:r>
              <a:rPr lang="en-US" sz="1500" b="0" i="0" dirty="0">
                <a:solidFill>
                  <a:srgbClr val="333333"/>
                </a:solidFill>
                <a:effectLst/>
              </a:rPr>
              <a:t> If an employee is unable to work or suffers a wage loss as the direct result of an impairment arising from an injury or occupational disease, the employee is entitled to receive compensation under this section, provided the employee is otherwise qualified. </a:t>
            </a:r>
          </a:p>
          <a:p>
            <a:pPr>
              <a:buFont typeface="Arial" panose="020B0604020202020204" pitchFamily="34" charset="0"/>
              <a:buChar char="•"/>
            </a:pPr>
            <a:endParaRPr lang="en-US" sz="1500" dirty="0">
              <a:solidFill>
                <a:srgbClr val="333333"/>
              </a:solidFill>
            </a:endParaRPr>
          </a:p>
          <a:p>
            <a:pPr>
              <a:buFont typeface="Arial" panose="020B0604020202020204" pitchFamily="34" charset="0"/>
              <a:buChar char="•"/>
            </a:pPr>
            <a:r>
              <a:rPr lang="en-US" sz="1500" b="0" i="0" dirty="0">
                <a:solidFill>
                  <a:srgbClr val="333333"/>
                </a:solidFill>
                <a:effectLst/>
              </a:rPr>
              <a:t>If an employee is not working or has suffered a wage loss as the direct result of reasons unrelated to the allowed injury or occupational disease, the employee is not eligible to receive compensation under this section. </a:t>
            </a:r>
          </a:p>
          <a:p>
            <a:pPr>
              <a:buFont typeface="Arial" panose="020B0604020202020204" pitchFamily="34" charset="0"/>
              <a:buChar char="•"/>
            </a:pPr>
            <a:endParaRPr lang="en-US" sz="1500" dirty="0">
              <a:solidFill>
                <a:srgbClr val="333333"/>
              </a:solidFill>
            </a:endParaRPr>
          </a:p>
          <a:p>
            <a:pPr>
              <a:buFont typeface="Arial" panose="020B0604020202020204" pitchFamily="34" charset="0"/>
              <a:buChar char="•"/>
            </a:pPr>
            <a:r>
              <a:rPr lang="en-US" sz="1500" b="0" i="0" dirty="0">
                <a:solidFill>
                  <a:srgbClr val="333333"/>
                </a:solidFill>
                <a:effectLst/>
              </a:rPr>
              <a:t>It is the intent of the general assembly to supersede any previous judicial decision that applied the doctrine of voluntary abandonment to a claim brought under this section.</a:t>
            </a:r>
          </a:p>
          <a:p>
            <a:pPr>
              <a:buFont typeface="Arial" panose="020B0604020202020204" pitchFamily="34" charset="0"/>
              <a:buChar char="•"/>
            </a:pPr>
            <a:endParaRPr lang="en-US" sz="1500" dirty="0">
              <a:solidFill>
                <a:srgbClr val="333333"/>
              </a:solidFill>
            </a:endParaRPr>
          </a:p>
          <a:p>
            <a:pPr>
              <a:buFont typeface="Arial" panose="020B0604020202020204" pitchFamily="34" charset="0"/>
              <a:buChar char="•"/>
            </a:pPr>
            <a:r>
              <a:rPr lang="en-US" sz="1500" dirty="0">
                <a:solidFill>
                  <a:srgbClr val="333333"/>
                </a:solidFill>
              </a:rPr>
              <a:t>The change in the statute applies to all claims from 9/5/2020 forward.</a:t>
            </a:r>
            <a:endParaRPr lang="en-US" sz="1500" dirty="0"/>
          </a:p>
          <a:p>
            <a:pPr marL="0" indent="0">
              <a:buNone/>
            </a:pPr>
            <a:endParaRPr lang="en-US" sz="1500" dirty="0"/>
          </a:p>
        </p:txBody>
      </p:sp>
      <p:sp>
        <p:nvSpPr>
          <p:cNvPr id="4" name="Slide Number Placeholder 3"/>
          <p:cNvSpPr>
            <a:spLocks noGrp="1"/>
          </p:cNvSpPr>
          <p:nvPr>
            <p:ph type="sldNum" sz="quarter" idx="12"/>
          </p:nvPr>
        </p:nvSpPr>
        <p:spPr/>
        <p:txBody>
          <a:bodyPr/>
          <a:lstStyle/>
          <a:p>
            <a:fld id="{AA68E6EA-E57E-4440-A531-C7DC5F7D763D}" type="slidenum">
              <a:rPr lang="en-US" smtClean="0"/>
              <a:t>18</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1890089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US" dirty="0"/>
              <a:t>Facts of Autozone</a:t>
            </a:r>
          </a:p>
        </p:txBody>
      </p:sp>
      <p:sp>
        <p:nvSpPr>
          <p:cNvPr id="3" name="Content Placeholder 2"/>
          <p:cNvSpPr>
            <a:spLocks noGrp="1"/>
          </p:cNvSpPr>
          <p:nvPr>
            <p:ph idx="1"/>
          </p:nvPr>
        </p:nvSpPr>
        <p:spPr>
          <a:xfrm>
            <a:off x="628650" y="1825625"/>
            <a:ext cx="7886700" cy="4212710"/>
          </a:xfrm>
        </p:spPr>
        <p:txBody>
          <a:bodyPr>
            <a:normAutofit/>
          </a:bodyPr>
          <a:lstStyle/>
          <a:p>
            <a:pPr>
              <a:buFont typeface="Arial" panose="020B0604020202020204" pitchFamily="34" charset="0"/>
              <a:buChar char="•"/>
            </a:pPr>
            <a:r>
              <a:rPr lang="en-US" sz="1800" dirty="0"/>
              <a:t>June 15, 2020 – Claimant injured his shoulder at work and worked light duty after the injury.</a:t>
            </a:r>
          </a:p>
          <a:p>
            <a:pPr>
              <a:buFont typeface="Arial" panose="020B0604020202020204" pitchFamily="34" charset="0"/>
              <a:buChar char="•"/>
            </a:pPr>
            <a:endParaRPr lang="en-US" sz="1800" dirty="0"/>
          </a:p>
          <a:p>
            <a:pPr>
              <a:buFont typeface="Arial" panose="020B0604020202020204" pitchFamily="34" charset="0"/>
              <a:buChar char="•"/>
            </a:pPr>
            <a:r>
              <a:rPr lang="en-US" sz="1800" dirty="0"/>
              <a:t>September 5, 2020 – Claimant was in an altercation with a co-worker and was terminated for violation of the Employer’s policies.</a:t>
            </a:r>
          </a:p>
          <a:p>
            <a:pPr>
              <a:buFont typeface="Arial" panose="020B0604020202020204" pitchFamily="34" charset="0"/>
              <a:buChar char="•"/>
            </a:pPr>
            <a:endParaRPr lang="en-US" sz="1800" dirty="0"/>
          </a:p>
          <a:p>
            <a:pPr>
              <a:buFont typeface="Arial" panose="020B0604020202020204" pitchFamily="34" charset="0"/>
              <a:buChar char="•"/>
            </a:pPr>
            <a:r>
              <a:rPr lang="en-US" sz="1800" dirty="0"/>
              <a:t>November 16, 2020 –Claimant had an approved surgery for the allowed conditions in the claim.</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IC granted TTD from the date of surgery forward.</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Employer appealed to the 10</a:t>
            </a:r>
            <a:r>
              <a:rPr lang="en-US" sz="1800" baseline="30000" dirty="0"/>
              <a:t>th</a:t>
            </a:r>
            <a:r>
              <a:rPr lang="en-US" sz="1800" dirty="0"/>
              <a:t> District Court of Appeals. </a:t>
            </a:r>
          </a:p>
          <a:p>
            <a:pPr>
              <a:buFont typeface="Arial" panose="020B0604020202020204" pitchFamily="34" charset="0"/>
              <a:buChar char="•"/>
            </a:pPr>
            <a:endParaRPr lang="en-US" sz="1800" dirty="0"/>
          </a:p>
          <a:p>
            <a:pPr marL="0" indent="0">
              <a:buNone/>
            </a:pPr>
            <a:endParaRPr lang="en-US" sz="1500" dirty="0"/>
          </a:p>
        </p:txBody>
      </p:sp>
      <p:sp>
        <p:nvSpPr>
          <p:cNvPr id="4" name="Slide Number Placeholder 3"/>
          <p:cNvSpPr>
            <a:spLocks noGrp="1"/>
          </p:cNvSpPr>
          <p:nvPr>
            <p:ph type="sldNum" sz="quarter" idx="12"/>
          </p:nvPr>
        </p:nvSpPr>
        <p:spPr/>
        <p:txBody>
          <a:bodyPr/>
          <a:lstStyle/>
          <a:p>
            <a:fld id="{AA68E6EA-E57E-4440-A531-C7DC5F7D763D}" type="slidenum">
              <a:rPr lang="en-US" smtClean="0"/>
              <a:t>19</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3894667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28650" y="0"/>
            <a:ext cx="7886700" cy="1325563"/>
          </a:xfrm>
        </p:spPr>
        <p:txBody>
          <a:bodyPr/>
          <a:lstStyle/>
          <a:p>
            <a:pPr algn="ctr"/>
            <a:r>
              <a:rPr lang="en-US" dirty="0"/>
              <a:t>Preliminary Matters</a:t>
            </a:r>
          </a:p>
        </p:txBody>
      </p:sp>
      <p:sp>
        <p:nvSpPr>
          <p:cNvPr id="5" name="Content Placeholder 4"/>
          <p:cNvSpPr>
            <a:spLocks noGrp="1"/>
          </p:cNvSpPr>
          <p:nvPr>
            <p:ph idx="1"/>
          </p:nvPr>
        </p:nvSpPr>
        <p:spPr/>
        <p:txBody>
          <a:bodyPr>
            <a:normAutofit fontScale="70000" lnSpcReduction="20000"/>
          </a:bodyPr>
          <a:lstStyle/>
          <a:p>
            <a:pPr marL="0" indent="0">
              <a:buNone/>
            </a:pPr>
            <a:r>
              <a:rPr lang="en-US" sz="3300" b="1" dirty="0"/>
              <a:t>Steps to Take BEFORE an Injury:</a:t>
            </a:r>
          </a:p>
          <a:p>
            <a:pPr marL="0" indent="0">
              <a:buNone/>
            </a:pPr>
            <a:endParaRPr lang="en-US" sz="3300" dirty="0"/>
          </a:p>
          <a:p>
            <a:r>
              <a:rPr lang="en-US" sz="3300" dirty="0"/>
              <a:t>Train supervisors to listen and document conversations when employees complain about physical problems or injuries at home such as car accidents, a chronic injury/condition, a fall at home, moving to a new home or helping someone move.</a:t>
            </a:r>
          </a:p>
          <a:p>
            <a:pPr marL="0" indent="0">
              <a:buNone/>
            </a:pPr>
            <a:endParaRPr lang="en-US" sz="3300" dirty="0"/>
          </a:p>
          <a:p>
            <a:r>
              <a:rPr lang="en-US" sz="3300" dirty="0"/>
              <a:t>This information may be helpful to defense of a claim later.</a:t>
            </a:r>
          </a:p>
          <a:p>
            <a:pPr marL="0" indent="0">
              <a:buNone/>
            </a:pPr>
            <a:endParaRPr lang="en-US" sz="3300" dirty="0"/>
          </a:p>
          <a:p>
            <a:r>
              <a:rPr lang="en-US" sz="3300" dirty="0"/>
              <a:t>If the company policy changes, make sure an updated acknowledgement is obtained.</a:t>
            </a:r>
          </a:p>
          <a:p>
            <a:pPr marL="0" indent="0">
              <a:buNone/>
            </a:pPr>
            <a:r>
              <a:rPr lang="en-US" dirty="0"/>
              <a:t>	</a:t>
            </a:r>
          </a:p>
          <a:p>
            <a:pPr marL="0" indent="0">
              <a:buNone/>
            </a:pPr>
            <a:endParaRPr lang="en-US" dirty="0"/>
          </a:p>
          <a:p>
            <a:pPr marL="0" indent="0">
              <a:buNone/>
            </a:pPr>
            <a:endParaRPr lang="en-US" dirty="0"/>
          </a:p>
        </p:txBody>
      </p:sp>
      <p:sp>
        <p:nvSpPr>
          <p:cNvPr id="2" name="Slide Number Placeholder 1"/>
          <p:cNvSpPr>
            <a:spLocks noGrp="1"/>
          </p:cNvSpPr>
          <p:nvPr>
            <p:ph type="sldNum" sz="quarter" idx="12"/>
          </p:nvPr>
        </p:nvSpPr>
        <p:spPr/>
        <p:txBody>
          <a:bodyPr/>
          <a:lstStyle/>
          <a:p>
            <a:fld id="{AA68E6EA-E57E-4440-A531-C7DC5F7D763D}" type="slidenum">
              <a:rPr lang="en-US" smtClean="0"/>
              <a:t>2</a:t>
            </a:fld>
            <a:endParaRPr lang="en-US" dirty="0"/>
          </a:p>
        </p:txBody>
      </p:sp>
      <p:pic>
        <p:nvPicPr>
          <p:cNvPr id="6" name="Picture 5"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26143544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US" dirty="0"/>
              <a:t>10</a:t>
            </a:r>
            <a:r>
              <a:rPr lang="en-US" baseline="30000" dirty="0"/>
              <a:t>th</a:t>
            </a:r>
            <a:r>
              <a:rPr lang="en-US" dirty="0"/>
              <a:t> District Decision in Autozone</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800" dirty="0">
                <a:latin typeface="Calibri" panose="020F0502020204030204" pitchFamily="34" charset="0"/>
                <a:cs typeface="Calibri" panose="020F0502020204030204" pitchFamily="34" charset="0"/>
              </a:rPr>
              <a:t>The 10</a:t>
            </a:r>
            <a:r>
              <a:rPr lang="en-US" sz="1800" baseline="30000" dirty="0">
                <a:latin typeface="Calibri" panose="020F0502020204030204" pitchFamily="34" charset="0"/>
                <a:cs typeface="Calibri" panose="020F0502020204030204" pitchFamily="34" charset="0"/>
              </a:rPr>
              <a:t>th</a:t>
            </a:r>
            <a:r>
              <a:rPr lang="en-US" sz="1800" dirty="0">
                <a:latin typeface="Calibri" panose="020F0502020204030204" pitchFamily="34" charset="0"/>
                <a:cs typeface="Calibri" panose="020F0502020204030204" pitchFamily="34" charset="0"/>
              </a:rPr>
              <a:t> District affirmed the payment of TTD after the date of the Claimant’s shoulder surgery finding that immediately after the surgery the Claimant was not working as a direct result of the allowed conditions in the claim.</a:t>
            </a:r>
          </a:p>
          <a:p>
            <a:pPr>
              <a:buFont typeface="Arial" panose="020B0604020202020204" pitchFamily="34" charset="0"/>
              <a:buChar char="•"/>
            </a:pP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latin typeface="Calibri" panose="020F0502020204030204" pitchFamily="34" charset="0"/>
                <a:cs typeface="Calibri" panose="020F0502020204030204" pitchFamily="34" charset="0"/>
              </a:rPr>
              <a:t>The 10</a:t>
            </a:r>
            <a:r>
              <a:rPr lang="en-US" sz="1800" baseline="30000" dirty="0">
                <a:latin typeface="Calibri" panose="020F0502020204030204" pitchFamily="34" charset="0"/>
                <a:cs typeface="Calibri" panose="020F0502020204030204" pitchFamily="34" charset="0"/>
              </a:rPr>
              <a:t>th</a:t>
            </a:r>
            <a:r>
              <a:rPr lang="en-US" sz="1800" dirty="0">
                <a:latin typeface="Calibri" panose="020F0502020204030204" pitchFamily="34" charset="0"/>
                <a:cs typeface="Calibri" panose="020F0502020204030204" pitchFamily="34" charset="0"/>
              </a:rPr>
              <a:t> District held that the reasons for the Claimant not working </a:t>
            </a:r>
            <a:r>
              <a:rPr lang="en-US" sz="1800" i="1" dirty="0">
                <a:latin typeface="Calibri" panose="020F0502020204030204" pitchFamily="34" charset="0"/>
                <a:cs typeface="Calibri" panose="020F0502020204030204" pitchFamily="34" charset="0"/>
              </a:rPr>
              <a:t>before</a:t>
            </a:r>
            <a:r>
              <a:rPr lang="en-US" sz="1800" dirty="0">
                <a:latin typeface="Calibri" panose="020F0502020204030204" pitchFamily="34" charset="0"/>
                <a:cs typeface="Calibri" panose="020F0502020204030204" pitchFamily="34" charset="0"/>
              </a:rPr>
              <a:t> the date of surgery was irrelevant to the determination of Claimant’s eligibility for TTD. They held that there is no look back at other reasons why the Claimant was not working and that only the circumstances immediately surrounding the request for compensation were relevant.</a:t>
            </a:r>
          </a:p>
          <a:p>
            <a:pPr>
              <a:buFont typeface="Arial" panose="020B0604020202020204" pitchFamily="34" charset="0"/>
              <a:buChar char="•"/>
            </a:pP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latin typeface="Calibri" panose="020F0502020204030204" pitchFamily="34" charset="0"/>
                <a:cs typeface="Calibri" panose="020F0502020204030204" pitchFamily="34" charset="0"/>
              </a:rPr>
              <a:t>The Employer appealed to the Supreme Court and the Supreme Court overturned the 10</a:t>
            </a:r>
            <a:r>
              <a:rPr lang="en-US" sz="1800" baseline="30000" dirty="0">
                <a:latin typeface="Calibri" panose="020F0502020204030204" pitchFamily="34" charset="0"/>
                <a:cs typeface="Calibri" panose="020F0502020204030204" pitchFamily="34" charset="0"/>
              </a:rPr>
              <a:t>th</a:t>
            </a:r>
            <a:r>
              <a:rPr lang="en-US" sz="1800" dirty="0">
                <a:latin typeface="Calibri" panose="020F0502020204030204" pitchFamily="34" charset="0"/>
                <a:cs typeface="Calibri" panose="020F0502020204030204" pitchFamily="34" charset="0"/>
              </a:rPr>
              <a:t> District. </a:t>
            </a:r>
          </a:p>
          <a:p>
            <a:pPr marL="0" indent="0">
              <a:buNone/>
            </a:pPr>
            <a:endParaRPr lang="en-US" sz="1500" dirty="0"/>
          </a:p>
        </p:txBody>
      </p:sp>
      <p:sp>
        <p:nvSpPr>
          <p:cNvPr id="4" name="Slide Number Placeholder 3"/>
          <p:cNvSpPr>
            <a:spLocks noGrp="1"/>
          </p:cNvSpPr>
          <p:nvPr>
            <p:ph type="sldNum" sz="quarter" idx="12"/>
          </p:nvPr>
        </p:nvSpPr>
        <p:spPr/>
        <p:txBody>
          <a:bodyPr/>
          <a:lstStyle/>
          <a:p>
            <a:fld id="{AA68E6EA-E57E-4440-A531-C7DC5F7D763D}" type="slidenum">
              <a:rPr lang="en-US" smtClean="0"/>
              <a:t>20</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3056673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US" dirty="0"/>
              <a:t>Supreme Court Decision  in  Autozone</a:t>
            </a:r>
          </a:p>
        </p:txBody>
      </p:sp>
      <p:sp>
        <p:nvSpPr>
          <p:cNvPr id="3" name="Content Placeholder 2"/>
          <p:cNvSpPr>
            <a:spLocks noGrp="1"/>
          </p:cNvSpPr>
          <p:nvPr>
            <p:ph idx="1"/>
          </p:nvPr>
        </p:nvSpPr>
        <p:spPr/>
        <p:txBody>
          <a:bodyPr>
            <a:normAutofit/>
          </a:bodyPr>
          <a:lstStyle/>
          <a:p>
            <a:pPr marL="0" indent="0">
              <a:buNone/>
            </a:pPr>
            <a:r>
              <a:rPr lang="en-US" sz="1500" dirty="0"/>
              <a:t>The Supreme Court issued its decision in Autozone on November 26, 2024</a:t>
            </a:r>
          </a:p>
          <a:p>
            <a:pPr marL="0" indent="0">
              <a:buNone/>
            </a:pPr>
            <a:endParaRPr lang="en-US" sz="1500" dirty="0"/>
          </a:p>
          <a:p>
            <a:pPr>
              <a:buFont typeface="Arial" panose="020B0604020202020204" pitchFamily="34" charset="0"/>
              <a:buChar char="•"/>
            </a:pPr>
            <a:r>
              <a:rPr lang="en-US" sz="1500" dirty="0">
                <a:latin typeface="Calibri" panose="020F0502020204030204" pitchFamily="34" charset="0"/>
                <a:cs typeface="Calibri" panose="020F0502020204030204" pitchFamily="34" charset="0"/>
              </a:rPr>
              <a:t>This is the first case in which the Supreme Court has interpreted the legislative changes to ORC 4123.56 (F)</a:t>
            </a:r>
          </a:p>
          <a:p>
            <a:pPr>
              <a:buFont typeface="Arial" panose="020B0604020202020204" pitchFamily="34" charset="0"/>
              <a:buChar char="•"/>
            </a:pPr>
            <a:endParaRPr lang="en-US" sz="1500" dirty="0">
              <a:latin typeface="Calibri" panose="020F0502020204030204" pitchFamily="34" charset="0"/>
              <a:cs typeface="Calibri" panose="020F0502020204030204" pitchFamily="34" charset="0"/>
            </a:endParaRPr>
          </a:p>
          <a:p>
            <a:pPr marL="0" indent="0" algn="ctr">
              <a:buNone/>
            </a:pPr>
            <a:r>
              <a:rPr lang="en-US" sz="1500" dirty="0">
                <a:latin typeface="Calibri" panose="020F0502020204030204" pitchFamily="34" charset="0"/>
                <a:cs typeface="Calibri" panose="020F0502020204030204" pitchFamily="34" charset="0"/>
              </a:rPr>
              <a:t>Key Components of the Decision</a:t>
            </a:r>
          </a:p>
          <a:p>
            <a:pPr>
              <a:buFont typeface="Arial" panose="020B0604020202020204" pitchFamily="34" charset="0"/>
              <a:buChar char="•"/>
            </a:pPr>
            <a:endParaRPr lang="en-US" sz="15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500" dirty="0">
                <a:latin typeface="Calibri" panose="020F0502020204030204" pitchFamily="34" charset="0"/>
                <a:cs typeface="Calibri" panose="020F0502020204030204" pitchFamily="34" charset="0"/>
              </a:rPr>
              <a:t>It is required that there is a causal relationship between the allowed injury and the loss of earnings.</a:t>
            </a:r>
          </a:p>
          <a:p>
            <a:pPr>
              <a:buFont typeface="Arial" panose="020B0604020202020204" pitchFamily="34" charset="0"/>
              <a:buChar char="•"/>
            </a:pPr>
            <a:endParaRPr lang="en-US" sz="15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500" dirty="0">
                <a:latin typeface="Calibri" panose="020F0502020204030204" pitchFamily="34" charset="0"/>
                <a:cs typeface="Calibri" panose="020F0502020204030204" pitchFamily="34" charset="0"/>
              </a:rPr>
              <a:t>The voluntary abandonment doctrine is no longer in existence.  The voluntary abandonment caselaw is replaced with a direct result requirement – that the inability to work must be directly caused by impairment arising from an injury and not by reasons unrelated to the allowed injury. </a:t>
            </a:r>
          </a:p>
          <a:p>
            <a:pPr marL="0" indent="0">
              <a:buNone/>
            </a:pPr>
            <a:endParaRPr lang="en-US" sz="1500" dirty="0"/>
          </a:p>
        </p:txBody>
      </p:sp>
      <p:sp>
        <p:nvSpPr>
          <p:cNvPr id="4" name="Slide Number Placeholder 3"/>
          <p:cNvSpPr>
            <a:spLocks noGrp="1"/>
          </p:cNvSpPr>
          <p:nvPr>
            <p:ph type="sldNum" sz="quarter" idx="12"/>
          </p:nvPr>
        </p:nvSpPr>
        <p:spPr/>
        <p:txBody>
          <a:bodyPr/>
          <a:lstStyle/>
          <a:p>
            <a:fld id="{AA68E6EA-E57E-4440-A531-C7DC5F7D763D}" type="slidenum">
              <a:rPr lang="en-US" smtClean="0"/>
              <a:t>21</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3146480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US" dirty="0"/>
              <a:t>Interpreting Autozone</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800" dirty="0">
                <a:latin typeface="Callibri"/>
              </a:rPr>
              <a:t>TTD was denied by the Supreme Court because by the time the Claimant had surgery he was already not working as a direct result of reasons unrelated to the injury – he was off work because he was terminated.</a:t>
            </a:r>
          </a:p>
          <a:p>
            <a:pPr marL="0" indent="0">
              <a:buNone/>
            </a:pPr>
            <a:endParaRPr lang="en-US" sz="1800" dirty="0">
              <a:latin typeface="Callibri"/>
            </a:endParaRPr>
          </a:p>
          <a:p>
            <a:pPr>
              <a:buFont typeface="Arial" panose="020B0604020202020204" pitchFamily="34" charset="0"/>
              <a:buChar char="•"/>
            </a:pPr>
            <a:r>
              <a:rPr lang="en-US" sz="1800" dirty="0">
                <a:latin typeface="Callibri"/>
              </a:rPr>
              <a:t>The implication is that if the Claimant is off work for violating a work rule and never re-enters the workforce, they are not entitled to TTD even if they have an approved surgery in the claim.  We will not be calling it voluntary abandonment, but the analysis is similar.  </a:t>
            </a:r>
          </a:p>
          <a:p>
            <a:pPr marL="0" indent="0">
              <a:buNone/>
            </a:pPr>
            <a:endParaRPr lang="en-US" sz="1800" dirty="0">
              <a:latin typeface="Callibri"/>
            </a:endParaRPr>
          </a:p>
          <a:p>
            <a:pPr>
              <a:buFont typeface="Arial" panose="020B0604020202020204" pitchFamily="34" charset="0"/>
              <a:buChar char="•"/>
            </a:pPr>
            <a:r>
              <a:rPr lang="en-US" sz="1800" dirty="0">
                <a:latin typeface="Callibri"/>
              </a:rPr>
              <a:t>The Supreme Court states that the purpose of TTD is to compensate for loss of earnings while an injury heals.  Accordingly, when an injured worker has not been working for reasons unrelated to the claim, there is no loss of earnings even if the injury gives rise to a later disability (such as an approved surgery).</a:t>
            </a:r>
          </a:p>
          <a:p>
            <a:pPr marL="0" indent="0">
              <a:buNone/>
            </a:pPr>
            <a:endParaRPr lang="en-US" sz="1500" dirty="0"/>
          </a:p>
        </p:txBody>
      </p:sp>
      <p:sp>
        <p:nvSpPr>
          <p:cNvPr id="4" name="Slide Number Placeholder 3"/>
          <p:cNvSpPr>
            <a:spLocks noGrp="1"/>
          </p:cNvSpPr>
          <p:nvPr>
            <p:ph type="sldNum" sz="quarter" idx="12"/>
          </p:nvPr>
        </p:nvSpPr>
        <p:spPr/>
        <p:txBody>
          <a:bodyPr/>
          <a:lstStyle/>
          <a:p>
            <a:fld id="{AA68E6EA-E57E-4440-A531-C7DC5F7D763D}" type="slidenum">
              <a:rPr lang="en-US" smtClean="0"/>
              <a:t>22</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838928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US" dirty="0"/>
              <a:t>Applying Autozone</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The Court specifically states that a person must be employed to be eligible to receive compensation for loss of earnings and that this is a fundamental tenet of TTD compensation that predates and transcends the voluntary abandonment doctrine.</a:t>
            </a:r>
          </a:p>
          <a:p>
            <a:pPr>
              <a:buFont typeface="Arial" panose="020B0604020202020204" pitchFamily="34" charset="0"/>
              <a:buChar char="•"/>
            </a:pPr>
            <a:endParaRPr lang="en-US" sz="1800" dirty="0"/>
          </a:p>
          <a:p>
            <a:pPr marL="0" indent="0" algn="ctr">
              <a:buNone/>
            </a:pPr>
            <a:r>
              <a:rPr lang="en-US" sz="1800" dirty="0"/>
              <a:t>What to Ask When TTD is Requested</a:t>
            </a:r>
          </a:p>
          <a:p>
            <a:pPr marL="0" indent="0" algn="ctr">
              <a:buNone/>
            </a:pPr>
            <a:endParaRPr lang="en-US" sz="1800" dirty="0"/>
          </a:p>
          <a:p>
            <a:pPr>
              <a:buFont typeface="Arial" panose="020B0604020202020204" pitchFamily="34" charset="0"/>
              <a:buChar char="•"/>
            </a:pPr>
            <a:r>
              <a:rPr lang="en-US" sz="1800" dirty="0"/>
              <a:t>Is the Claimant working in any capacity?  If not, why not?</a:t>
            </a:r>
          </a:p>
          <a:p>
            <a:pPr marL="0" indent="0">
              <a:buNone/>
            </a:pPr>
            <a:endParaRPr lang="en-US" sz="1800" dirty="0"/>
          </a:p>
          <a:p>
            <a:pPr>
              <a:buFont typeface="Arial" panose="020B0604020202020204" pitchFamily="34" charset="0"/>
              <a:buChar char="•"/>
            </a:pPr>
            <a:r>
              <a:rPr lang="en-US" sz="1800" dirty="0"/>
              <a:t>If the Claimant is not working, and the reason is unrelated to the allowed injury, then this is a potential defense to a request for TTD.</a:t>
            </a:r>
          </a:p>
          <a:p>
            <a:pPr>
              <a:buFont typeface="Arial" panose="020B0604020202020204" pitchFamily="34" charset="0"/>
              <a:buChar char="•"/>
            </a:pPr>
            <a:endParaRPr lang="en-US" sz="1500" dirty="0"/>
          </a:p>
          <a:p>
            <a:pPr marL="0" indent="0">
              <a:buNone/>
            </a:pPr>
            <a:endParaRPr lang="en-US" sz="1500" dirty="0"/>
          </a:p>
        </p:txBody>
      </p:sp>
      <p:sp>
        <p:nvSpPr>
          <p:cNvPr id="4" name="Slide Number Placeholder 3"/>
          <p:cNvSpPr>
            <a:spLocks noGrp="1"/>
          </p:cNvSpPr>
          <p:nvPr>
            <p:ph type="sldNum" sz="quarter" idx="12"/>
          </p:nvPr>
        </p:nvSpPr>
        <p:spPr/>
        <p:txBody>
          <a:bodyPr/>
          <a:lstStyle/>
          <a:p>
            <a:fld id="{AA68E6EA-E57E-4440-A531-C7DC5F7D763D}" type="slidenum">
              <a:rPr lang="en-US" smtClean="0"/>
              <a:t>23</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469355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US" dirty="0"/>
              <a:t>Legal Update - Dillon Decision</a:t>
            </a:r>
          </a:p>
        </p:txBody>
      </p:sp>
      <p:sp>
        <p:nvSpPr>
          <p:cNvPr id="3" name="Content Placeholder 2"/>
          <p:cNvSpPr>
            <a:spLocks noGrp="1"/>
          </p:cNvSpPr>
          <p:nvPr>
            <p:ph idx="1"/>
          </p:nvPr>
        </p:nvSpPr>
        <p:spPr>
          <a:xfrm>
            <a:off x="628650" y="1825625"/>
            <a:ext cx="7886700" cy="4237424"/>
          </a:xfrm>
        </p:spPr>
        <p:txBody>
          <a:bodyPr>
            <a:normAutofit/>
          </a:bodyPr>
          <a:lstStyle/>
          <a:p>
            <a:r>
              <a:rPr lang="en-US" sz="1600" i="1" dirty="0"/>
              <a:t>State ex rel Dillon v Industrial Commission</a:t>
            </a:r>
            <a:r>
              <a:rPr lang="en-US" sz="1600" dirty="0"/>
              <a:t>, 176 Ohio St.3d 10.</a:t>
            </a:r>
          </a:p>
          <a:p>
            <a:pPr marL="0" indent="0">
              <a:buNone/>
            </a:pPr>
            <a:endParaRPr lang="en-US" sz="1600" dirty="0"/>
          </a:p>
          <a:p>
            <a:pPr>
              <a:buFont typeface="Arial" panose="020B0604020202020204" pitchFamily="34" charset="0"/>
              <a:buChar char="•"/>
            </a:pPr>
            <a:r>
              <a:rPr lang="en-US" sz="1500" dirty="0"/>
              <a:t>At a DHO hearing, Dillon’s claim was allowed for a lumbar sprain and disallowed for other low back conditions.  TTD was ordered through the date of the hearing and to continue with proof. Both Claimant and Employer appealed.</a:t>
            </a:r>
          </a:p>
          <a:p>
            <a:pPr>
              <a:buFont typeface="Arial" panose="020B0604020202020204" pitchFamily="34" charset="0"/>
              <a:buChar char="•"/>
            </a:pPr>
            <a:endParaRPr lang="en-US" sz="1500" dirty="0"/>
          </a:p>
          <a:p>
            <a:pPr>
              <a:buFont typeface="Arial" panose="020B0604020202020204" pitchFamily="34" charset="0"/>
              <a:buChar char="•"/>
            </a:pPr>
            <a:r>
              <a:rPr lang="en-US" sz="1500" dirty="0"/>
              <a:t>In between the DHO and SHO hearings the employer had the Claimant examined on August 8, 2019, and the IME found that the Claimant had reached MMI.</a:t>
            </a:r>
          </a:p>
          <a:p>
            <a:pPr>
              <a:buFont typeface="Arial" panose="020B0604020202020204" pitchFamily="34" charset="0"/>
              <a:buChar char="•"/>
            </a:pPr>
            <a:endParaRPr lang="en-US" sz="1500" dirty="0"/>
          </a:p>
          <a:p>
            <a:pPr>
              <a:buFont typeface="Arial" panose="020B0604020202020204" pitchFamily="34" charset="0"/>
              <a:buChar char="•"/>
            </a:pPr>
            <a:r>
              <a:rPr lang="en-US" sz="1500" dirty="0"/>
              <a:t>At an SHO hearing on October 29, 2019, the hearing officer affirmed the allowance of the lumbar sprain and denied the other lumbar conditions.  The SHO also found that the Claimant was MMI as of the date of the IME on August 8, 2019 for the lumbar sprain. </a:t>
            </a:r>
          </a:p>
          <a:p>
            <a:pPr marL="0" indent="0">
              <a:buNone/>
            </a:pPr>
            <a:endParaRPr lang="en-US" sz="1500" dirty="0"/>
          </a:p>
          <a:p>
            <a:pPr>
              <a:buFont typeface="Arial" panose="020B0604020202020204" pitchFamily="34" charset="0"/>
              <a:buChar char="•"/>
            </a:pPr>
            <a:r>
              <a:rPr lang="en-US" sz="1500" dirty="0"/>
              <a:t>The finding of MMI before the date of the SHO hearing resulted in an overpayment in the amount of $5,549.40 and the BWC issued a letter declaring an overpayment that it would recoup from future compensation. </a:t>
            </a:r>
          </a:p>
          <a:p>
            <a:pPr marL="0" indent="0">
              <a:buNone/>
            </a:pPr>
            <a:endParaRPr lang="en-US" dirty="0"/>
          </a:p>
        </p:txBody>
      </p:sp>
      <p:sp>
        <p:nvSpPr>
          <p:cNvPr id="4" name="Slide Number Placeholder 3"/>
          <p:cNvSpPr>
            <a:spLocks noGrp="1"/>
          </p:cNvSpPr>
          <p:nvPr>
            <p:ph type="sldNum" sz="quarter" idx="12"/>
          </p:nvPr>
        </p:nvSpPr>
        <p:spPr/>
        <p:txBody>
          <a:bodyPr/>
          <a:lstStyle/>
          <a:p>
            <a:fld id="{AA68E6EA-E57E-4440-A531-C7DC5F7D763D}" type="slidenum">
              <a:rPr lang="en-US" smtClean="0"/>
              <a:t>24</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11418050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US" dirty="0"/>
              <a:t>10</a:t>
            </a:r>
            <a:r>
              <a:rPr lang="en-US" baseline="30000" dirty="0"/>
              <a:t>th</a:t>
            </a:r>
            <a:r>
              <a:rPr lang="en-US" dirty="0"/>
              <a:t> District Decision - Dillon</a:t>
            </a:r>
          </a:p>
        </p:txBody>
      </p:sp>
      <p:sp>
        <p:nvSpPr>
          <p:cNvPr id="3" name="Content Placeholder 2"/>
          <p:cNvSpPr>
            <a:spLocks noGrp="1"/>
          </p:cNvSpPr>
          <p:nvPr>
            <p:ph idx="1"/>
          </p:nvPr>
        </p:nvSpPr>
        <p:spPr/>
        <p:txBody>
          <a:bodyPr>
            <a:normAutofit/>
          </a:bodyPr>
          <a:lstStyle/>
          <a:p>
            <a:pPr marL="0" indent="0">
              <a:buNone/>
            </a:pPr>
            <a:r>
              <a:rPr lang="en-US" sz="1500" dirty="0"/>
              <a:t>Claimant’s counsel filed a Mandamus Action in the 10</a:t>
            </a:r>
            <a:r>
              <a:rPr lang="en-US" sz="1500" baseline="30000" dirty="0"/>
              <a:t>th</a:t>
            </a:r>
            <a:r>
              <a:rPr lang="en-US" sz="1500" dirty="0"/>
              <a:t> District Court of Appeals and argued that the DHO was wrong to terminate TTD before the date of the hearing.</a:t>
            </a:r>
          </a:p>
          <a:p>
            <a:endParaRPr lang="en-US" sz="1500" dirty="0"/>
          </a:p>
          <a:p>
            <a:pPr marL="0" indent="0">
              <a:buNone/>
            </a:pPr>
            <a:r>
              <a:rPr lang="en-US" sz="1500" dirty="0"/>
              <a:t>Claimant’s counsel relied on the </a:t>
            </a:r>
            <a:r>
              <a:rPr lang="en-US" sz="1500" i="1" dirty="0"/>
              <a:t>Russell</a:t>
            </a:r>
            <a:r>
              <a:rPr lang="en-US" sz="1500" dirty="0"/>
              <a:t> decision, which is an Ohio Supreme Court decision that has been in effect since 1998.  The </a:t>
            </a:r>
            <a:r>
              <a:rPr lang="en-US" sz="1500" i="1" dirty="0"/>
              <a:t>Russell</a:t>
            </a:r>
            <a:r>
              <a:rPr lang="en-US" sz="1500" dirty="0"/>
              <a:t> case says that if there is a finding of maximum medical improvement in a claim, the proper date to terminate the temporary total compensation is the date of the hearing on the issue.</a:t>
            </a:r>
          </a:p>
          <a:p>
            <a:pPr marL="0" indent="0">
              <a:buNone/>
            </a:pPr>
            <a:endParaRPr lang="en-US" sz="1500" dirty="0"/>
          </a:p>
          <a:p>
            <a:pPr marL="0" indent="0">
              <a:buNone/>
            </a:pPr>
            <a:r>
              <a:rPr lang="en-US" sz="1500" dirty="0"/>
              <a:t>The 10</a:t>
            </a:r>
            <a:r>
              <a:rPr lang="en-US" sz="1500" baseline="30000" dirty="0"/>
              <a:t>th</a:t>
            </a:r>
            <a:r>
              <a:rPr lang="en-US" sz="1500" dirty="0"/>
              <a:t> District Court of Appeals denied the Claimant’s request for a writ of mandamus and found that the </a:t>
            </a:r>
            <a:r>
              <a:rPr lang="en-US" sz="1500" i="1" dirty="0"/>
              <a:t>Russell </a:t>
            </a:r>
            <a:r>
              <a:rPr lang="en-US" sz="1500" dirty="0"/>
              <a:t>decision did not apply to this case since the request for benefits in this case was an initial request for compensation.  The 10</a:t>
            </a:r>
            <a:r>
              <a:rPr lang="en-US" sz="1500" baseline="30000" dirty="0"/>
              <a:t>th</a:t>
            </a:r>
            <a:r>
              <a:rPr lang="en-US" sz="1500" dirty="0"/>
              <a:t> District found that </a:t>
            </a:r>
            <a:r>
              <a:rPr lang="en-US" sz="1500" i="1" dirty="0"/>
              <a:t>Russell</a:t>
            </a:r>
            <a:r>
              <a:rPr lang="en-US" sz="1500" dirty="0"/>
              <a:t> applied to the termination of compensation that had been ongoing, which was not the case here. </a:t>
            </a:r>
          </a:p>
          <a:p>
            <a:pPr marL="0" indent="0">
              <a:buNone/>
            </a:pPr>
            <a:endParaRPr lang="en-US" sz="1500" dirty="0"/>
          </a:p>
          <a:p>
            <a:pPr marL="0" indent="0">
              <a:buNone/>
            </a:pPr>
            <a:r>
              <a:rPr lang="en-US" sz="1500" dirty="0"/>
              <a:t>The argument that the 10</a:t>
            </a:r>
            <a:r>
              <a:rPr lang="en-US" sz="1500" baseline="30000" dirty="0"/>
              <a:t>th</a:t>
            </a:r>
            <a:r>
              <a:rPr lang="en-US" sz="1500" dirty="0"/>
              <a:t> District ultimately found persuasive is that an initial request for compensation can start and end on whatever dates the hearing officer finds are supported in the medical, and </a:t>
            </a:r>
            <a:r>
              <a:rPr lang="en-US" sz="1500" i="1" dirty="0"/>
              <a:t>Russell </a:t>
            </a:r>
            <a:r>
              <a:rPr lang="en-US" sz="1500" dirty="0"/>
              <a:t>only mandates the termination of ongoing TTD as of the date of the hearing.</a:t>
            </a:r>
          </a:p>
          <a:p>
            <a:endParaRPr lang="en-US" sz="1500" dirty="0"/>
          </a:p>
          <a:p>
            <a:endParaRPr lang="en-US" sz="1050" dirty="0"/>
          </a:p>
          <a:p>
            <a:pPr marL="0" indent="0">
              <a:buNone/>
            </a:pPr>
            <a:endParaRPr lang="en-US" sz="1500" dirty="0"/>
          </a:p>
        </p:txBody>
      </p:sp>
      <p:sp>
        <p:nvSpPr>
          <p:cNvPr id="4" name="Slide Number Placeholder 3"/>
          <p:cNvSpPr>
            <a:spLocks noGrp="1"/>
          </p:cNvSpPr>
          <p:nvPr>
            <p:ph type="sldNum" sz="quarter" idx="12"/>
          </p:nvPr>
        </p:nvSpPr>
        <p:spPr/>
        <p:txBody>
          <a:bodyPr/>
          <a:lstStyle/>
          <a:p>
            <a:fld id="{AA68E6EA-E57E-4440-A531-C7DC5F7D763D}" type="slidenum">
              <a:rPr lang="en-US" smtClean="0"/>
              <a:t>25</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37111524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US" dirty="0"/>
              <a:t>Supreme Court Decision - Dillon</a:t>
            </a:r>
          </a:p>
        </p:txBody>
      </p:sp>
      <p:sp>
        <p:nvSpPr>
          <p:cNvPr id="3" name="Content Placeholder 2"/>
          <p:cNvSpPr>
            <a:spLocks noGrp="1"/>
          </p:cNvSpPr>
          <p:nvPr>
            <p:ph idx="1"/>
          </p:nvPr>
        </p:nvSpPr>
        <p:spPr>
          <a:xfrm>
            <a:off x="628650" y="1825625"/>
            <a:ext cx="7886700" cy="4155045"/>
          </a:xfrm>
        </p:spPr>
        <p:txBody>
          <a:bodyPr>
            <a:normAutofit/>
          </a:bodyPr>
          <a:lstStyle/>
          <a:p>
            <a:pPr marL="0" indent="0">
              <a:buNone/>
            </a:pPr>
            <a:r>
              <a:rPr lang="en-US" sz="1500" dirty="0"/>
              <a:t>The Supreme Court of Ohio took the decision one step further.</a:t>
            </a:r>
          </a:p>
          <a:p>
            <a:pPr marL="0" indent="0">
              <a:buNone/>
            </a:pPr>
            <a:endParaRPr lang="en-US" sz="1500" dirty="0"/>
          </a:p>
          <a:p>
            <a:pPr>
              <a:buFont typeface="Arial" panose="020B0604020202020204" pitchFamily="34" charset="0"/>
              <a:buChar char="•"/>
            </a:pPr>
            <a:r>
              <a:rPr lang="en-US" sz="1500" dirty="0"/>
              <a:t>In the landmark </a:t>
            </a:r>
            <a:r>
              <a:rPr lang="en-US" sz="1500" i="1" dirty="0"/>
              <a:t>Dillon</a:t>
            </a:r>
            <a:r>
              <a:rPr lang="en-US" sz="1500" dirty="0"/>
              <a:t> case, issued on March 5, 2024, the Supreme Court overruled </a:t>
            </a:r>
            <a:r>
              <a:rPr lang="en-US" sz="1500" i="1" dirty="0"/>
              <a:t>Russell </a:t>
            </a:r>
            <a:r>
              <a:rPr lang="en-US" sz="1500" dirty="0"/>
              <a:t>completely.  This means that the </a:t>
            </a:r>
            <a:r>
              <a:rPr lang="en-US" sz="1500" i="1" dirty="0"/>
              <a:t>Russell </a:t>
            </a:r>
            <a:r>
              <a:rPr lang="en-US" sz="1500" dirty="0"/>
              <a:t>decision is no longer valid after 25 years of following that decision.</a:t>
            </a:r>
          </a:p>
          <a:p>
            <a:pPr>
              <a:buFont typeface="Arial" panose="020B0604020202020204" pitchFamily="34" charset="0"/>
              <a:buChar char="•"/>
            </a:pPr>
            <a:endParaRPr lang="en-US" sz="1500" dirty="0"/>
          </a:p>
          <a:p>
            <a:pPr>
              <a:buFont typeface="Arial" panose="020B0604020202020204" pitchFamily="34" charset="0"/>
              <a:buChar char="•"/>
            </a:pPr>
            <a:r>
              <a:rPr lang="en-US" sz="1500" dirty="0"/>
              <a:t>The Supreme Court found that their prior decision in </a:t>
            </a:r>
            <a:r>
              <a:rPr lang="en-US" sz="1500" i="1" dirty="0"/>
              <a:t>Russell</a:t>
            </a:r>
            <a:r>
              <a:rPr lang="en-US" sz="1500" dirty="0"/>
              <a:t> contradicted with the language in the TTD statute (RC 4123.56) and that the plain language of the statute indicates that a Claimant is not entitled to TTD after the date that they reach maximum medical improvement (MMI). </a:t>
            </a:r>
          </a:p>
          <a:p>
            <a:pPr marL="0" indent="0">
              <a:buNone/>
            </a:pPr>
            <a:endParaRPr lang="en-US" sz="1500" dirty="0"/>
          </a:p>
          <a:p>
            <a:pPr>
              <a:buFont typeface="Arial" panose="020B0604020202020204" pitchFamily="34" charset="0"/>
              <a:buChar char="•"/>
            </a:pPr>
            <a:r>
              <a:rPr lang="en-US" sz="1500" dirty="0"/>
              <a:t>Essentially the Court found that the date a Claimant has reached MMI is the date of the opinion that they have reached MMI and extending the TTD through the date of the hearing is the equivalent of paying TTD after they have reached MMI.</a:t>
            </a:r>
          </a:p>
          <a:p>
            <a:pPr marL="0" indent="0">
              <a:buNone/>
            </a:pPr>
            <a:endParaRPr lang="en-US" sz="1500" dirty="0"/>
          </a:p>
        </p:txBody>
      </p:sp>
      <p:sp>
        <p:nvSpPr>
          <p:cNvPr id="4" name="Slide Number Placeholder 3"/>
          <p:cNvSpPr>
            <a:spLocks noGrp="1"/>
          </p:cNvSpPr>
          <p:nvPr>
            <p:ph type="sldNum" sz="quarter" idx="12"/>
          </p:nvPr>
        </p:nvSpPr>
        <p:spPr/>
        <p:txBody>
          <a:bodyPr/>
          <a:lstStyle/>
          <a:p>
            <a:fld id="{AA68E6EA-E57E-4440-A531-C7DC5F7D763D}" type="slidenum">
              <a:rPr lang="en-US" smtClean="0"/>
              <a:t>26</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10690637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US" dirty="0"/>
              <a:t>Impact of Dillon</a:t>
            </a:r>
          </a:p>
        </p:txBody>
      </p:sp>
      <p:sp>
        <p:nvSpPr>
          <p:cNvPr id="3" name="Content Placeholder 2"/>
          <p:cNvSpPr>
            <a:spLocks noGrp="1"/>
          </p:cNvSpPr>
          <p:nvPr>
            <p:ph idx="1"/>
          </p:nvPr>
        </p:nvSpPr>
        <p:spPr/>
        <p:txBody>
          <a:bodyPr>
            <a:normAutofit/>
          </a:bodyPr>
          <a:lstStyle/>
          <a:p>
            <a:pPr marL="0" indent="0">
              <a:buNone/>
            </a:pPr>
            <a:endParaRPr lang="en-US" sz="1500" dirty="0"/>
          </a:p>
          <a:p>
            <a:r>
              <a:rPr lang="en-US" sz="1500" dirty="0"/>
              <a:t>TTD is now terminated as of the date that the Claimant has reached MMI.  That can be the date of the report, the date of the exam, the date that the report was filed with the IC.  </a:t>
            </a:r>
          </a:p>
          <a:p>
            <a:pPr marL="0" indent="0">
              <a:buFont typeface="Arial" panose="020B0604020202020204" pitchFamily="34" charset="0"/>
              <a:buNone/>
            </a:pPr>
            <a:endParaRPr lang="en-US" sz="1500" dirty="0"/>
          </a:p>
          <a:p>
            <a:r>
              <a:rPr lang="en-US" sz="1500" dirty="0"/>
              <a:t>There is no real guidance from the IC on this issue as they have not updated their Memo D2 about the termination date and Memo D2 still refers to the </a:t>
            </a:r>
            <a:r>
              <a:rPr lang="en-US" sz="1500" i="1" dirty="0"/>
              <a:t>Russell</a:t>
            </a:r>
            <a:r>
              <a:rPr lang="en-US" sz="1500" dirty="0"/>
              <a:t> Decision. ACCORDINGLY, Hearing Officers all over the state are making different decisions about the termination date for TTD.</a:t>
            </a:r>
          </a:p>
          <a:p>
            <a:pPr marL="0" indent="0">
              <a:buNone/>
            </a:pPr>
            <a:endParaRPr lang="en-US" sz="1500" dirty="0"/>
          </a:p>
          <a:p>
            <a:pPr>
              <a:buFont typeface="Arial" panose="020B0604020202020204" pitchFamily="34" charset="0"/>
              <a:buChar char="•"/>
            </a:pPr>
            <a:r>
              <a:rPr lang="en-US" sz="1500" dirty="0"/>
              <a:t>Previously, if an MMI hearing was continued, there was an unintended extension of benefits.   This will no longer be the case, and continuances will only increase the overpayment.</a:t>
            </a:r>
          </a:p>
          <a:p>
            <a:pPr marL="0" indent="0">
              <a:buNone/>
            </a:pPr>
            <a:endParaRPr lang="en-US" sz="1500" dirty="0"/>
          </a:p>
          <a:p>
            <a:pPr>
              <a:buFont typeface="Arial" panose="020B0604020202020204" pitchFamily="34" charset="0"/>
              <a:buChar char="•"/>
            </a:pPr>
            <a:r>
              <a:rPr lang="en-US" sz="1500" dirty="0"/>
              <a:t>There will be larger overpayments in claims as a result of the Dillon case, which could impact a Claimant’s willingness to settle a claim, since the overpayment will need to be recouped unless the employer or BWC waive the overpayment.  </a:t>
            </a:r>
          </a:p>
          <a:p>
            <a:pPr marL="0" indent="0">
              <a:buNone/>
            </a:pPr>
            <a:endParaRPr lang="en-US" sz="1500" dirty="0"/>
          </a:p>
        </p:txBody>
      </p:sp>
      <p:sp>
        <p:nvSpPr>
          <p:cNvPr id="4" name="Slide Number Placeholder 3"/>
          <p:cNvSpPr>
            <a:spLocks noGrp="1"/>
          </p:cNvSpPr>
          <p:nvPr>
            <p:ph type="sldNum" sz="quarter" idx="12"/>
          </p:nvPr>
        </p:nvSpPr>
        <p:spPr/>
        <p:txBody>
          <a:bodyPr/>
          <a:lstStyle/>
          <a:p>
            <a:fld id="{AA68E6EA-E57E-4440-A531-C7DC5F7D763D}" type="slidenum">
              <a:rPr lang="en-US" smtClean="0"/>
              <a:t>27</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1502438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US" dirty="0"/>
              <a:t>Preliminary Matters	</a:t>
            </a:r>
          </a:p>
        </p:txBody>
      </p:sp>
      <p:sp>
        <p:nvSpPr>
          <p:cNvPr id="3" name="Content Placeholder 2"/>
          <p:cNvSpPr>
            <a:spLocks noGrp="1"/>
          </p:cNvSpPr>
          <p:nvPr>
            <p:ph idx="1"/>
          </p:nvPr>
        </p:nvSpPr>
        <p:spPr>
          <a:xfrm>
            <a:off x="628650" y="1825625"/>
            <a:ext cx="7886700" cy="4300090"/>
          </a:xfrm>
        </p:spPr>
        <p:txBody>
          <a:bodyPr>
            <a:normAutofit fontScale="62500" lnSpcReduction="20000"/>
          </a:bodyPr>
          <a:lstStyle/>
          <a:p>
            <a:pPr marL="0" lvl="0" indent="0">
              <a:buNone/>
            </a:pPr>
            <a:r>
              <a:rPr lang="en-US" b="1" dirty="0"/>
              <a:t> Steps to take AFTER an injury</a:t>
            </a:r>
            <a:r>
              <a:rPr lang="en-US" dirty="0"/>
              <a:t>: </a:t>
            </a:r>
          </a:p>
          <a:p>
            <a:pPr marL="0" indent="0">
              <a:buNone/>
            </a:pPr>
            <a:endParaRPr lang="en-US" dirty="0"/>
          </a:p>
          <a:p>
            <a:pPr marL="0" lvl="0" indent="0">
              <a:buNone/>
            </a:pPr>
            <a:r>
              <a:rPr lang="en-US" dirty="0"/>
              <a:t>Gather as much information as possible after an injury is reported while the information is fresh in everyone’s mind:</a:t>
            </a:r>
          </a:p>
          <a:p>
            <a:pPr marL="0" indent="0">
              <a:buNone/>
            </a:pPr>
            <a:r>
              <a:rPr lang="en-US" dirty="0"/>
              <a:t> </a:t>
            </a:r>
            <a:endParaRPr lang="en-US" sz="2400" dirty="0"/>
          </a:p>
          <a:p>
            <a:pPr lvl="0"/>
            <a:r>
              <a:rPr lang="en-US" sz="2400" dirty="0"/>
              <a:t>Make sure the described injury makes sense based on the Claimant’s job description.</a:t>
            </a:r>
          </a:p>
          <a:p>
            <a:pPr lvl="0"/>
            <a:endParaRPr lang="en-US" sz="2400" dirty="0"/>
          </a:p>
          <a:p>
            <a:pPr lvl="0"/>
            <a:r>
              <a:rPr lang="en-US" sz="2400" dirty="0"/>
              <a:t>Do not certify a claim until you have medical documentation and an actual diagnosis. Many times, the medical records will have a different description of injury than what was reported or described on the accident report or the FROI-1.  </a:t>
            </a:r>
          </a:p>
          <a:p>
            <a:pPr lvl="0"/>
            <a:endParaRPr lang="en-US" sz="2400" dirty="0"/>
          </a:p>
          <a:p>
            <a:pPr lvl="0"/>
            <a:r>
              <a:rPr lang="en-US" sz="2400" dirty="0"/>
              <a:t>Medical records may also identify a pre-existing, chronic problem that could lead you to contest what would otherwise seem to be a compensable claim.  For self insured employers, once you certify a claim you cannot change that unless there are new and changed circumstances that were not discoverable at the time you certified the claim.  The fact that you did not have the medical is not enough, if that medical existed.</a:t>
            </a:r>
          </a:p>
          <a:p>
            <a:pPr lvl="0"/>
            <a:endParaRPr lang="en-US" sz="2400" dirty="0"/>
          </a:p>
          <a:p>
            <a:pPr lvl="0"/>
            <a:r>
              <a:rPr lang="en-US" sz="2400" dirty="0"/>
              <a:t>Consider talking to immediate supervisor if there is any factual issue.</a:t>
            </a:r>
          </a:p>
        </p:txBody>
      </p:sp>
      <p:sp>
        <p:nvSpPr>
          <p:cNvPr id="4" name="Slide Number Placeholder 3"/>
          <p:cNvSpPr>
            <a:spLocks noGrp="1"/>
          </p:cNvSpPr>
          <p:nvPr>
            <p:ph type="sldNum" sz="quarter" idx="12"/>
          </p:nvPr>
        </p:nvSpPr>
        <p:spPr/>
        <p:txBody>
          <a:bodyPr/>
          <a:lstStyle/>
          <a:p>
            <a:fld id="{AA68E6EA-E57E-4440-A531-C7DC5F7D763D}" type="slidenum">
              <a:rPr lang="en-US" smtClean="0"/>
              <a:t>3</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869458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US" dirty="0"/>
              <a:t>Claim Certification	</a:t>
            </a:r>
          </a:p>
        </p:txBody>
      </p:sp>
      <p:sp>
        <p:nvSpPr>
          <p:cNvPr id="3" name="Content Placeholder 2"/>
          <p:cNvSpPr>
            <a:spLocks noGrp="1"/>
          </p:cNvSpPr>
          <p:nvPr>
            <p:ph idx="1"/>
          </p:nvPr>
        </p:nvSpPr>
        <p:spPr/>
        <p:txBody>
          <a:bodyPr>
            <a:normAutofit fontScale="92500" lnSpcReduction="10000"/>
          </a:bodyPr>
          <a:lstStyle/>
          <a:p>
            <a:pPr marL="0" indent="0">
              <a:buNone/>
            </a:pPr>
            <a:endParaRPr lang="en-US" b="1" dirty="0"/>
          </a:p>
          <a:p>
            <a:pPr marL="0" indent="0" algn="ctr">
              <a:buNone/>
            </a:pPr>
            <a:r>
              <a:rPr lang="en-US" b="1" dirty="0"/>
              <a:t>	Issues to be careful about with claim certification</a:t>
            </a:r>
          </a:p>
          <a:p>
            <a:pPr marL="0" indent="0" algn="ctr">
              <a:buNone/>
            </a:pPr>
            <a:endParaRPr lang="en-US" dirty="0"/>
          </a:p>
          <a:p>
            <a:pPr lvl="1"/>
            <a:r>
              <a:rPr lang="en-US" sz="1900" dirty="0"/>
              <a:t>If you certify a claim, look closely at the description of injury and the medical evidence to make sure the description of injury matches what the medical documentation says.</a:t>
            </a:r>
          </a:p>
          <a:p>
            <a:pPr marL="342900" lvl="1" indent="0">
              <a:buNone/>
            </a:pPr>
            <a:r>
              <a:rPr lang="en-US" sz="1900" dirty="0"/>
              <a:t> </a:t>
            </a:r>
          </a:p>
          <a:p>
            <a:pPr lvl="1"/>
            <a:r>
              <a:rPr lang="en-US" sz="1900" dirty="0"/>
              <a:t>Be careful about certifying a claim for a  “concussion” or “post-concussion syndrome” in the event of a head injury.  These diagnoses require a very specific symptom complex to be present, and you should require an injured worker to file for these conditions and prove the existence of these condition/diagnoses.  In most cases it may be necessary to obtain an IME to evaluate whether a concussion or post-concussion syndrome exists. Look for discrepancies in whether the injured worker reported a loss of consciousness to the employer, on the accident report and FROI-1 and to the doctor.</a:t>
            </a:r>
          </a:p>
          <a:p>
            <a:endParaRPr lang="en-US" dirty="0"/>
          </a:p>
        </p:txBody>
      </p:sp>
      <p:sp>
        <p:nvSpPr>
          <p:cNvPr id="4" name="Slide Number Placeholder 3"/>
          <p:cNvSpPr>
            <a:spLocks noGrp="1"/>
          </p:cNvSpPr>
          <p:nvPr>
            <p:ph type="sldNum" sz="quarter" idx="12"/>
          </p:nvPr>
        </p:nvSpPr>
        <p:spPr/>
        <p:txBody>
          <a:bodyPr/>
          <a:lstStyle/>
          <a:p>
            <a:fld id="{AA68E6EA-E57E-4440-A531-C7DC5F7D763D}" type="slidenum">
              <a:rPr lang="en-US" smtClean="0"/>
              <a:t>4</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223262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250" y="-88474"/>
            <a:ext cx="7886700" cy="1325563"/>
          </a:xfrm>
        </p:spPr>
        <p:txBody>
          <a:bodyPr/>
          <a:lstStyle/>
          <a:p>
            <a:pPr algn="ctr"/>
            <a:r>
              <a:rPr lang="en-US" dirty="0"/>
              <a:t>Claim Certification</a:t>
            </a:r>
          </a:p>
        </p:txBody>
      </p:sp>
      <p:sp>
        <p:nvSpPr>
          <p:cNvPr id="3" name="Content Placeholder 2"/>
          <p:cNvSpPr>
            <a:spLocks noGrp="1"/>
          </p:cNvSpPr>
          <p:nvPr>
            <p:ph idx="1"/>
          </p:nvPr>
        </p:nvSpPr>
        <p:spPr/>
        <p:txBody>
          <a:bodyPr>
            <a:normAutofit/>
          </a:bodyPr>
          <a:lstStyle/>
          <a:p>
            <a:pPr lvl="1"/>
            <a:endParaRPr lang="en-US" dirty="0"/>
          </a:p>
          <a:p>
            <a:pPr lvl="1"/>
            <a:r>
              <a:rPr lang="en-US" sz="1600" dirty="0"/>
              <a:t>A claim should not be allowed for “pain” or other conditions which are symptoms.</a:t>
            </a:r>
          </a:p>
          <a:p>
            <a:pPr marL="342900" lvl="1" indent="0">
              <a:buNone/>
            </a:pPr>
            <a:endParaRPr lang="en-US" sz="1600" dirty="0"/>
          </a:p>
          <a:p>
            <a:pPr lvl="1"/>
            <a:r>
              <a:rPr lang="en-US" sz="1600" dirty="0"/>
              <a:t>A claim should not be allowed for degenerative conditions such as arthritis, osteoarthritis or substantial aggravation of any pre-existing conditions without fully investigating and gathering all relevant medical records.  </a:t>
            </a:r>
          </a:p>
          <a:p>
            <a:pPr marL="342900" lvl="1" indent="0">
              <a:buNone/>
            </a:pPr>
            <a:endParaRPr lang="en-US" sz="1600" dirty="0"/>
          </a:p>
          <a:p>
            <a:pPr lvl="2"/>
            <a:r>
              <a:rPr lang="en-US" sz="1600" dirty="0"/>
              <a:t>Substantial Aggravation - A substantial aggravation must be documented by objective diagnostic findings, objective clinical findings, or objective test results. Subjective complaints may be evidence of such a substantial aggravation. However, subjective complaints without objective diagnostic findings, objective clinical findings or objective test results are insufficient to substantiate a substantial aggravation.  4123.01 C(4).</a:t>
            </a:r>
          </a:p>
          <a:p>
            <a:pPr marL="685800" lvl="2" indent="0">
              <a:buNone/>
            </a:pPr>
            <a:endParaRPr lang="en-US" sz="1600" dirty="0"/>
          </a:p>
          <a:p>
            <a:pPr lvl="2"/>
            <a:r>
              <a:rPr lang="en-US" sz="1600" dirty="0"/>
              <a:t>You can also file to have any condition that is allowed on the basis of substantial aggravation abated from the claim when medical evidence supports that the condition is back to where it would have been had the injury not occurred. </a:t>
            </a:r>
          </a:p>
          <a:p>
            <a:pPr lvl="2"/>
            <a:endParaRPr lang="en-US" dirty="0"/>
          </a:p>
          <a:p>
            <a:endParaRPr lang="en-US" dirty="0"/>
          </a:p>
        </p:txBody>
      </p:sp>
      <p:sp>
        <p:nvSpPr>
          <p:cNvPr id="4" name="Slide Number Placeholder 3"/>
          <p:cNvSpPr>
            <a:spLocks noGrp="1"/>
          </p:cNvSpPr>
          <p:nvPr>
            <p:ph type="sldNum" sz="quarter" idx="12"/>
          </p:nvPr>
        </p:nvSpPr>
        <p:spPr/>
        <p:txBody>
          <a:bodyPr/>
          <a:lstStyle/>
          <a:p>
            <a:fld id="{AA68E6EA-E57E-4440-A531-C7DC5F7D763D}" type="slidenum">
              <a:rPr lang="en-US" smtClean="0"/>
              <a:t>5</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1041516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2874"/>
            <a:ext cx="7886700" cy="1325563"/>
          </a:xfrm>
        </p:spPr>
        <p:txBody>
          <a:bodyPr/>
          <a:lstStyle/>
          <a:p>
            <a:pPr algn="ctr"/>
            <a:r>
              <a:rPr lang="en-US" dirty="0"/>
              <a:t>Unexplained Falls</a:t>
            </a:r>
          </a:p>
        </p:txBody>
      </p:sp>
      <p:sp>
        <p:nvSpPr>
          <p:cNvPr id="3" name="Content Placeholder 2"/>
          <p:cNvSpPr>
            <a:spLocks noGrp="1"/>
          </p:cNvSpPr>
          <p:nvPr>
            <p:ph idx="1"/>
          </p:nvPr>
        </p:nvSpPr>
        <p:spPr/>
        <p:txBody>
          <a:bodyPr>
            <a:normAutofit/>
          </a:bodyPr>
          <a:lstStyle/>
          <a:p>
            <a:pPr marL="171450" lvl="1">
              <a:spcBef>
                <a:spcPts val="750"/>
              </a:spcBef>
            </a:pPr>
            <a:endParaRPr lang="en-US" dirty="0"/>
          </a:p>
          <a:p>
            <a:pPr marL="0" lvl="1" indent="0">
              <a:spcBef>
                <a:spcPts val="750"/>
              </a:spcBef>
              <a:buNone/>
            </a:pPr>
            <a:r>
              <a:rPr lang="en-US" sz="1800" dirty="0"/>
              <a:t>A fall directly onto the floor is not compensable if caused by an idiopathic condition, which is defined as a pre-existing physical weakness of the injured worker.  </a:t>
            </a:r>
          </a:p>
          <a:p>
            <a:pPr marL="514350" lvl="2">
              <a:spcBef>
                <a:spcPts val="750"/>
              </a:spcBef>
            </a:pPr>
            <a:r>
              <a:rPr lang="en-US" sz="1600" b="1" dirty="0"/>
              <a:t>Memo B3</a:t>
            </a:r>
            <a:r>
              <a:rPr lang="en-US" sz="1600" dirty="0"/>
              <a:t>-When a fall is unexplained, the Claimant has the burden of eliminating idiopathic causes. He/she must present evidence that the fall was not caused by a pre-existing physical weakness. Once a Claimant eliminates idiopathic causes, an inference arises that the fall is traceable to an ordinary risk, albeit unidentified, to which the Claimant was exposed on the employment premises.  </a:t>
            </a:r>
            <a:r>
              <a:rPr lang="en-US" sz="1600" i="1" dirty="0"/>
              <a:t>Waller v. Mayfield</a:t>
            </a:r>
            <a:r>
              <a:rPr lang="en-US" sz="1600" dirty="0"/>
              <a:t>, (1988) 37 Ohio St.3d 118. A statement of general good health prior to the fall is sufficient to meet the burden of eliminating the idiopathic cause and expert testimony or medical evidence is unnecessary. </a:t>
            </a:r>
          </a:p>
          <a:p>
            <a:pPr marL="171450" lvl="1">
              <a:spcBef>
                <a:spcPts val="750"/>
              </a:spcBef>
            </a:pPr>
            <a:r>
              <a:rPr lang="en-US" sz="1600" dirty="0"/>
              <a:t>However, a fall that causes an injury because the workplace environment added to the dangerous effects of the fall is compensable.  So, even if the fall is caused by an idiopathic condition, if the person hits a desk or a chair on the way to the floor, it is a good claim.</a:t>
            </a:r>
            <a:endParaRPr lang="en-US" dirty="0"/>
          </a:p>
        </p:txBody>
      </p:sp>
      <p:sp>
        <p:nvSpPr>
          <p:cNvPr id="4" name="Slide Number Placeholder 3"/>
          <p:cNvSpPr>
            <a:spLocks noGrp="1"/>
          </p:cNvSpPr>
          <p:nvPr>
            <p:ph type="sldNum" sz="quarter" idx="12"/>
          </p:nvPr>
        </p:nvSpPr>
        <p:spPr/>
        <p:txBody>
          <a:bodyPr/>
          <a:lstStyle/>
          <a:p>
            <a:fld id="{AA68E6EA-E57E-4440-A531-C7DC5F7D763D}" type="slidenum">
              <a:rPr lang="en-US" smtClean="0"/>
              <a:t>6</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4138844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6874"/>
            <a:ext cx="7886700" cy="1325563"/>
          </a:xfrm>
        </p:spPr>
        <p:txBody>
          <a:bodyPr/>
          <a:lstStyle/>
          <a:p>
            <a:pPr algn="ctr"/>
            <a:r>
              <a:rPr lang="en-US" dirty="0"/>
              <a:t>Horseplay</a:t>
            </a:r>
          </a:p>
        </p:txBody>
      </p:sp>
      <p:sp>
        <p:nvSpPr>
          <p:cNvPr id="3" name="Content Placeholder 2"/>
          <p:cNvSpPr>
            <a:spLocks noGrp="1"/>
          </p:cNvSpPr>
          <p:nvPr>
            <p:ph idx="1"/>
          </p:nvPr>
        </p:nvSpPr>
        <p:spPr/>
        <p:txBody>
          <a:bodyPr>
            <a:normAutofit/>
          </a:bodyPr>
          <a:lstStyle/>
          <a:p>
            <a:pPr lvl="1"/>
            <a:endParaRPr lang="en-US" dirty="0"/>
          </a:p>
          <a:p>
            <a:pPr lvl="1"/>
            <a:r>
              <a:rPr lang="en-US" dirty="0"/>
              <a:t>An injury caused by horseplay is not compensable.  However, if a supervisor or someone in a position of authority condones or ignores the horseplay, the claim could be allowed.  </a:t>
            </a:r>
          </a:p>
          <a:p>
            <a:endParaRPr lang="en-US" dirty="0"/>
          </a:p>
        </p:txBody>
      </p:sp>
      <p:sp>
        <p:nvSpPr>
          <p:cNvPr id="4" name="Slide Number Placeholder 3"/>
          <p:cNvSpPr>
            <a:spLocks noGrp="1"/>
          </p:cNvSpPr>
          <p:nvPr>
            <p:ph type="sldNum" sz="quarter" idx="12"/>
          </p:nvPr>
        </p:nvSpPr>
        <p:spPr/>
        <p:txBody>
          <a:bodyPr/>
          <a:lstStyle/>
          <a:p>
            <a:fld id="{AA68E6EA-E57E-4440-A531-C7DC5F7D763D}" type="slidenum">
              <a:rPr lang="en-US" smtClean="0"/>
              <a:t>7</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1616436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r"/>
            <a:r>
              <a:rPr lang="en-US" dirty="0"/>
              <a:t>Prepare for Allowance of a Claim</a:t>
            </a:r>
          </a:p>
        </p:txBody>
      </p:sp>
      <p:sp>
        <p:nvSpPr>
          <p:cNvPr id="3" name="Content Placeholder 2"/>
          <p:cNvSpPr>
            <a:spLocks noGrp="1"/>
          </p:cNvSpPr>
          <p:nvPr>
            <p:ph idx="1"/>
          </p:nvPr>
        </p:nvSpPr>
        <p:spPr/>
        <p:txBody>
          <a:bodyPr/>
          <a:lstStyle/>
          <a:p>
            <a:pPr marL="342900" lvl="1" indent="0" fontAlgn="base">
              <a:buNone/>
            </a:pPr>
            <a:r>
              <a:rPr lang="en-US" dirty="0"/>
              <a:t>Preparation for the allowance hearing begins as soon as the claim is filed. </a:t>
            </a:r>
          </a:p>
          <a:p>
            <a:pPr marL="342900" lvl="1" indent="0" fontAlgn="base">
              <a:buNone/>
            </a:pPr>
            <a:endParaRPr lang="en-US" dirty="0"/>
          </a:p>
          <a:p>
            <a:pPr marL="342900" lvl="1" indent="0" fontAlgn="base">
              <a:buNone/>
            </a:pPr>
            <a:r>
              <a:rPr lang="en-US" dirty="0"/>
              <a:t>Things to look for:</a:t>
            </a:r>
          </a:p>
          <a:p>
            <a:pPr lvl="2" fontAlgn="base"/>
            <a:r>
              <a:rPr lang="en-US" sz="2400" dirty="0"/>
              <a:t>Is there a delay in reporting the injury? If so, gather time cards and present that information to a hearing officer to show how many shifts were worked in the regular, full duty position, without complaining, before reporting the injury. This shows how many missed opportunities there were to report the alleged injury.</a:t>
            </a:r>
          </a:p>
          <a:p>
            <a:pPr marL="685800" lvl="2" indent="0" fontAlgn="base">
              <a:buNone/>
            </a:pPr>
            <a:endParaRPr lang="en-US" sz="2400" dirty="0"/>
          </a:p>
          <a:p>
            <a:endParaRPr lang="en-US" dirty="0"/>
          </a:p>
        </p:txBody>
      </p:sp>
      <p:sp>
        <p:nvSpPr>
          <p:cNvPr id="4" name="Slide Number Placeholder 3"/>
          <p:cNvSpPr>
            <a:spLocks noGrp="1"/>
          </p:cNvSpPr>
          <p:nvPr>
            <p:ph type="sldNum" sz="quarter" idx="12"/>
          </p:nvPr>
        </p:nvSpPr>
        <p:spPr/>
        <p:txBody>
          <a:bodyPr/>
          <a:lstStyle/>
          <a:p>
            <a:fld id="{AA68E6EA-E57E-4440-A531-C7DC5F7D763D}" type="slidenum">
              <a:rPr lang="en-US" smtClean="0"/>
              <a:t>8</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1019976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US" dirty="0"/>
              <a:t>Prepare for Allowance of a Claim  Red Flags</a:t>
            </a:r>
          </a:p>
        </p:txBody>
      </p:sp>
      <p:sp>
        <p:nvSpPr>
          <p:cNvPr id="3" name="Content Placeholder 2"/>
          <p:cNvSpPr>
            <a:spLocks noGrp="1"/>
          </p:cNvSpPr>
          <p:nvPr>
            <p:ph idx="1"/>
          </p:nvPr>
        </p:nvSpPr>
        <p:spPr/>
        <p:txBody>
          <a:bodyPr>
            <a:normAutofit/>
          </a:bodyPr>
          <a:lstStyle/>
          <a:p>
            <a:pPr lvl="2" fontAlgn="base"/>
            <a:r>
              <a:rPr lang="en-US" sz="1900" dirty="0"/>
              <a:t>Make sure the description of injury on the FROI-1 matches the history taken by the treating doctor and what was reported to the employer.</a:t>
            </a:r>
          </a:p>
          <a:p>
            <a:pPr marL="685800" lvl="2" indent="0" fontAlgn="base">
              <a:buNone/>
            </a:pPr>
            <a:endParaRPr lang="en-US" sz="1900" dirty="0"/>
          </a:p>
          <a:p>
            <a:pPr lvl="2" fontAlgn="base"/>
            <a:r>
              <a:rPr lang="en-US" sz="1900" dirty="0"/>
              <a:t>Someone came to work in the morning with physical complaints before their shift started and then claimed a work-related injury to the same body part that was already bothering them. </a:t>
            </a:r>
          </a:p>
          <a:p>
            <a:pPr marL="685800" lvl="2" indent="0" fontAlgn="base">
              <a:buNone/>
            </a:pPr>
            <a:endParaRPr lang="en-US" sz="1900" dirty="0"/>
          </a:p>
          <a:p>
            <a:pPr lvl="2" fontAlgn="base"/>
            <a:r>
              <a:rPr lang="en-US" sz="1900" dirty="0"/>
              <a:t>An injury is reported within a few minutes of beginning the shift.</a:t>
            </a:r>
          </a:p>
          <a:p>
            <a:pPr marL="685800" lvl="2" indent="0" fontAlgn="base">
              <a:buNone/>
            </a:pPr>
            <a:endParaRPr lang="en-US" sz="1900" dirty="0"/>
          </a:p>
          <a:p>
            <a:pPr lvl="2" fontAlgn="base"/>
            <a:r>
              <a:rPr lang="en-US" sz="1900" dirty="0"/>
              <a:t>Someone is on the verge of disciplinary action that will lead to his or her termination for violation of a company policy relating to attendance or job performance and they claim an injury that is un-witnessed or does not make sense, just prior to being terminated. </a:t>
            </a:r>
          </a:p>
          <a:p>
            <a:endParaRPr lang="en-US" dirty="0"/>
          </a:p>
        </p:txBody>
      </p:sp>
      <p:sp>
        <p:nvSpPr>
          <p:cNvPr id="4" name="Slide Number Placeholder 3"/>
          <p:cNvSpPr>
            <a:spLocks noGrp="1"/>
          </p:cNvSpPr>
          <p:nvPr>
            <p:ph type="sldNum" sz="quarter" idx="12"/>
          </p:nvPr>
        </p:nvSpPr>
        <p:spPr/>
        <p:txBody>
          <a:bodyPr/>
          <a:lstStyle/>
          <a:p>
            <a:fld id="{AA68E6EA-E57E-4440-A531-C7DC5F7D763D}" type="slidenum">
              <a:rPr lang="en-US" smtClean="0"/>
              <a:t>9</a:t>
            </a:fld>
            <a:endParaRPr lang="en-US" dirty="0"/>
          </a:p>
        </p:txBody>
      </p:sp>
      <p:pic>
        <p:nvPicPr>
          <p:cNvPr id="5" name="Picture 4" descr="C:\Users\AJohnston\Dropbox\Perez &amp; Morris Website\pm-square-vector-logo-red-outline-spac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892" y="6176963"/>
            <a:ext cx="742950" cy="4624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2842" y="6444477"/>
            <a:ext cx="5867400" cy="246221"/>
          </a:xfrm>
          <a:prstGeom prst="rect">
            <a:avLst/>
          </a:prstGeom>
        </p:spPr>
        <p:txBody>
          <a:bodyPr wrap="square">
            <a:spAutoFit/>
          </a:bodyPr>
          <a:lstStyle/>
          <a:p>
            <a:r>
              <a:rPr lang="en-US" sz="1000" dirty="0">
                <a:cs typeface="Times New Roman" panose="02020603050405020304" pitchFamily="18" charset="0"/>
              </a:rPr>
              <a:t>Good people, doing great legal work, exceptionally well. </a:t>
            </a:r>
          </a:p>
        </p:txBody>
      </p:sp>
    </p:spTree>
    <p:extLst>
      <p:ext uri="{BB962C8B-B14F-4D97-AF65-F5344CB8AC3E}">
        <p14:creationId xmlns:p14="http://schemas.microsoft.com/office/powerpoint/2010/main" val="3239102453"/>
      </p:ext>
    </p:extLst>
  </p:cSld>
  <p:clrMapOvr>
    <a:masterClrMapping/>
  </p:clrMapOvr>
</p:sld>
</file>

<file path=ppt/theme/theme1.xml><?xml version="1.0" encoding="utf-8"?>
<a:theme xmlns:a="http://schemas.openxmlformats.org/drawingml/2006/main" name="Office Theme">
  <a:themeElements>
    <a:clrScheme name="Custom 9">
      <a:dk1>
        <a:sysClr val="windowText" lastClr="000000"/>
      </a:dk1>
      <a:lt1>
        <a:sysClr val="window" lastClr="FFFFFF"/>
      </a:lt1>
      <a:dk2>
        <a:srgbClr val="000000"/>
      </a:dk2>
      <a:lt2>
        <a:srgbClr val="F8F8F8"/>
      </a:lt2>
      <a:accent1>
        <a:srgbClr val="7F7F7F"/>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1160</TotalTime>
  <Words>3703</Words>
  <Application>Microsoft Office PowerPoint</Application>
  <PresentationFormat>On-screen Show (4:3)</PresentationFormat>
  <Paragraphs>262</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Callibri</vt:lpstr>
      <vt:lpstr>Times New Roman</vt:lpstr>
      <vt:lpstr>Office Theme</vt:lpstr>
      <vt:lpstr>PowerPoint Presentation</vt:lpstr>
      <vt:lpstr>Preliminary Matters</vt:lpstr>
      <vt:lpstr>Preliminary Matters </vt:lpstr>
      <vt:lpstr>Claim Certification </vt:lpstr>
      <vt:lpstr>Claim Certification</vt:lpstr>
      <vt:lpstr>Unexplained Falls</vt:lpstr>
      <vt:lpstr>Horseplay</vt:lpstr>
      <vt:lpstr>Prepare for Allowance of a Claim</vt:lpstr>
      <vt:lpstr>Prepare for Allowance of a Claim  Red Flags</vt:lpstr>
      <vt:lpstr>Injury must be “In the course of” and “Arising out of” the person’s Employment</vt:lpstr>
      <vt:lpstr>Prepare for Allowance of a Claim</vt:lpstr>
      <vt:lpstr>Prepare for Allowance of a Claim</vt:lpstr>
      <vt:lpstr>Prepare for Allowance of a Claim</vt:lpstr>
      <vt:lpstr>Allowance of a Psychological Condition</vt:lpstr>
      <vt:lpstr>Defend a Request for Temporary Total Compensation</vt:lpstr>
      <vt:lpstr> Defend a Request for TTD</vt:lpstr>
      <vt:lpstr> Defend a Request for TTD</vt:lpstr>
      <vt:lpstr>Legal Update - Autozone Case</vt:lpstr>
      <vt:lpstr>Facts of Autozone</vt:lpstr>
      <vt:lpstr>10th District Decision in Autozone</vt:lpstr>
      <vt:lpstr>Supreme Court Decision  in  Autozone</vt:lpstr>
      <vt:lpstr>Interpreting Autozone</vt:lpstr>
      <vt:lpstr>Applying Autozone</vt:lpstr>
      <vt:lpstr>Legal Update - Dillon Decision</vt:lpstr>
      <vt:lpstr>10th District Decision - Dillon</vt:lpstr>
      <vt:lpstr>Supreme Court Decision - Dillon</vt:lpstr>
      <vt:lpstr>Impact of Dillon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Streeter, Shereen</dc:creator>
  <cp:lastModifiedBy>Elizabeth Weeden</cp:lastModifiedBy>
  <cp:revision>89</cp:revision>
  <cp:lastPrinted>2019-12-14T16:34:42Z</cp:lastPrinted>
  <dcterms:created xsi:type="dcterms:W3CDTF">2018-10-05T14:38:20Z</dcterms:created>
  <dcterms:modified xsi:type="dcterms:W3CDTF">2025-06-18T18:59:13Z</dcterms:modified>
</cp:coreProperties>
</file>